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9" r:id="rId2"/>
    <p:sldId id="260" r:id="rId3"/>
    <p:sldId id="263" r:id="rId4"/>
    <p:sldId id="264" r:id="rId5"/>
    <p:sldId id="340" r:id="rId6"/>
    <p:sldId id="306" r:id="rId7"/>
    <p:sldId id="325" r:id="rId8"/>
    <p:sldId id="308" r:id="rId9"/>
    <p:sldId id="343" r:id="rId10"/>
    <p:sldId id="345" r:id="rId11"/>
    <p:sldId id="344" r:id="rId12"/>
    <p:sldId id="270" r:id="rId13"/>
    <p:sldId id="323" r:id="rId14"/>
    <p:sldId id="341" r:id="rId15"/>
    <p:sldId id="336" r:id="rId16"/>
    <p:sldId id="338" r:id="rId17"/>
    <p:sldId id="342" r:id="rId18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0D078-E388-4C18-A948-85E71456CD3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94E38-6143-43EC-B8A4-6F56832493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41700" y="4832350"/>
            <a:ext cx="5461000" cy="1319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 algn="r">
              <a:defRPr sz="2800"/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0313" y="6159500"/>
            <a:ext cx="6400800" cy="454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200"/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altLang="en-US" smtClean="0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altLang="en-US" smtClean="0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altLang="en-US" smtClean="0">
                <a:sym typeface="Arial" panose="020B0604020202020204" pitchFamily="34" charset="0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r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ts val="600"/>
        </a:spcAft>
        <a:buSzPct val="100000"/>
        <a:buFont typeface="Wingdings" panose="05000000000000000000" pitchFamily="2" charset="2"/>
        <a:buChar char="p"/>
        <a:defRPr>
          <a:solidFill>
            <a:schemeClr val="accent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6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 sz="16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437396"/>
            <a:ext cx="9144000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Do I Learn English?             </a:t>
            </a:r>
            <a:endParaRPr lang="zh-CN" altLang="zh-CN" sz="4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5"/>
          <p:cNvSpPr txBox="1"/>
          <p:nvPr/>
        </p:nvSpPr>
        <p:spPr>
          <a:xfrm>
            <a:off x="1424220" y="1356131"/>
            <a:ext cx="6295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5  I Love Learning English!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3" y="501439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4" y="1406076"/>
            <a:ext cx="8120743" cy="3247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800" dirty="0" smtClean="0"/>
              <a:t>right now </a:t>
            </a:r>
            <a:r>
              <a:rPr lang="zh-CN" altLang="en-US" sz="2800" dirty="0" smtClean="0"/>
              <a:t>意为“现在；目前”，与</a:t>
            </a:r>
            <a:r>
              <a:rPr lang="en-US" altLang="zh-CN" sz="2800" dirty="0" smtClean="0"/>
              <a:t>at the/this moment</a:t>
            </a:r>
            <a:r>
              <a:rPr lang="zh-CN" altLang="en-US" sz="2800" dirty="0" smtClean="0"/>
              <a:t>或</a:t>
            </a:r>
            <a:r>
              <a:rPr lang="en-US" altLang="zh-CN" sz="2800" dirty="0" smtClean="0"/>
              <a:t>now</a:t>
            </a:r>
            <a:r>
              <a:rPr lang="zh-CN" altLang="en-US" sz="2800" dirty="0" smtClean="0"/>
              <a:t>同义，常用于</a:t>
            </a:r>
            <a:r>
              <a:rPr lang="en-US" altLang="zh-CN" sz="2800" dirty="0" smtClean="0"/>
              <a:t>________(</a:t>
            </a:r>
            <a:r>
              <a:rPr lang="zh-CN" altLang="en-US" sz="2800" dirty="0" smtClean="0"/>
              <a:t>过去</a:t>
            </a:r>
            <a:r>
              <a:rPr lang="en-US" altLang="zh-CN" sz="2800" dirty="0" smtClean="0"/>
              <a:t>/</a:t>
            </a:r>
            <a:r>
              <a:rPr lang="zh-CN" altLang="en-US" sz="2800" dirty="0" smtClean="0"/>
              <a:t>现在</a:t>
            </a:r>
            <a:r>
              <a:rPr lang="en-US" altLang="zh-CN" sz="2800" dirty="0" smtClean="0"/>
              <a:t>)</a:t>
            </a:r>
            <a:r>
              <a:rPr lang="zh-CN" altLang="en-US" sz="2800" dirty="0" smtClean="0"/>
              <a:t>时态中。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800" dirty="0" smtClean="0"/>
              <a:t>right now </a:t>
            </a:r>
            <a:r>
              <a:rPr lang="zh-CN" altLang="en-US" sz="2800" dirty="0" smtClean="0"/>
              <a:t>还可译为“立刻，马上”。如：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Do the work right now.</a:t>
            </a:r>
            <a:r>
              <a:rPr lang="zh-CN" altLang="en-US" sz="2800" dirty="0" smtClean="0"/>
              <a:t>马上做这项工作。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723900" y="139485"/>
            <a:ext cx="600347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28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Do I Learn English?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16376" y="2091140"/>
            <a:ext cx="12219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现在</a:t>
            </a:r>
            <a:endParaRPr lang="en-US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767254"/>
            <a:ext cx="7899888" cy="260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2</a:t>
            </a:r>
            <a:r>
              <a:rPr lang="zh-CN" altLang="en-US" sz="2800" dirty="0" smtClean="0"/>
              <a:t>．找出与画线部分意思相同的选项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He is reading in the library </a:t>
            </a:r>
            <a:r>
              <a:rPr lang="en-US" altLang="zh-CN" sz="2800" u="sng" dirty="0" smtClean="0"/>
              <a:t>at the moment</a:t>
            </a:r>
            <a:r>
              <a:rPr lang="zh-CN" altLang="en-US" sz="2800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A</a:t>
            </a:r>
            <a:r>
              <a:rPr lang="zh-CN" altLang="en-US" sz="2800" dirty="0" smtClean="0"/>
              <a:t>．</a:t>
            </a:r>
            <a:r>
              <a:rPr lang="en-US" altLang="zh-CN" sz="2800" dirty="0" smtClean="0"/>
              <a:t>right away     B</a:t>
            </a:r>
            <a:r>
              <a:rPr lang="zh-CN" altLang="en-US" sz="2800" dirty="0" smtClean="0"/>
              <a:t>．</a:t>
            </a:r>
            <a:r>
              <a:rPr lang="en-US" altLang="zh-CN" sz="2800" dirty="0" smtClean="0"/>
              <a:t>at times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C</a:t>
            </a:r>
            <a:r>
              <a:rPr lang="zh-CN" altLang="en-US" sz="2800" dirty="0" smtClean="0"/>
              <a:t>．</a:t>
            </a:r>
            <a:r>
              <a:rPr lang="en-US" altLang="zh-CN" sz="2800" dirty="0" smtClean="0"/>
              <a:t>right now       D</a:t>
            </a:r>
            <a:r>
              <a:rPr lang="zh-CN" altLang="en-US" sz="2800" dirty="0" smtClean="0"/>
              <a:t>．</a:t>
            </a:r>
            <a:r>
              <a:rPr lang="en-US" altLang="zh-CN" sz="2800" dirty="0" smtClean="0"/>
              <a:t>at once</a:t>
            </a:r>
          </a:p>
        </p:txBody>
      </p:sp>
      <p:sp>
        <p:nvSpPr>
          <p:cNvPr id="11" name="矩形 10"/>
          <p:cNvSpPr/>
          <p:nvPr/>
        </p:nvSpPr>
        <p:spPr>
          <a:xfrm>
            <a:off x="6430664" y="1943492"/>
            <a:ext cx="2967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0" name="Rectangle 5"/>
          <p:cNvSpPr/>
          <p:nvPr/>
        </p:nvSpPr>
        <p:spPr>
          <a:xfrm>
            <a:off x="723900" y="139485"/>
            <a:ext cx="600347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28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Do I Learn English?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7610" y="4378545"/>
            <a:ext cx="83482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400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en-US" altLang="zh-CN" sz="2400" dirty="0" smtClean="0">
                <a:ea typeface="仿宋" panose="02010609060101010101" pitchFamily="49" charset="-122"/>
              </a:rPr>
              <a:t>at the moment</a:t>
            </a:r>
            <a:r>
              <a:rPr lang="zh-CN" altLang="en-US" sz="2400" dirty="0" smtClean="0">
                <a:ea typeface="仿宋" panose="02010609060101010101" pitchFamily="49" charset="-122"/>
              </a:rPr>
              <a:t>意为“现在”，与</a:t>
            </a:r>
            <a:r>
              <a:rPr lang="en-US" altLang="zh-CN" sz="2400" dirty="0" smtClean="0">
                <a:ea typeface="仿宋" panose="02010609060101010101" pitchFamily="49" charset="-122"/>
              </a:rPr>
              <a:t>right now</a:t>
            </a:r>
            <a:r>
              <a:rPr lang="zh-CN" altLang="en-US" sz="2400" dirty="0" smtClean="0">
                <a:ea typeface="仿宋" panose="02010609060101010101" pitchFamily="49" charset="-122"/>
              </a:rPr>
              <a:t>同义，故选</a:t>
            </a:r>
            <a:r>
              <a:rPr lang="en-US" altLang="zh-CN" sz="2400" dirty="0" smtClean="0">
                <a:ea typeface="仿宋" panose="02010609060101010101" pitchFamily="49" charset="-122"/>
              </a:rPr>
              <a:t>C</a:t>
            </a:r>
            <a:r>
              <a:rPr lang="zh-CN" altLang="en-US" sz="2400" dirty="0" smtClean="0">
                <a:ea typeface="仿宋" panose="02010609060101010101" pitchFamily="49" charset="-122"/>
              </a:rPr>
              <a:t>。</a:t>
            </a:r>
            <a:endParaRPr lang="zh-CN" altLang="en-US" sz="2400" dirty="0">
              <a:ea typeface="仿宋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2449" y="11047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33322" y="99836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641" y="1640125"/>
            <a:ext cx="8360229" cy="1394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●1Don't be afraid to make mistakes! 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不要害怕犯错误！</a:t>
            </a:r>
            <a:endParaRPr lang="en-US" altLang="zh-CN" sz="3000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8996" y="2968888"/>
            <a:ext cx="8312834" cy="30789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2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2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2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200" dirty="0" smtClean="0"/>
              <a:t> (1)</a:t>
            </a:r>
            <a:r>
              <a:rPr lang="zh-CN" altLang="en-US" sz="2200" dirty="0" smtClean="0"/>
              <a:t>该句为否定祈使句，结构为“</a:t>
            </a:r>
            <a:r>
              <a:rPr lang="en-US" altLang="zh-CN" sz="2200" dirty="0" smtClean="0"/>
              <a:t>________</a:t>
            </a:r>
            <a:r>
              <a:rPr lang="zh-CN" altLang="en-US" sz="2200" dirty="0" smtClean="0"/>
              <a:t>＋动词原形＋其他．”，表示提醒或禁止。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 smtClean="0"/>
              <a:t>(2)be afraid to do </a:t>
            </a:r>
            <a:r>
              <a:rPr lang="en-US" altLang="zh-CN" sz="2200" dirty="0" err="1" smtClean="0"/>
              <a:t>sth</a:t>
            </a:r>
            <a:r>
              <a:rPr lang="en-US" altLang="zh-CN" sz="2200" dirty="0" smtClean="0"/>
              <a:t>.</a:t>
            </a:r>
            <a:r>
              <a:rPr lang="zh-CN" altLang="en-US" sz="2200" dirty="0" smtClean="0"/>
              <a:t>意为“</a:t>
            </a:r>
            <a:r>
              <a:rPr lang="en-US" altLang="zh-CN" sz="2200" dirty="0" smtClean="0"/>
              <a:t>________________”</a:t>
            </a:r>
            <a:r>
              <a:rPr lang="zh-CN" altLang="en-US" sz="2200" dirty="0" smtClean="0"/>
              <a:t>。如：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 smtClean="0"/>
              <a:t>I am afraid to go out alone at night.</a:t>
            </a:r>
            <a:r>
              <a:rPr lang="zh-CN" altLang="en-US" sz="2200" dirty="0" smtClean="0"/>
              <a:t>晚上我害怕一个人出去。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 smtClean="0"/>
              <a:t>(3)make a mistake/mistakes</a:t>
            </a:r>
            <a:r>
              <a:rPr lang="zh-CN" altLang="en-US" sz="2200" dirty="0" smtClean="0"/>
              <a:t>意为“</a:t>
            </a:r>
            <a:r>
              <a:rPr lang="en-US" altLang="zh-CN" sz="2200" dirty="0" smtClean="0"/>
              <a:t>____________”</a:t>
            </a:r>
            <a:r>
              <a:rPr lang="zh-CN" altLang="en-US" sz="2200" dirty="0" smtClean="0"/>
              <a:t>。如：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 smtClean="0"/>
              <a:t>Don't always make the same mistake.</a:t>
            </a:r>
            <a:r>
              <a:rPr lang="zh-CN" altLang="en-US" sz="2200" dirty="0" smtClean="0"/>
              <a:t>不要总是犯同样的错误。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5236005" y="2948422"/>
            <a:ext cx="972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Don't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23900" y="139485"/>
            <a:ext cx="600347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28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Do I Learn English?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4059874" y="3929757"/>
            <a:ext cx="2010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solidFill>
                  <a:srgbClr val="FF0000"/>
                </a:solidFill>
              </a:rPr>
              <a:t>害怕做某事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 flipH="1">
            <a:off x="4820082" y="4944361"/>
            <a:ext cx="2500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solidFill>
                  <a:srgbClr val="FF0000"/>
                </a:solidFill>
              </a:rPr>
              <a:t>犯</a:t>
            </a:r>
            <a:r>
              <a:rPr lang="en-US" altLang="zh-CN" sz="2000" dirty="0" smtClean="0">
                <a:solidFill>
                  <a:srgbClr val="FF0000"/>
                </a:solidFill>
              </a:rPr>
              <a:t>(</a:t>
            </a:r>
            <a:r>
              <a:rPr lang="zh-CN" altLang="en-US" sz="2000" dirty="0" smtClean="0">
                <a:solidFill>
                  <a:srgbClr val="FF0000"/>
                </a:solidFill>
              </a:rPr>
              <a:t>一个</a:t>
            </a:r>
            <a:r>
              <a:rPr lang="en-US" altLang="zh-CN" sz="2000" dirty="0" smtClean="0">
                <a:solidFill>
                  <a:srgbClr val="FF0000"/>
                </a:solidFill>
              </a:rPr>
              <a:t>)</a:t>
            </a:r>
            <a:r>
              <a:rPr lang="zh-CN" altLang="en-US" sz="2000" dirty="0" smtClean="0">
                <a:solidFill>
                  <a:srgbClr val="FF0000"/>
                </a:solidFill>
              </a:rPr>
              <a:t>错误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9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862338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00983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714" y="1823102"/>
            <a:ext cx="7899888" cy="223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(1)</a:t>
            </a:r>
            <a:r>
              <a:rPr lang="zh-CN" altLang="en-US" sz="2400" dirty="0" smtClean="0"/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这个小男孩害怕独自过马路。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The little boy ________ ________ ________ ________ the road alone.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40237" y="2943024"/>
            <a:ext cx="5717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is              afraid          to           cross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23900" y="139485"/>
            <a:ext cx="600347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28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Do I Learn English?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714" y="1391691"/>
            <a:ext cx="7899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 </a:t>
            </a:r>
            <a:r>
              <a:rPr lang="en-US" altLang="zh-CN" sz="2400" dirty="0" smtClean="0"/>
              <a:t>(2)</a:t>
            </a:r>
            <a:r>
              <a:rPr lang="zh-CN" altLang="en-US" sz="2400" dirty="0" smtClean="0"/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David, ________ make trouble(</a:t>
            </a:r>
            <a:r>
              <a:rPr lang="zh-CN" altLang="en-US" sz="2400" dirty="0" smtClean="0"/>
              <a:t>惹麻烦</a:t>
            </a:r>
            <a:r>
              <a:rPr lang="en-US" altLang="zh-CN" sz="2400" dirty="0" smtClean="0"/>
              <a:t>) at school.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Can't</a:t>
            </a:r>
            <a:r>
              <a:rPr lang="zh-CN" altLang="en-US" sz="2400" dirty="0" smtClean="0"/>
              <a:t>　　　 </a:t>
            </a:r>
            <a:r>
              <a:rPr lang="en-US" altLang="zh-CN" sz="2400" dirty="0" smtClean="0"/>
              <a:t>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don't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doesn't       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didn't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7248" y="204453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23900" y="139485"/>
            <a:ext cx="600347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28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Do I Learn English?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7326" y="1016014"/>
            <a:ext cx="8360229" cy="1308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ask him to call me later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？你能让他稍后给我打电话吗？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71911" y="2503711"/>
            <a:ext cx="8485644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ask sb. to do </a:t>
            </a:r>
            <a:r>
              <a:rPr lang="en-US" altLang="zh-CN" sz="2400" dirty="0" err="1" smtClean="0"/>
              <a:t>sth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意为“</a:t>
            </a:r>
            <a:r>
              <a:rPr lang="en-US" altLang="zh-CN" sz="2400" dirty="0" smtClean="0"/>
              <a:t>______________”</a:t>
            </a:r>
            <a:r>
              <a:rPr lang="zh-CN" altLang="en-US" sz="2400" dirty="0" smtClean="0"/>
              <a:t>，其否定形式为</a:t>
            </a:r>
            <a:r>
              <a:rPr lang="en-US" altLang="zh-CN" sz="2400" dirty="0" smtClean="0"/>
              <a:t>ask sb. not to do </a:t>
            </a:r>
            <a:r>
              <a:rPr lang="en-US" altLang="zh-CN" sz="2400" dirty="0" err="1" smtClean="0"/>
              <a:t>sth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，意为“让某人不要做某事”。如：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He asked her to do her homework by herself. </a:t>
            </a:r>
            <a:r>
              <a:rPr lang="zh-CN" altLang="en-US" sz="2400" dirty="0" smtClean="0"/>
              <a:t>他让她自己做作业。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Jack asked me not to touch anything. </a:t>
            </a:r>
            <a:r>
              <a:rPr lang="zh-CN" altLang="en-US" sz="2400" dirty="0" smtClean="0"/>
              <a:t>杰克让我不要摸任何东西。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7440" y="2525006"/>
            <a:ext cx="2242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让某人做某事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23900" y="139485"/>
            <a:ext cx="600347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28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Do I Learn English?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714" y="1914215"/>
            <a:ext cx="7899888" cy="1688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2018•</a:t>
            </a:r>
            <a:r>
              <a:rPr lang="zh-CN" altLang="en-US" sz="2400" dirty="0" smtClean="0"/>
              <a:t>岳阳改编  </a:t>
            </a:r>
            <a:r>
              <a:rPr lang="en-US" altLang="zh-CN" sz="2400" dirty="0" smtClean="0"/>
              <a:t>They asked their son ________ the bed last weekend.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to make     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making      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made       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make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80867" y="1914215"/>
            <a:ext cx="446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　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23900" y="139485"/>
            <a:ext cx="600347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28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Do I Learn English?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6419" y="3895505"/>
            <a:ext cx="8348295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考查非谓语动词的用法。句意：他们上个周末要求儿子自己铺床。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ask sb. to do </a:t>
            </a:r>
            <a:r>
              <a:rPr lang="en-US" altLang="zh-CN" sz="2600" b="1" dirty="0" err="1" smtClean="0">
                <a:ea typeface="仿宋" panose="02010609060101010101" pitchFamily="49" charset="-122"/>
              </a:rPr>
              <a:t>sth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.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意为“要求某人做某事”，其中动词不定式作宾语补足语。故选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A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。</a:t>
            </a:r>
            <a:endParaRPr lang="zh-CN" altLang="en-US" sz="2600" b="1" dirty="0">
              <a:ea typeface="仿宋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2449" y="11047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33322" y="99836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课文回顾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1600200" y="2408011"/>
            <a:ext cx="3483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</a:rPr>
              <a:t>a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　</a:t>
            </a:r>
            <a:endParaRPr lang="en-US" altLang="zh-CN" sz="1400" b="1" dirty="0" smtClean="0">
              <a:solidFill>
                <a:srgbClr val="FF0000"/>
              </a:solidFill>
            </a:endParaRPr>
          </a:p>
        </p:txBody>
      </p:sp>
      <p:sp>
        <p:nvSpPr>
          <p:cNvPr id="22" name="Rectangle 5"/>
          <p:cNvSpPr/>
          <p:nvPr/>
        </p:nvSpPr>
        <p:spPr>
          <a:xfrm>
            <a:off x="762000" y="92334"/>
            <a:ext cx="6003472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28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Do I Learn English?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Picture 2" descr="DTD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373" y="1522640"/>
            <a:ext cx="8173278" cy="482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矩形 22"/>
          <p:cNvSpPr/>
          <p:nvPr/>
        </p:nvSpPr>
        <p:spPr>
          <a:xfrm flipH="1">
            <a:off x="990600" y="2785382"/>
            <a:ext cx="5007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</a:rPr>
              <a:t>lot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　</a:t>
            </a:r>
            <a:endParaRPr lang="en-US" altLang="zh-CN" sz="1400" b="1" dirty="0" smtClean="0">
              <a:solidFill>
                <a:srgbClr val="FF0000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 flipH="1">
            <a:off x="816429" y="4077153"/>
            <a:ext cx="11538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</a:rPr>
              <a:t>magazines</a:t>
            </a:r>
          </a:p>
        </p:txBody>
      </p:sp>
      <p:sp>
        <p:nvSpPr>
          <p:cNvPr id="25" name="矩形 24"/>
          <p:cNvSpPr/>
          <p:nvPr/>
        </p:nvSpPr>
        <p:spPr>
          <a:xfrm flipH="1">
            <a:off x="925286" y="4773839"/>
            <a:ext cx="7402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</a:rPr>
              <a:t>Look</a:t>
            </a:r>
          </a:p>
        </p:txBody>
      </p:sp>
      <p:sp>
        <p:nvSpPr>
          <p:cNvPr id="26" name="矩形 25"/>
          <p:cNvSpPr/>
          <p:nvPr/>
        </p:nvSpPr>
        <p:spPr>
          <a:xfrm flipH="1">
            <a:off x="1110343" y="5165725"/>
            <a:ext cx="5442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</a:rPr>
              <a:t>up</a:t>
            </a:r>
          </a:p>
        </p:txBody>
      </p:sp>
      <p:sp>
        <p:nvSpPr>
          <p:cNvPr id="27" name="矩形 26"/>
          <p:cNvSpPr/>
          <p:nvPr/>
        </p:nvSpPr>
        <p:spPr>
          <a:xfrm flipH="1">
            <a:off x="2743200" y="2509611"/>
            <a:ext cx="9035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</a:rPr>
              <a:t>Watch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　</a:t>
            </a:r>
            <a:endParaRPr lang="en-US" altLang="zh-CN" sz="1400" b="1" dirty="0" smtClean="0">
              <a:solidFill>
                <a:srgbClr val="FF0000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 flipH="1">
            <a:off x="3418115" y="3496582"/>
            <a:ext cx="7837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</a:rPr>
              <a:t>myself</a:t>
            </a:r>
          </a:p>
        </p:txBody>
      </p:sp>
      <p:sp>
        <p:nvSpPr>
          <p:cNvPr id="29" name="矩形 28"/>
          <p:cNvSpPr/>
          <p:nvPr/>
        </p:nvSpPr>
        <p:spPr>
          <a:xfrm flipH="1">
            <a:off x="2906487" y="4193268"/>
            <a:ext cx="5116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</a:rPr>
              <a:t>at</a:t>
            </a:r>
          </a:p>
        </p:txBody>
      </p:sp>
      <p:sp>
        <p:nvSpPr>
          <p:cNvPr id="30" name="矩形 29"/>
          <p:cNvSpPr/>
          <p:nvPr/>
        </p:nvSpPr>
        <p:spPr>
          <a:xfrm flipH="1">
            <a:off x="4724401" y="2466068"/>
            <a:ext cx="9688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</a:rPr>
              <a:t>Listen</a:t>
            </a:r>
          </a:p>
        </p:txBody>
      </p:sp>
      <p:sp>
        <p:nvSpPr>
          <p:cNvPr id="31" name="矩形 30"/>
          <p:cNvSpPr/>
          <p:nvPr/>
        </p:nvSpPr>
        <p:spPr>
          <a:xfrm flipH="1">
            <a:off x="5878286" y="2451553"/>
            <a:ext cx="4354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</a:rPr>
              <a:t>to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　</a:t>
            </a:r>
            <a:endParaRPr lang="en-US" altLang="zh-CN" sz="1400" b="1" dirty="0" smtClean="0">
              <a:solidFill>
                <a:srgbClr val="FF0000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 flipH="1">
            <a:off x="4985658" y="4106182"/>
            <a:ext cx="9960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</a:rPr>
              <a:t>Write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　</a:t>
            </a:r>
            <a:endParaRPr lang="en-US" altLang="zh-CN" sz="1400" b="1" dirty="0" smtClean="0">
              <a:solidFill>
                <a:srgbClr val="FF0000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 flipH="1">
            <a:off x="5007429" y="4512582"/>
            <a:ext cx="685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</a:rPr>
              <a:t>down</a:t>
            </a:r>
          </a:p>
        </p:txBody>
      </p:sp>
      <p:sp>
        <p:nvSpPr>
          <p:cNvPr id="34" name="矩形 33"/>
          <p:cNvSpPr/>
          <p:nvPr/>
        </p:nvSpPr>
        <p:spPr>
          <a:xfrm flipH="1">
            <a:off x="5072742" y="5470525"/>
            <a:ext cx="8055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</a:rPr>
              <a:t>with</a:t>
            </a:r>
          </a:p>
        </p:txBody>
      </p:sp>
      <p:sp>
        <p:nvSpPr>
          <p:cNvPr id="35" name="矩形 34"/>
          <p:cNvSpPr/>
          <p:nvPr/>
        </p:nvSpPr>
        <p:spPr>
          <a:xfrm flipH="1">
            <a:off x="7380515" y="3496582"/>
            <a:ext cx="3701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</a:rPr>
              <a:t>in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　</a:t>
            </a:r>
            <a:endParaRPr lang="en-US" altLang="zh-CN" sz="1400" b="1" dirty="0" smtClean="0">
              <a:solidFill>
                <a:srgbClr val="FF000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 flipH="1">
            <a:off x="7652658" y="3786868"/>
            <a:ext cx="5878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</a:rPr>
              <a:t>after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　</a:t>
            </a:r>
            <a:endParaRPr lang="en-US" altLang="zh-CN" sz="1400" b="1" dirty="0" smtClean="0">
              <a:solidFill>
                <a:srgbClr val="FF0000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 flipH="1">
            <a:off x="7979229" y="4512583"/>
            <a:ext cx="7402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</a:rPr>
              <a:t>make</a:t>
            </a:r>
          </a:p>
          <a:p>
            <a:r>
              <a:rPr lang="zh-CN" altLang="en-US" sz="1400" b="1" dirty="0" smtClean="0">
                <a:solidFill>
                  <a:srgbClr val="FF0000"/>
                </a:solidFill>
              </a:rPr>
              <a:t>　</a:t>
            </a:r>
            <a:endParaRPr lang="en-US" altLang="zh-CN" sz="1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380844" y="1045211"/>
            <a:ext cx="2708800" cy="675005"/>
            <a:chOff x="-138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-138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22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83437" y="1977438"/>
          <a:ext cx="8148930" cy="3189655"/>
        </p:xfrm>
        <a:graphic>
          <a:graphicData uri="http://schemas.openxmlformats.org/drawingml/2006/table">
            <a:tbl>
              <a:tblPr/>
              <a:tblGrid>
                <a:gridCol w="674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73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8965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1.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杂志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[ˌ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mæɡə'ziːn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2.</a:t>
                      </a:r>
                      <a:r>
                        <a:rPr lang="en-US" altLang="zh-CN" sz="2400" b="0" kern="1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报纸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njuːzpeɪpə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3.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错误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mɪ'steɪk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4.</a:t>
                      </a:r>
                      <a:r>
                        <a:rPr lang="en-US" altLang="zh-CN" sz="2400" b="0" kern="1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愚蠢的；傻的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sɪlɪ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adj. 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4113261" y="2273698"/>
            <a:ext cx="1431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magazine</a:t>
            </a:r>
          </a:p>
        </p:txBody>
      </p:sp>
      <p:sp>
        <p:nvSpPr>
          <p:cNvPr id="12" name="Rectangle 5"/>
          <p:cNvSpPr/>
          <p:nvPr/>
        </p:nvSpPr>
        <p:spPr>
          <a:xfrm>
            <a:off x="723900" y="141473"/>
            <a:ext cx="6003472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28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Do I Learn English?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113262" y="2984899"/>
            <a:ext cx="1604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newspaper</a:t>
            </a:r>
          </a:p>
        </p:txBody>
      </p:sp>
      <p:sp>
        <p:nvSpPr>
          <p:cNvPr id="11" name="矩形 10"/>
          <p:cNvSpPr/>
          <p:nvPr/>
        </p:nvSpPr>
        <p:spPr>
          <a:xfrm>
            <a:off x="3852004" y="3667069"/>
            <a:ext cx="12875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mistake </a:t>
            </a:r>
          </a:p>
        </p:txBody>
      </p:sp>
      <p:sp>
        <p:nvSpPr>
          <p:cNvPr id="14" name="矩形 13"/>
          <p:cNvSpPr/>
          <p:nvPr/>
        </p:nvSpPr>
        <p:spPr>
          <a:xfrm>
            <a:off x="4809947" y="4349240"/>
            <a:ext cx="713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silly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0" grpId="0"/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09468" y="826785"/>
          <a:ext cx="8369754" cy="5451929"/>
        </p:xfrm>
        <a:graphic>
          <a:graphicData uri="http://schemas.openxmlformats.org/drawingml/2006/table">
            <a:tbl>
              <a:tblPr/>
              <a:tblGrid>
                <a:gridCol w="504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64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519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0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查找；查阅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犯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一个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错误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嘲笑；取笑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害怕做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 right now________________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in/after class________________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enjoy oneself________________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 the same time________________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3242406" y="1309857"/>
            <a:ext cx="1168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look up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23900" y="139485"/>
            <a:ext cx="600347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28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Do I Learn English?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212471" y="1893150"/>
            <a:ext cx="3544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make a mistake/mistakes </a:t>
            </a:r>
          </a:p>
        </p:txBody>
      </p:sp>
      <p:sp>
        <p:nvSpPr>
          <p:cNvPr id="13" name="矩形 12"/>
          <p:cNvSpPr/>
          <p:nvPr/>
        </p:nvSpPr>
        <p:spPr>
          <a:xfrm>
            <a:off x="3238857" y="2461022"/>
            <a:ext cx="1563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laugh at　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111778" y="3057468"/>
            <a:ext cx="2416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 afraid to do…</a:t>
            </a:r>
          </a:p>
        </p:txBody>
      </p:sp>
      <p:sp>
        <p:nvSpPr>
          <p:cNvPr id="16" name="矩形 15"/>
          <p:cNvSpPr/>
          <p:nvPr/>
        </p:nvSpPr>
        <p:spPr>
          <a:xfrm>
            <a:off x="2961079" y="3600846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现在；目前</a:t>
            </a:r>
          </a:p>
        </p:txBody>
      </p:sp>
      <p:sp>
        <p:nvSpPr>
          <p:cNvPr id="17" name="矩形 16"/>
          <p:cNvSpPr/>
          <p:nvPr/>
        </p:nvSpPr>
        <p:spPr>
          <a:xfrm>
            <a:off x="3541740" y="4164159"/>
            <a:ext cx="1197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课上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/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下</a:t>
            </a:r>
          </a:p>
        </p:txBody>
      </p:sp>
      <p:sp>
        <p:nvSpPr>
          <p:cNvPr id="18" name="矩形 17"/>
          <p:cNvSpPr/>
          <p:nvPr/>
        </p:nvSpPr>
        <p:spPr>
          <a:xfrm>
            <a:off x="3317563" y="4708467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玩得痛快；尽情享受</a:t>
            </a:r>
          </a:p>
        </p:txBody>
      </p:sp>
      <p:sp>
        <p:nvSpPr>
          <p:cNvPr id="19" name="矩形 18"/>
          <p:cNvSpPr/>
          <p:nvPr/>
        </p:nvSpPr>
        <p:spPr>
          <a:xfrm>
            <a:off x="4181326" y="51759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同时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97508" y="760771"/>
          <a:ext cx="8721521" cy="5494892"/>
        </p:xfrm>
        <a:graphic>
          <a:graphicData uri="http://schemas.openxmlformats.org/drawingml/2006/table">
            <a:tbl>
              <a:tblPr/>
              <a:tblGrid>
                <a:gridCol w="436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5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48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所以我可以在词典中查找它们。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 I look ________ ________ in a dictionary.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不要害怕犯错误！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Don't ________ ________ ________ ________ mistakes!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有时我犯一些愚蠢的错误，自己都会嘲笑自己。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Sometimes I make silly mistakes and I________ ________ myself.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你能让他稍后给我打电话吗？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 you ________ ________ ________ _______ me later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  <a:endParaRPr lang="en-US" altLang="zh-CN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1982037" y="1654633"/>
            <a:ext cx="2800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them               up　</a:t>
            </a:r>
          </a:p>
        </p:txBody>
      </p:sp>
      <p:sp>
        <p:nvSpPr>
          <p:cNvPr id="6" name="Rectangle 5"/>
          <p:cNvSpPr/>
          <p:nvPr/>
        </p:nvSpPr>
        <p:spPr>
          <a:xfrm>
            <a:off x="723900" y="139485"/>
            <a:ext cx="600347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28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Do I Learn English?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22807" y="2632504"/>
            <a:ext cx="54456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            afraid          to             make  </a:t>
            </a:r>
          </a:p>
        </p:txBody>
      </p:sp>
      <p:sp>
        <p:nvSpPr>
          <p:cNvPr id="9" name="矩形 8"/>
          <p:cNvSpPr/>
          <p:nvPr/>
        </p:nvSpPr>
        <p:spPr>
          <a:xfrm>
            <a:off x="5973465" y="3773719"/>
            <a:ext cx="25899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laugh          at</a:t>
            </a:r>
          </a:p>
        </p:txBody>
      </p:sp>
      <p:sp>
        <p:nvSpPr>
          <p:cNvPr id="10" name="矩形 9"/>
          <p:cNvSpPr/>
          <p:nvPr/>
        </p:nvSpPr>
        <p:spPr>
          <a:xfrm>
            <a:off x="1905836" y="5390220"/>
            <a:ext cx="56125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ask               him         to              call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91849" y="775288"/>
          <a:ext cx="8492923" cy="5306206"/>
        </p:xfrm>
        <a:graphic>
          <a:graphicData uri="http://schemas.openxmlformats.org/drawingml/2006/table">
            <a:tbl>
              <a:tblPr/>
              <a:tblGrid>
                <a:gridCol w="576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6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0620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课文初探</a:t>
                      </a:r>
                      <a:endParaRPr lang="zh-CN" sz="2400" b="0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根据课文内容，判断正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(T)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误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(F)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)1.Teresa came to Canada two years ago.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)2.Teresa is from the U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)3.Teresa gives four tips for English learning.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)4.Teresa watches English movies every evening.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)5.Teresa thinks singing along with the music is fun.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1183752" y="2336804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19199" y="3069774"/>
            <a:ext cx="251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27295" y="3759203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9194" y="4448632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72867" y="5138064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23900" y="139485"/>
            <a:ext cx="600347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28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Do I Learn English?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41127" y="966651"/>
            <a:ext cx="2619782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78093" y="1117881"/>
            <a:ext cx="2382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59229" y="2467429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　</a:t>
            </a:r>
            <a:r>
              <a:rPr lang="en-US" altLang="zh-CN" sz="3000" b="1" dirty="0" smtClean="0"/>
              <a:t>look up </a:t>
            </a:r>
            <a:r>
              <a:rPr lang="zh-CN" altLang="en-US" sz="3000" b="1" dirty="0" smtClean="0"/>
              <a:t>查找；查阅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39485" y="3133276"/>
            <a:ext cx="8752115" cy="2242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So I </a:t>
            </a:r>
            <a:r>
              <a:rPr lang="en-US" altLang="zh-CN" sz="2400" i="1" dirty="0" smtClean="0"/>
              <a:t>look</a:t>
            </a:r>
            <a:r>
              <a:rPr lang="en-US" altLang="zh-CN" sz="2400" dirty="0" smtClean="0"/>
              <a:t> them </a:t>
            </a:r>
            <a:r>
              <a:rPr lang="en-US" altLang="zh-CN" sz="2400" i="1" dirty="0" smtClean="0"/>
              <a:t>up</a:t>
            </a:r>
            <a:r>
              <a:rPr lang="en-US" altLang="zh-CN" sz="2400" dirty="0" smtClean="0"/>
              <a:t> in a dictionary.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所以我在词典中查找它们。</a:t>
            </a:r>
          </a:p>
          <a:p>
            <a:pPr>
              <a:lnSpc>
                <a:spcPct val="150000"/>
              </a:lnSpc>
            </a:pPr>
            <a:r>
              <a:rPr lang="en-US" altLang="zh-CN" sz="2400" i="1" dirty="0" smtClean="0"/>
              <a:t>Look up </a:t>
            </a:r>
            <a:r>
              <a:rPr lang="en-US" altLang="zh-CN" sz="2400" dirty="0" smtClean="0"/>
              <a:t>the word in the dictionary, and you will know its meaning. </a:t>
            </a:r>
            <a:r>
              <a:rPr lang="zh-CN" altLang="en-US" sz="2400" dirty="0" smtClean="0"/>
              <a:t>在词典中查一下这个单词，你就会知道它的意思。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723900" y="139485"/>
            <a:ext cx="600347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28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Do I Learn English?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115" y="1623788"/>
            <a:ext cx="8186057" cy="2796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look up </a:t>
            </a:r>
            <a:r>
              <a:rPr lang="zh-CN" altLang="en-US" sz="2400" dirty="0" smtClean="0"/>
              <a:t>意为“查找；查阅”，是“动词＋副词”构成的短语，其后跟名词或代词作宾语。代词作宾语时，用其宾格形式，且必须放在</a:t>
            </a:r>
            <a:r>
              <a:rPr lang="en-US" altLang="zh-CN" sz="2400" dirty="0" smtClean="0"/>
              <a:t>look </a:t>
            </a:r>
            <a:r>
              <a:rPr lang="zh-CN" altLang="en-US" sz="2400" dirty="0" smtClean="0"/>
              <a:t>与</a:t>
            </a:r>
            <a:r>
              <a:rPr lang="en-US" altLang="zh-CN" sz="2400" dirty="0" smtClean="0"/>
              <a:t>up________(</a:t>
            </a:r>
            <a:r>
              <a:rPr lang="zh-CN" altLang="en-US" sz="2400" dirty="0" smtClean="0"/>
              <a:t>之间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之后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。其余的“动副”短语还有</a:t>
            </a:r>
            <a:r>
              <a:rPr lang="en-US" altLang="zh-CN" sz="2400" dirty="0" smtClean="0"/>
              <a:t>put on, take off, take out, take down, write down, give up</a:t>
            </a:r>
            <a:r>
              <a:rPr lang="zh-CN" altLang="en-US" sz="2400" dirty="0" smtClean="0"/>
              <a:t>等。</a:t>
            </a:r>
            <a:endParaRPr lang="zh-CN" altLang="zh-CN" sz="2400" dirty="0"/>
          </a:p>
        </p:txBody>
      </p:sp>
      <p:sp>
        <p:nvSpPr>
          <p:cNvPr id="13" name="矩形 12"/>
          <p:cNvSpPr/>
          <p:nvPr/>
        </p:nvSpPr>
        <p:spPr>
          <a:xfrm>
            <a:off x="5051808" y="2769381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之间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23900" y="139485"/>
            <a:ext cx="600347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28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Do I Learn English?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767255"/>
            <a:ext cx="7899888" cy="3350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2018•</a:t>
            </a:r>
            <a:r>
              <a:rPr lang="zh-CN" altLang="en-US" sz="2400" dirty="0" smtClean="0"/>
              <a:t>咸宁  </a:t>
            </a:r>
            <a:r>
              <a:rPr lang="en-US" altLang="zh-CN" sz="2400" dirty="0" smtClean="0"/>
              <a:t>—Mary, how can I get to </a:t>
            </a:r>
            <a:r>
              <a:rPr lang="en-US" altLang="zh-CN" sz="2400" dirty="0" err="1" smtClean="0"/>
              <a:t>Xianning</a:t>
            </a:r>
            <a:r>
              <a:rPr lang="en-US" altLang="zh-CN" sz="2400" dirty="0" smtClean="0"/>
              <a:t> from Wuhan next week?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—You'd better take a train.________ the suitable trains in the timetable(</a:t>
            </a:r>
            <a:r>
              <a:rPr lang="zh-CN" altLang="en-US" sz="2400" dirty="0" smtClean="0"/>
              <a:t>时刻表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Stand up        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Look up 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Get up         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Put up</a:t>
            </a:r>
          </a:p>
        </p:txBody>
      </p:sp>
      <p:sp>
        <p:nvSpPr>
          <p:cNvPr id="11" name="矩形 10"/>
          <p:cNvSpPr/>
          <p:nvPr/>
        </p:nvSpPr>
        <p:spPr>
          <a:xfrm>
            <a:off x="4328427" y="2980792"/>
            <a:ext cx="2967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" name="Rectangle 5"/>
          <p:cNvSpPr/>
          <p:nvPr/>
        </p:nvSpPr>
        <p:spPr>
          <a:xfrm>
            <a:off x="723900" y="139485"/>
            <a:ext cx="600347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28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Do I Learn English?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458" y="1335315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　</a:t>
            </a:r>
            <a:r>
              <a:rPr lang="en-US" altLang="zh-CN" sz="3000" b="1" dirty="0" smtClean="0"/>
              <a:t>right now  </a:t>
            </a:r>
            <a:r>
              <a:rPr lang="zh-CN" altLang="en-US" sz="3000" b="1" dirty="0" smtClean="0"/>
              <a:t>现在；目前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91885" y="2305963"/>
            <a:ext cx="8752115" cy="1954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/>
              <a:t> She isn't here </a:t>
            </a:r>
            <a:r>
              <a:rPr lang="en-US" altLang="zh-CN" sz="2800" i="1" dirty="0" smtClean="0"/>
              <a:t>right now</a:t>
            </a:r>
            <a:r>
              <a:rPr lang="en-US" altLang="zh-CN" sz="2800" dirty="0" smtClean="0"/>
              <a:t>.</a:t>
            </a:r>
            <a:r>
              <a:rPr lang="zh-CN" altLang="en-US" sz="2800" dirty="0" smtClean="0"/>
              <a:t>现在她不在这儿。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I am doing my English homework </a:t>
            </a:r>
            <a:r>
              <a:rPr lang="en-US" altLang="zh-CN" sz="2800" i="1" dirty="0" smtClean="0"/>
              <a:t>right now</a:t>
            </a:r>
            <a:r>
              <a:rPr lang="en-US" altLang="zh-CN" sz="2800" dirty="0" smtClean="0"/>
              <a:t>. </a:t>
            </a:r>
            <a:r>
              <a:rPr lang="zh-CN" altLang="en-US" sz="2800" dirty="0" smtClean="0"/>
              <a:t>现在我正在做我的英语作业。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723900" y="139485"/>
            <a:ext cx="6003472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28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Do I Learn English?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23787"/>
      </a:accent1>
      <a:accent2>
        <a:srgbClr val="4BD7F6"/>
      </a:accent2>
      <a:accent3>
        <a:srgbClr val="FFFFFF"/>
      </a:accent3>
      <a:accent4>
        <a:srgbClr val="000000"/>
      </a:accent4>
      <a:accent5>
        <a:srgbClr val="AAAEC3"/>
      </a:accent5>
      <a:accent6>
        <a:srgbClr val="43C3DF"/>
      </a:accent6>
      <a:hlink>
        <a:srgbClr val="0000FF"/>
      </a:hlink>
      <a:folHlink>
        <a:srgbClr val="800080"/>
      </a:folHlink>
    </a:clrScheme>
    <a:fontScheme name="旋转的风车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主题43</Template>
  <TotalTime>0</TotalTime>
  <Words>969</Words>
  <Application>Microsoft Office PowerPoint</Application>
  <PresentationFormat>全屏显示(4:3)</PresentationFormat>
  <Paragraphs>157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2023-01-16T17:41:53Z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BCF5CD443AC9400FAB6771AE9E56366C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