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51" r:id="rId2"/>
    <p:sldId id="312" r:id="rId3"/>
    <p:sldId id="311" r:id="rId4"/>
    <p:sldId id="314" r:id="rId5"/>
    <p:sldId id="293" r:id="rId6"/>
    <p:sldId id="295" r:id="rId7"/>
    <p:sldId id="296" r:id="rId8"/>
    <p:sldId id="337" r:id="rId9"/>
    <p:sldId id="302" r:id="rId10"/>
    <p:sldId id="328" r:id="rId11"/>
    <p:sldId id="327" r:id="rId12"/>
    <p:sldId id="263" r:id="rId13"/>
    <p:sldId id="303" r:id="rId14"/>
    <p:sldId id="326" r:id="rId15"/>
    <p:sldId id="266" r:id="rId16"/>
    <p:sldId id="304" r:id="rId17"/>
    <p:sldId id="352" r:id="rId18"/>
    <p:sldId id="305" r:id="rId19"/>
    <p:sldId id="353" r:id="rId2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5">
          <p15:clr>
            <a:srgbClr val="A4A3A4"/>
          </p15:clr>
        </p15:guide>
        <p15:guide id="2" pos="30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EFFD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5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55"/>
        <p:guide pos="30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582DA8D-2BFD-4CE7-916D-822FDE7AE27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2DA8D-2BFD-4CE7-916D-822FDE7AE27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  <a:ln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3E57A13-1778-4206-B7D6-0D893FF44916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98523-F8F4-4DFF-8BEE-3005E5E631D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D8517-9A8A-4EB4-9702-9D5892CEFF5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8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B8831-F3F1-4957-9873-84C37761618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C534C-0982-462A-8B77-9E20181FC20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5F96E-3B30-4CB8-A560-576471C691A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4E264-0413-4EBB-8798-7EDF3B6C171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25A0E-1F85-47F7-B284-EE847FAA789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3CBE7-C5F2-45AF-B1BC-A9782A05B6A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08BA6-CE59-4CCA-9D23-DAC88F3AC74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6DAA4-63CE-4E56-99CA-517B2969A30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2FDC5-2EE8-4501-8F33-6A8B4C4E599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8AEA4C2-0497-4DE8-A424-335ECE94611F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3.wmf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4139"/>
          <p:cNvSpPr>
            <a:spLocks noChangeArrowheads="1"/>
          </p:cNvSpPr>
          <p:nvPr/>
        </p:nvSpPr>
        <p:spPr bwMode="auto">
          <a:xfrm>
            <a:off x="0" y="1338263"/>
            <a:ext cx="9144000" cy="5715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504955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 整式的乘除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665875" y="1815957"/>
            <a:ext cx="364715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整</a:t>
            </a:r>
            <a:r>
              <a:rPr lang="zh-CN" altLang="en-US" sz="5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式的乘法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678971" y="2932870"/>
            <a:ext cx="16209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课</a:t>
            </a:r>
            <a:r>
              <a:rPr lang="zh-CN" altLang="en-US" sz="32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endParaRPr lang="zh-CN" altLang="en-US" sz="32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104"/>
          <p:cNvSpPr txBox="1">
            <a:spLocks noChangeArrowheads="1"/>
          </p:cNvSpPr>
          <p:nvPr/>
        </p:nvSpPr>
        <p:spPr bwMode="auto">
          <a:xfrm>
            <a:off x="190501" y="659606"/>
            <a:ext cx="8867775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800" dirty="0">
                <a:solidFill>
                  <a:srgbClr val="008080"/>
                </a:solidFill>
              </a:rPr>
              <a:t>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有一块长为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，宽为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的长方形空地，现在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要在这块地中规划一块长  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，宽  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的长方形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空地用于绿化，求绿化的面积和剩下的面积．</a:t>
            </a:r>
          </a:p>
        </p:txBody>
      </p:sp>
      <p:graphicFrame>
        <p:nvGraphicFramePr>
          <p:cNvPr id="1536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06535" y="1223342"/>
          <a:ext cx="430212" cy="645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r:id="rId3" imgW="114300" imgH="228600" progId="Equation.KSEE3">
                  <p:embed/>
                </p:oleObj>
              </mc:Choice>
              <mc:Fallback>
                <p:oleObj r:id="rId3" imgW="114300" imgH="2286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535" y="1223342"/>
                        <a:ext cx="430212" cy="645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872164" y="1033462"/>
          <a:ext cx="471487" cy="634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r:id="rId5" imgW="127000" imgH="228600" progId="Equation.KSEE3">
                  <p:embed/>
                </p:oleObj>
              </mc:Choice>
              <mc:Fallback>
                <p:oleObj r:id="rId5" imgW="127000" imgH="2286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2164" y="1033462"/>
                        <a:ext cx="471487" cy="6346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/>
          <p:cNvGrpSpPr/>
          <p:nvPr/>
        </p:nvGrpSpPr>
        <p:grpSpPr bwMode="auto">
          <a:xfrm>
            <a:off x="682626" y="1933575"/>
            <a:ext cx="7573963" cy="2160574"/>
            <a:chOff x="1075" y="4060"/>
            <a:chExt cx="11928" cy="4536"/>
          </a:xfrm>
        </p:grpSpPr>
        <p:sp>
          <p:nvSpPr>
            <p:cNvPr id="12293" name="文本框 4"/>
            <p:cNvSpPr txBox="1">
              <a:spLocks noChangeArrowheads="1"/>
            </p:cNvSpPr>
            <p:nvPr/>
          </p:nvSpPr>
          <p:spPr bwMode="auto">
            <a:xfrm>
              <a:off x="1075" y="4060"/>
              <a:ext cx="11928" cy="4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2667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60000"/>
                </a:lnSpc>
              </a:pPr>
              <a:r>
                <a:rPr lang="zh-CN" altLang="en-US" sz="2800">
                  <a:solidFill>
                    <a:srgbClr val="0070C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</a:t>
              </a: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：长方形的面积是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xy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  <a:r>
                <a:rPr lang="en-US" altLang="zh-CN" sz="2800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，绿化的面积是</a:t>
              </a:r>
            </a:p>
            <a:p>
              <a:pPr>
                <a:lnSpc>
                  <a:spcPct val="160000"/>
                </a:lnSpc>
              </a:pPr>
              <a:r>
                <a:rPr lang="en-US" altLang="zh-CN" sz="2800" i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 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× 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＝  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xy</a:t>
              </a:r>
              <a:r>
                <a:rPr lang="en-US" altLang="zh-CN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(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  <a:r>
                <a:rPr lang="en-US" altLang="zh-CN" sz="2800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)</a:t>
              </a: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，则剩下的面积</a:t>
              </a:r>
            </a:p>
            <a:p>
              <a:pPr>
                <a:lnSpc>
                  <a:spcPct val="16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是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xy</a:t>
              </a: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－  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xy</a:t>
              </a: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＝   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xy</a:t>
              </a:r>
              <a:r>
                <a:rPr lang="en-US" altLang="zh-CN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(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  <a:r>
                <a:rPr lang="en-US" altLang="zh-CN" sz="2800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)</a:t>
              </a: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．</a:t>
              </a:r>
            </a:p>
          </p:txBody>
        </p:sp>
        <p:graphicFrame>
          <p:nvGraphicFramePr>
            <p:cNvPr id="12294" name="对象 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677" y="5195"/>
            <a:ext cx="677" cy="1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3" r:id="rId7" imgW="114300" imgH="228600" progId="Equation.KSEE3">
                    <p:embed/>
                  </p:oleObj>
                </mc:Choice>
                <mc:Fallback>
                  <p:oleObj r:id="rId7" imgW="114300" imgH="228600" progId="Equation.KSEE3">
                    <p:embed/>
                    <p:pic>
                      <p:nvPicPr>
                        <p:cNvPr id="0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7" y="5195"/>
                          <a:ext cx="677" cy="1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5" name="对象 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022" y="5195"/>
            <a:ext cx="742" cy="1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4" r:id="rId8" imgW="127000" imgH="228600" progId="Equation.KSEE3">
                    <p:embed/>
                  </p:oleObj>
                </mc:Choice>
                <mc:Fallback>
                  <p:oleObj r:id="rId8" imgW="127000" imgH="228600" progId="Equation.KSEE3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2" y="5195"/>
                          <a:ext cx="742" cy="1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6" name="对象 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5375" y="5220"/>
            <a:ext cx="920" cy="1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5" r:id="rId9" imgW="165100" imgH="228600" progId="Equation.KSEE3">
                    <p:embed/>
                  </p:oleObj>
                </mc:Choice>
                <mc:Fallback>
                  <p:oleObj r:id="rId9" imgW="165100" imgH="228600" progId="Equation.KSEE3">
                    <p:embed/>
                    <p:pic>
                      <p:nvPicPr>
                        <p:cNvPr id="0" name="对象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5" y="5220"/>
                          <a:ext cx="920" cy="1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7" name="对象 8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332" y="6325"/>
            <a:ext cx="917" cy="1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6" r:id="rId11" imgW="165100" imgH="228600" progId="Equation.KSEE3">
                    <p:embed/>
                  </p:oleObj>
                </mc:Choice>
                <mc:Fallback>
                  <p:oleObj r:id="rId11" imgW="165100" imgH="228600" progId="Equation.KSEE3">
                    <p:embed/>
                    <p:pic>
                      <p:nvPicPr>
                        <p:cNvPr id="0" name="对象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6325"/>
                          <a:ext cx="917" cy="12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8" name="对象 9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6165" y="6350"/>
            <a:ext cx="920" cy="1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7" r:id="rId12" imgW="165100" imgH="228600" progId="Equation.KSEE3">
                    <p:embed/>
                  </p:oleObj>
                </mc:Choice>
                <mc:Fallback>
                  <p:oleObj r:id="rId12" imgW="165100" imgH="228600" progId="Equation.KSEE3">
                    <p:embed/>
                    <p:pic>
                      <p:nvPicPr>
                        <p:cNvPr id="0" name="对象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5" y="6350"/>
                          <a:ext cx="920" cy="1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/>
          <p:cNvGrpSpPr/>
          <p:nvPr/>
        </p:nvGrpSpPr>
        <p:grpSpPr>
          <a:xfrm>
            <a:off x="581026" y="3804046"/>
            <a:ext cx="7777163" cy="1212691"/>
            <a:chOff x="962" y="7823"/>
            <a:chExt cx="12247" cy="2547"/>
          </a:xfrm>
          <a:solidFill>
            <a:srgbClr val="FEFFDC"/>
          </a:solidFill>
        </p:grpSpPr>
        <p:sp>
          <p:nvSpPr>
            <p:cNvPr id="12" name="圆角矩形 11"/>
            <p:cNvSpPr/>
            <p:nvPr/>
          </p:nvSpPr>
          <p:spPr>
            <a:xfrm>
              <a:off x="962" y="7823"/>
              <a:ext cx="12135" cy="1773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5135" name="文本框 10"/>
            <p:cNvSpPr txBox="1"/>
            <p:nvPr/>
          </p:nvSpPr>
          <p:spPr>
            <a:xfrm>
              <a:off x="962" y="7823"/>
              <a:ext cx="12247" cy="2547"/>
            </a:xfrm>
            <a:prstGeom prst="rect">
              <a:avLst/>
            </a:prstGeom>
            <a:grpFill/>
            <a:ln w="9525">
              <a:solidFill>
                <a:srgbClr val="0070C0"/>
              </a:solidFill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800" b="1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方法总结：</a:t>
              </a:r>
              <a:r>
                <a:rPr lang="zh-CN" altLang="en-US" sz="2800" noProof="1">
                  <a:latin typeface="黑体" panose="02010609060101010101" pitchFamily="49" charset="-122"/>
                  <a:ea typeface="黑体" panose="02010609060101010101" pitchFamily="49" charset="-122"/>
                </a:rPr>
                <a:t>掌握长方形的面积公式和单项式乘单项式法则是解题的关键．</a:t>
              </a:r>
            </a:p>
          </p:txBody>
        </p:sp>
      </p:grpSp>
      <p:sp>
        <p:nvSpPr>
          <p:cNvPr id="15" name="文本框 24"/>
          <p:cNvSpPr txBox="1"/>
          <p:nvPr/>
        </p:nvSpPr>
        <p:spPr>
          <a:xfrm>
            <a:off x="327025" y="734616"/>
            <a:ext cx="744538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04"/>
          <p:cNvSpPr txBox="1">
            <a:spLocks noChangeArrowheads="1"/>
          </p:cNvSpPr>
          <p:nvPr/>
        </p:nvSpPr>
        <p:spPr bwMode="auto">
          <a:xfrm>
            <a:off x="458789" y="460772"/>
            <a:ext cx="82264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已知－</a:t>
            </a:r>
            <a:r>
              <a:rPr lang="en-US" altLang="zh-CN" sz="2800">
                <a:latin typeface="Times New Roman" panose="02020603050405020304" pitchFamily="18" charset="0"/>
              </a:rPr>
              <a:t>2</a:t>
            </a:r>
            <a:r>
              <a:rPr lang="en-US" altLang="zh-CN" sz="2800" i="1">
                <a:latin typeface="Times New Roman" panose="02020603050405020304" pitchFamily="18" charset="0"/>
              </a:rPr>
              <a:t>x</a:t>
            </a:r>
            <a:r>
              <a:rPr lang="en-US" altLang="zh-CN" sz="2800" baseline="30000">
                <a:latin typeface="宋体" panose="02010600030101010101" pitchFamily="2" charset="-122"/>
              </a:rPr>
              <a:t>3</a:t>
            </a:r>
            <a:r>
              <a:rPr lang="en-US" altLang="zh-CN" sz="2800" i="1" baseline="30000">
                <a:latin typeface="Times New Roman" panose="02020603050405020304" pitchFamily="18" charset="0"/>
              </a:rPr>
              <a:t>m</a:t>
            </a:r>
            <a:r>
              <a:rPr lang="zh-CN" altLang="en-US" sz="2800" baseline="3000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baseline="300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i="1">
                <a:latin typeface="Times New Roman" panose="02020603050405020304" pitchFamily="18" charset="0"/>
              </a:rPr>
              <a:t>y</a:t>
            </a:r>
            <a:r>
              <a:rPr lang="en-US" altLang="zh-CN" sz="2800" baseline="30000">
                <a:latin typeface="宋体" panose="02010600030101010101" pitchFamily="2" charset="-122"/>
              </a:rPr>
              <a:t>2</a:t>
            </a:r>
            <a:r>
              <a:rPr lang="en-US" altLang="zh-CN" sz="2800" i="1" baseline="30000">
                <a:latin typeface="Times New Roman" panose="02020603050405020304" pitchFamily="18" charset="0"/>
              </a:rPr>
              <a:t>n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>
                <a:latin typeface="Times New Roman" panose="02020603050405020304" pitchFamily="18" charset="0"/>
              </a:rPr>
              <a:t>7</a:t>
            </a:r>
            <a:r>
              <a:rPr lang="en-US" altLang="zh-CN" sz="2800" i="1">
                <a:latin typeface="Times New Roman" panose="02020603050405020304" pitchFamily="18" charset="0"/>
              </a:rPr>
              <a:t>x</a:t>
            </a:r>
            <a:r>
              <a:rPr lang="en-US" altLang="zh-CN" sz="2800" baseline="30000">
                <a:latin typeface="宋体" panose="02010600030101010101" pitchFamily="2" charset="-122"/>
              </a:rPr>
              <a:t>5</a:t>
            </a:r>
            <a:r>
              <a:rPr lang="en-US" altLang="zh-CN" sz="2800" i="1" baseline="30000">
                <a:latin typeface="Times New Roman" panose="02020603050405020304" pitchFamily="18" charset="0"/>
              </a:rPr>
              <a:t>m</a:t>
            </a:r>
            <a:r>
              <a:rPr lang="zh-CN" altLang="en-US" sz="2800" baseline="30000">
                <a:latin typeface="宋体" panose="02010600030101010101" pitchFamily="2" charset="-122"/>
              </a:rPr>
              <a:t>－</a:t>
            </a:r>
            <a:r>
              <a:rPr lang="en-US" altLang="zh-CN" sz="2800" baseline="30000">
                <a:latin typeface="Times New Roman" panose="02020603050405020304" pitchFamily="18" charset="0"/>
              </a:rPr>
              <a:t>3</a:t>
            </a:r>
            <a:r>
              <a:rPr lang="en-US" altLang="zh-CN" sz="2800" i="1">
                <a:latin typeface="Times New Roman" panose="02020603050405020304" pitchFamily="18" charset="0"/>
              </a:rPr>
              <a:t>y</a:t>
            </a:r>
            <a:r>
              <a:rPr lang="en-US" altLang="zh-CN" sz="2800" baseline="30000">
                <a:latin typeface="宋体" panose="02010600030101010101" pitchFamily="2" charset="-122"/>
              </a:rPr>
              <a:t>5</a:t>
            </a:r>
            <a:r>
              <a:rPr lang="en-US" altLang="zh-CN" sz="2800" i="1" baseline="30000">
                <a:latin typeface="Times New Roman" panose="02020603050405020304" pitchFamily="18" charset="0"/>
              </a:rPr>
              <a:t>n</a:t>
            </a:r>
            <a:r>
              <a:rPr lang="zh-CN" altLang="en-US" sz="2800" baseline="30000">
                <a:latin typeface="宋体" panose="02010600030101010101" pitchFamily="2" charset="-122"/>
              </a:rPr>
              <a:t>－</a:t>
            </a:r>
            <a:r>
              <a:rPr lang="en-US" altLang="zh-CN" sz="2800" baseline="30000">
                <a:latin typeface="Times New Roman" panose="02020603050405020304" pitchFamily="18" charset="0"/>
              </a:rPr>
              <a:t>4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的积与</a:t>
            </a:r>
            <a:r>
              <a:rPr lang="en-US" altLang="zh-CN" sz="2800" i="1">
                <a:latin typeface="Times New Roman" panose="02020603050405020304" pitchFamily="18" charset="0"/>
              </a:rPr>
              <a:t>x</a:t>
            </a:r>
            <a:r>
              <a:rPr lang="en-US" altLang="zh-CN" sz="2800" baseline="30000">
                <a:latin typeface="宋体" panose="02010600030101010101" pitchFamily="2" charset="-122"/>
              </a:rPr>
              <a:t>4</a:t>
            </a:r>
            <a:r>
              <a:rPr lang="en-US" altLang="zh-CN" sz="2800" i="1">
                <a:latin typeface="Times New Roman" panose="02020603050405020304" pitchFamily="18" charset="0"/>
              </a:rPr>
              <a:t>y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同类项，求</a:t>
            </a:r>
            <a:r>
              <a:rPr lang="en-US" altLang="zh-CN" sz="2800" i="1">
                <a:latin typeface="Times New Roman" panose="02020603050405020304" pitchFamily="18" charset="0"/>
              </a:rPr>
              <a:t>m</a:t>
            </a:r>
            <a:r>
              <a:rPr lang="en-US" altLang="zh-CN" sz="2800" baseline="30000">
                <a:latin typeface="宋体" panose="02010600030101010101" pitchFamily="2" charset="-122"/>
              </a:rPr>
              <a:t>2</a:t>
            </a:r>
            <a:r>
              <a:rPr lang="zh-CN" altLang="en-US" sz="2800">
                <a:latin typeface="宋体" panose="02010600030101010101" pitchFamily="2" charset="-122"/>
              </a:rPr>
              <a:t>＋</a:t>
            </a:r>
            <a:r>
              <a:rPr lang="en-US" altLang="zh-CN" sz="2800" i="1">
                <a:latin typeface="Times New Roman" panose="02020603050405020304" pitchFamily="18" charset="0"/>
              </a:rPr>
              <a:t>n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的值</a:t>
            </a:r>
            <a:r>
              <a:rPr lang="zh-CN" altLang="en-US" sz="2800">
                <a:latin typeface="宋体" panose="02010600030101010101" pitchFamily="2" charset="-122"/>
              </a:rPr>
              <a:t>．</a:t>
            </a:r>
            <a:endParaRPr lang="zh-CN" altLang="en-US" sz="2800"/>
          </a:p>
        </p:txBody>
      </p:sp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581025" y="1464469"/>
            <a:ext cx="7831138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baseline="30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baseline="30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的积与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</a:p>
          <a:p>
            <a:pPr>
              <a:lnSpc>
                <a:spcPct val="17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同类项，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4339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00313" y="3373041"/>
          <a:ext cx="20494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r:id="rId3" imgW="762000" imgH="228600" progId="Equation.KSEE3">
                  <p:embed/>
                </p:oleObj>
              </mc:Choice>
              <mc:Fallback>
                <p:oleObj r:id="rId3" imgW="762000" imgH="2286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3373041"/>
                        <a:ext cx="2049462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014663" y="3827860"/>
          <a:ext cx="849312" cy="717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r:id="rId5" imgW="203200" imgH="228600" progId="Equation.KSEE3">
                  <p:embed/>
                </p:oleObj>
              </mc:Choice>
              <mc:Fallback>
                <p:oleObj r:id="rId5" imgW="203200" imgH="2286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3827860"/>
                        <a:ext cx="849312" cy="7179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027114" y="2631282"/>
            <a:ext cx="6942137" cy="82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zh-CN" altLang="en-US" sz="2800"/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366839" y="3993356"/>
            <a:ext cx="27190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baseline="30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    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1265239" y="3217069"/>
            <a:ext cx="7831137" cy="82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            ，</a:t>
            </a:r>
            <a:endParaRPr lang="en-US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24"/>
          <p:cNvSpPr txBox="1"/>
          <p:nvPr/>
        </p:nvSpPr>
        <p:spPr>
          <a:xfrm>
            <a:off x="374650" y="583406"/>
            <a:ext cx="744538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0241"/>
          <p:cNvSpPr txBox="1">
            <a:spLocks noChangeArrowheads="1"/>
          </p:cNvSpPr>
          <p:nvPr/>
        </p:nvSpPr>
        <p:spPr bwMode="auto">
          <a:xfrm>
            <a:off x="612776" y="681038"/>
            <a:ext cx="7921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计算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·(2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的结果是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  )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A.3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B.6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C.6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D.5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</a:p>
          <a:p>
            <a:pPr>
              <a:lnSpc>
                <a:spcPct val="20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计算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)·3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的结果是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   )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A.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          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        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C.12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           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D.6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354514" y="953691"/>
            <a:ext cx="555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992689" y="2895600"/>
            <a:ext cx="473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88975" y="1955007"/>
            <a:ext cx="59626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【解析】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·(2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)=(3×2)·(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a·b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)=6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endParaRPr lang="zh-CN" altLang="en-US" sz="280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79450" y="3731419"/>
            <a:ext cx="67890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【解析】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)·3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2×3)·(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74639" y="542926"/>
            <a:ext cx="867568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下面计算结果对不对？如果不对，应当怎样改正？</a:t>
            </a: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华文楷体" panose="02010600040101010101" pitchFamily="2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·2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(          )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改正：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</a:rPr>
              <a:t>          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(2) 2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·3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4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(          )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改正：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</a:rPr>
              <a:t>          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(3)3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·4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=12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(           )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改正：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</a:rPr>
              <a:t>         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(4) 5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·3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=15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15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(           )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改正：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</a:rPr>
              <a:t>          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1" name="矩形 5"/>
          <p:cNvSpPr>
            <a:spLocks noChangeArrowheads="1"/>
          </p:cNvSpPr>
          <p:nvPr/>
        </p:nvSpPr>
        <p:spPr bwMode="auto">
          <a:xfrm>
            <a:off x="6026150" y="1435894"/>
            <a:ext cx="21242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·2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8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222" name="矩形 7"/>
          <p:cNvSpPr>
            <a:spLocks noChangeArrowheads="1"/>
          </p:cNvSpPr>
          <p:nvPr/>
        </p:nvSpPr>
        <p:spPr bwMode="auto">
          <a:xfrm>
            <a:off x="6027739" y="2728913"/>
            <a:ext cx="21515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·4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endParaRPr lang="zh-CN" altLang="en-US" sz="28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223" name="矩形 8"/>
          <p:cNvSpPr>
            <a:spLocks noChangeArrowheads="1"/>
          </p:cNvSpPr>
          <p:nvPr/>
        </p:nvSpPr>
        <p:spPr bwMode="auto">
          <a:xfrm>
            <a:off x="6027738" y="3323035"/>
            <a:ext cx="22413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8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224" name="TextBox 9"/>
          <p:cNvSpPr txBox="1">
            <a:spLocks noChangeArrowheads="1"/>
          </p:cNvSpPr>
          <p:nvPr/>
        </p:nvSpPr>
        <p:spPr bwMode="auto">
          <a:xfrm>
            <a:off x="3708401" y="1489472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×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9225" name="TextBox 10"/>
          <p:cNvSpPr txBox="1">
            <a:spLocks noChangeArrowheads="1"/>
          </p:cNvSpPr>
          <p:nvPr/>
        </p:nvSpPr>
        <p:spPr bwMode="auto">
          <a:xfrm>
            <a:off x="3708401" y="2675335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×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3781425" y="3378994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×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9227" name="任意多边形 13"/>
          <p:cNvSpPr>
            <a:spLocks noChangeArrowheads="1"/>
          </p:cNvSpPr>
          <p:nvPr/>
        </p:nvSpPr>
        <p:spPr bwMode="auto">
          <a:xfrm>
            <a:off x="3781426" y="2103835"/>
            <a:ext cx="493713" cy="336947"/>
          </a:xfrm>
          <a:custGeom>
            <a:avLst/>
            <a:gdLst>
              <a:gd name="T0" fmla="*/ 0 w 494675"/>
              <a:gd name="T1" fmla="*/ 239843 h 449705"/>
              <a:gd name="T2" fmla="*/ 164892 w 494675"/>
              <a:gd name="T3" fmla="*/ 449705 h 449705"/>
              <a:gd name="T4" fmla="*/ 494675 w 494675"/>
              <a:gd name="T5" fmla="*/ 0 h 449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4675" h="449705">
                <a:moveTo>
                  <a:pt x="0" y="239843"/>
                </a:moveTo>
                <a:lnTo>
                  <a:pt x="164892" y="449705"/>
                </a:lnTo>
                <a:lnTo>
                  <a:pt x="494675" y="0"/>
                </a:lnTo>
              </a:path>
            </a:pathLst>
          </a:custGeom>
          <a:solidFill>
            <a:schemeClr val="bg1"/>
          </a:solidFill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9221" grpId="0"/>
      <p:bldP spid="9222" grpId="0"/>
      <p:bldP spid="9223" grpId="0"/>
      <p:bldP spid="9224" grpId="0"/>
      <p:bldP spid="9225" grpId="0"/>
      <p:bldP spid="92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38101" y="897732"/>
            <a:ext cx="7902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·5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(2)4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·(-2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261938" y="442913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14751" y="1331119"/>
            <a:ext cx="56673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=[4×(-2)]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y·y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·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=-8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800" baseline="30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66466" name="文本框 2366465"/>
          <p:cNvSpPr txBox="1">
            <a:spLocks noChangeArrowheads="1"/>
          </p:cNvSpPr>
          <p:nvPr/>
        </p:nvSpPr>
        <p:spPr bwMode="auto">
          <a:xfrm>
            <a:off x="549275" y="2318147"/>
            <a:ext cx="4114800" cy="241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80000"/>
              </a:lnSpc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(3)(-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·(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80000"/>
              </a:lnSpc>
            </a:pPr>
            <a:r>
              <a:rPr lang="zh-CN" altLang="en-US" sz="280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原式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-x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)·(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)</a:t>
            </a:r>
          </a:p>
          <a:p>
            <a:pPr algn="just">
              <a:lnSpc>
                <a:spcPct val="18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   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-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7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8439" name="文本框 4"/>
          <p:cNvSpPr txBox="1">
            <a:spLocks noChangeArrowheads="1"/>
          </p:cNvSpPr>
          <p:nvPr/>
        </p:nvSpPr>
        <p:spPr bwMode="auto">
          <a:xfrm>
            <a:off x="231775" y="1519238"/>
            <a:ext cx="470535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3×5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·x</a:t>
            </a:r>
            <a:r>
              <a:rPr lang="en-US" altLang="zh-CN" sz="2800" baseline="30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=15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4284663" y="2461023"/>
            <a:ext cx="4032250" cy="1557338"/>
            <a:chOff x="6747" y="5168"/>
            <a:chExt cx="6350" cy="3270"/>
          </a:xfrm>
        </p:grpSpPr>
        <p:sp>
          <p:nvSpPr>
            <p:cNvPr id="5" name="云形标注 4"/>
            <p:cNvSpPr/>
            <p:nvPr/>
          </p:nvSpPr>
          <p:spPr>
            <a:xfrm>
              <a:off x="6747" y="5168"/>
              <a:ext cx="6350" cy="318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6392" name="Text Box 9"/>
            <p:cNvSpPr txBox="1">
              <a:spLocks noChangeArrowheads="1"/>
            </p:cNvSpPr>
            <p:nvPr/>
          </p:nvSpPr>
          <p:spPr bwMode="auto">
            <a:xfrm>
              <a:off x="6972" y="5892"/>
              <a:ext cx="5805" cy="2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有乘方运算，先算乘方，再算单项式相乘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66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66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66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66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66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66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  <p:bldP spid="8" grpId="0"/>
      <p:bldP spid="184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1265"/>
          <p:cNvSpPr txBox="1">
            <a:spLocks noChangeArrowheads="1"/>
          </p:cNvSpPr>
          <p:nvPr/>
        </p:nvSpPr>
        <p:spPr bwMode="auto">
          <a:xfrm>
            <a:off x="317500" y="319087"/>
            <a:ext cx="8763000" cy="336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.若长方形的宽是</a:t>
            </a:r>
            <a:r>
              <a:rPr lang="zh-CN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，长是宽的2倍，则长方形的面积</a:t>
            </a:r>
          </a:p>
          <a:p>
            <a:pPr>
              <a:lnSpc>
                <a:spcPct val="16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为 _____.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【解析】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长方形的长是2</a:t>
            </a:r>
            <a:r>
              <a:rPr lang="zh-CN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，所以长方形的面积</a:t>
            </a:r>
          </a:p>
          <a:p>
            <a:pPr>
              <a:lnSpc>
                <a:spcPct val="16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为</a:t>
            </a:r>
            <a:r>
              <a:rPr lang="zh-CN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·2</a:t>
            </a:r>
            <a:r>
              <a:rPr lang="zh-CN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zh-CN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</a:pPr>
            <a:endParaRPr lang="zh-CN" altLang="en-US" sz="2800" baseline="30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314451" y="791766"/>
            <a:ext cx="1217613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12290" name="文本框 12289"/>
          <p:cNvSpPr txBox="1">
            <a:spLocks noChangeArrowheads="1"/>
          </p:cNvSpPr>
          <p:nvPr/>
        </p:nvSpPr>
        <p:spPr bwMode="auto">
          <a:xfrm>
            <a:off x="230188" y="2569369"/>
            <a:ext cx="8685212" cy="285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.一个三角形的一边长为</a:t>
            </a:r>
            <a:r>
              <a: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这条边上的高的长度是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它的  那么这个三角形的面积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_____.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【解析】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因为三角形的高为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，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所以这个三角形的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面积是</a:t>
            </a:r>
          </a:p>
        </p:txBody>
      </p:sp>
      <p:graphicFrame>
        <p:nvGraphicFramePr>
          <p:cNvPr id="19460" name="对象 12290"/>
          <p:cNvGraphicFramePr>
            <a:graphicFrameLocks noChangeAspect="1"/>
          </p:cNvGraphicFramePr>
          <p:nvPr/>
        </p:nvGraphicFramePr>
        <p:xfrm>
          <a:off x="1447800" y="3123010"/>
          <a:ext cx="3111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r:id="rId3" imgW="279400" imgH="609600" progId="Equation.DSMT4">
                  <p:embed/>
                </p:oleObj>
              </mc:Choice>
              <mc:Fallback>
                <p:oleObj r:id="rId3" imgW="279400" imgH="609600" progId="Equation.DSMT4">
                  <p:embed/>
                  <p:pic>
                    <p:nvPicPr>
                      <p:cNvPr id="0" name="对象 12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23010"/>
                        <a:ext cx="3111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865813" y="3057525"/>
          <a:ext cx="4953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r:id="rId5" imgW="304800" imgH="393700" progId="Equation.KSEE3">
                  <p:embed/>
                </p:oleObj>
              </mc:Choice>
              <mc:Fallback>
                <p:oleObj r:id="rId5" imgW="3048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813" y="3057525"/>
                        <a:ext cx="495300" cy="48101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E4444"/>
                          </a:gs>
                          <a:gs pos="100000">
                            <a:srgbClr val="832B2B"/>
                          </a:gs>
                        </a:gsLst>
                        <a:lin ang="5400000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114800" y="2490788"/>
          <a:ext cx="9144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r:id="rId7" imgW="914400" imgH="215900" progId="Equation.KSEE3">
                  <p:embed/>
                </p:oleObj>
              </mc:Choice>
              <mc:Fallback>
                <p:oleObj r:id="rId7" imgW="914400" imgH="2159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490788"/>
                        <a:ext cx="9144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608513" y="3589735"/>
          <a:ext cx="531812" cy="65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r:id="rId9" imgW="241300" imgH="393700" progId="Equation.KSEE3">
                  <p:embed/>
                </p:oleObj>
              </mc:Choice>
              <mc:Fallback>
                <p:oleObj r:id="rId9" imgW="241300" imgH="3937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513" y="3589735"/>
                        <a:ext cx="531812" cy="65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32101" y="4148138"/>
          <a:ext cx="1844675" cy="579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r:id="rId11" imgW="939800" imgH="393700" progId="Equation.KSEE3">
                  <p:embed/>
                </p:oleObj>
              </mc:Choice>
              <mc:Fallback>
                <p:oleObj r:id="rId11" imgW="939800" imgH="393700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1" y="4148138"/>
                        <a:ext cx="1844675" cy="579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4"/>
          <p:cNvSpPr txBox="1">
            <a:spLocks noChangeArrowheads="1"/>
          </p:cNvSpPr>
          <p:nvPr/>
        </p:nvSpPr>
        <p:spPr bwMode="auto">
          <a:xfrm>
            <a:off x="600075" y="783431"/>
            <a:ext cx="79454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7.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若（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m+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n+</a:t>
            </a:r>
            <a:r>
              <a:rPr lang="en-US" altLang="zh-CN" sz="2800" baseline="300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·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2n</a:t>
            </a:r>
            <a:r>
              <a:rPr lang="en-US" altLang="zh-CN" sz="2800" i="1" baseline="30000">
                <a:latin typeface="宋体" panose="02010600030101010101" pitchFamily="2" charset="-122"/>
              </a:rPr>
              <a:t>－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)=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300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m+n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的值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  </a:t>
            </a:r>
          </a:p>
        </p:txBody>
      </p:sp>
      <p:sp>
        <p:nvSpPr>
          <p:cNvPr id="20483" name="文本框 5"/>
          <p:cNvSpPr txBox="1">
            <a:spLocks noChangeArrowheads="1"/>
          </p:cNvSpPr>
          <p:nvPr/>
        </p:nvSpPr>
        <p:spPr bwMode="auto">
          <a:xfrm>
            <a:off x="944564" y="1435894"/>
            <a:ext cx="5037137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m+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800" i="1" baseline="300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n+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2+1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=a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</a:p>
        </p:txBody>
      </p:sp>
      <p:sp>
        <p:nvSpPr>
          <p:cNvPr id="20485" name="文本框 7"/>
          <p:cNvSpPr txBox="1">
            <a:spLocks noChangeArrowheads="1"/>
          </p:cNvSpPr>
          <p:nvPr/>
        </p:nvSpPr>
        <p:spPr bwMode="auto">
          <a:xfrm>
            <a:off x="1509713" y="2496742"/>
            <a:ext cx="4602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=5,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=0.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733550" y="3063479"/>
            <a:ext cx="20601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endParaRPr lang="zh-CN" altLang="en-US" sz="2800"/>
          </a:p>
        </p:txBody>
      </p:sp>
      <p:sp>
        <p:nvSpPr>
          <p:cNvPr id="2" name="文本框 7"/>
          <p:cNvSpPr txBox="1">
            <a:spLocks noChangeArrowheads="1"/>
          </p:cNvSpPr>
          <p:nvPr/>
        </p:nvSpPr>
        <p:spPr bwMode="auto">
          <a:xfrm>
            <a:off x="1379538" y="2000250"/>
            <a:ext cx="4602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∴m+1+2n-1=5,n+2+1=3.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5" grpId="0"/>
      <p:bldP spid="3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8193"/>
          <p:cNvSpPr txBox="1">
            <a:spLocks noChangeArrowheads="1"/>
          </p:cNvSpPr>
          <p:nvPr/>
        </p:nvSpPr>
        <p:spPr bwMode="auto">
          <a:xfrm>
            <a:off x="454025" y="446485"/>
            <a:ext cx="8604250" cy="248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单项式乘以单项式中的“一、二、三”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一个不变：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单项式与单项式相乘时，对于只在一个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单项式里含有的字母，连同它的指数不变，作为积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的因式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二个相乘：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把各个单项式中的系数、相同字母的幂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分别相乘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458" name="文本框 9217"/>
          <p:cNvSpPr txBox="1">
            <a:spLocks noChangeArrowheads="1"/>
          </p:cNvSpPr>
          <p:nvPr/>
        </p:nvSpPr>
        <p:spPr bwMode="auto">
          <a:xfrm>
            <a:off x="433303" y="2933465"/>
            <a:ext cx="8523287" cy="180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三个检验：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单项式乘以单项式的结果是否正确，可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从以下三个方面来检验：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结果仍是单项式；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果中含有单项式中的所有字母；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结果中每一个字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母的指数都等于前面单项式中同一字母的指数和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Box 127"/>
          <p:cNvSpPr txBox="1"/>
          <p:nvPr/>
        </p:nvSpPr>
        <p:spPr>
          <a:xfrm>
            <a:off x="7045960" y="-22387"/>
            <a:ext cx="214121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归纳总结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6364" y="1776413"/>
            <a:ext cx="1362075" cy="1384995"/>
          </a:xfrm>
          <a:prstGeom prst="rect">
            <a:avLst/>
          </a:prstGeom>
          <a:noFill/>
          <a:ln w="25400">
            <a:solidFill>
              <a:srgbClr val="0070C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单项式与单项式相乘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63713" y="789385"/>
            <a:ext cx="1643062" cy="954107"/>
          </a:xfrm>
          <a:prstGeom prst="rect">
            <a:avLst/>
          </a:prstGeom>
          <a:noFill/>
          <a:ln w="25400">
            <a:solidFill>
              <a:srgbClr val="0070C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单项式乘单项式</a:t>
            </a:r>
          </a:p>
        </p:txBody>
      </p:sp>
      <p:sp>
        <p:nvSpPr>
          <p:cNvPr id="10" name="左大括号 9"/>
          <p:cNvSpPr/>
          <p:nvPr/>
        </p:nvSpPr>
        <p:spPr>
          <a:xfrm>
            <a:off x="1476375" y="1059657"/>
            <a:ext cx="215900" cy="2431256"/>
          </a:xfrm>
          <a:prstGeom prst="leftBrace">
            <a:avLst>
              <a:gd name="adj1" fmla="val 8341"/>
              <a:gd name="adj2" fmla="val 50000"/>
            </a:avLst>
          </a:prstGeom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 noProof="1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352925" y="785813"/>
            <a:ext cx="2871788" cy="1126462"/>
          </a:xfrm>
          <a:prstGeom prst="rect">
            <a:avLst/>
          </a:prstGeom>
          <a:noFill/>
          <a:ln w="25400" cap="sq">
            <a:solidFill>
              <a:srgbClr val="0070C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实质上是转化为同底数幂的运算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35150" y="3273029"/>
            <a:ext cx="1008063" cy="523220"/>
          </a:xfrm>
          <a:prstGeom prst="rect">
            <a:avLst/>
          </a:prstGeom>
          <a:noFill/>
          <a:ln w="25400">
            <a:solidFill>
              <a:srgbClr val="0070C0">
                <a:alpha val="5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</a:p>
        </p:txBody>
      </p:sp>
      <p:sp>
        <p:nvSpPr>
          <p:cNvPr id="24" name="右箭头 23"/>
          <p:cNvSpPr>
            <a:spLocks noChangeArrowheads="1"/>
          </p:cNvSpPr>
          <p:nvPr/>
        </p:nvSpPr>
        <p:spPr bwMode="auto">
          <a:xfrm>
            <a:off x="3490914" y="897732"/>
            <a:ext cx="706437" cy="269081"/>
          </a:xfrm>
          <a:prstGeom prst="rightArrow">
            <a:avLst>
              <a:gd name="adj1" fmla="val 50000"/>
              <a:gd name="adj2" fmla="val 49973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右箭头 25"/>
          <p:cNvSpPr>
            <a:spLocks noChangeArrowheads="1"/>
          </p:cNvSpPr>
          <p:nvPr/>
        </p:nvSpPr>
        <p:spPr bwMode="auto">
          <a:xfrm>
            <a:off x="3130551" y="3220641"/>
            <a:ext cx="663575" cy="270272"/>
          </a:xfrm>
          <a:prstGeom prst="rightArrow">
            <a:avLst>
              <a:gd name="adj1" fmla="val 50000"/>
              <a:gd name="adj2" fmla="val 49974"/>
            </a:avLst>
          </a:prstGeom>
          <a:solidFill>
            <a:srgbClr val="0070C0"/>
          </a:solidFill>
          <a:ln w="9525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>
              <a:solidFill>
                <a:srgbClr val="0070C0"/>
              </a:solidFill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865563" y="2786062"/>
            <a:ext cx="4849812" cy="1441871"/>
          </a:xfrm>
          <a:prstGeom prst="rect">
            <a:avLst/>
          </a:prstGeom>
          <a:noFill/>
          <a:ln w="25400">
            <a:solidFill>
              <a:srgbClr val="0070C0">
                <a:alpha val="48000"/>
              </a:srgbClr>
            </a:solidFill>
            <a:miter lim="800000"/>
          </a:ln>
          <a:effectLst/>
        </p:spPr>
        <p:txBody>
          <a:bodyPr lIns="76682" tIns="38341" rIns="76682" bIns="38341" anchor="b"/>
          <a:lstStyle/>
          <a:p>
            <a:pPr>
              <a:lnSpc>
                <a:spcPct val="110000"/>
              </a:lnSpc>
              <a:defRPr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）不要出现漏乘现象</a:t>
            </a:r>
            <a:b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有乘方运算，先算乘方，再算单项式相乘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.</a:t>
            </a:r>
            <a:endParaRPr lang="zh-CN" altLang="en-US" sz="28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11" name="TextBox 127"/>
          <p:cNvSpPr txBox="1"/>
          <p:nvPr/>
        </p:nvSpPr>
        <p:spPr>
          <a:xfrm>
            <a:off x="7045960" y="-22387"/>
            <a:ext cx="214121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10" grpId="0" bldLvl="0" animBg="1"/>
      <p:bldP spid="13" grpId="0" bldLvl="0" animBg="1"/>
      <p:bldP spid="21" grpId="0" bldLvl="0" animBg="1"/>
      <p:bldP spid="24" grpId="0" bldLvl="0" animBg="1"/>
      <p:bldP spid="26" grpId="0" bldLvl="0" animBg="1"/>
      <p:bldP spid="15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509956" descr="11997870_409073"/>
          <p:cNvPicPr>
            <a:picLocks noChangeAspect="1" noChangeArrowheads="1"/>
          </p:cNvPicPr>
          <p:nvPr/>
        </p:nvPicPr>
        <p:blipFill>
          <a:blip r:embed="rId3" cstate="email">
            <a:lum bright="6000"/>
          </a:blip>
          <a:srcRect/>
          <a:stretch>
            <a:fillRect/>
          </a:stretch>
        </p:blipFill>
        <p:spPr bwMode="auto">
          <a:xfrm>
            <a:off x="5435600" y="3405187"/>
            <a:ext cx="37084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图片 509959" descr="谢谢观看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2684860"/>
            <a:ext cx="4464050" cy="798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矩形 4139"/>
          <p:cNvSpPr>
            <a:spLocks noChangeArrowheads="1"/>
          </p:cNvSpPr>
          <p:nvPr/>
        </p:nvSpPr>
        <p:spPr bwMode="auto">
          <a:xfrm>
            <a:off x="0" y="1338263"/>
            <a:ext cx="9144000" cy="5715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5"/>
          <p:cNvSpPr txBox="1">
            <a:spLocks noChangeArrowheads="1"/>
          </p:cNvSpPr>
          <p:nvPr/>
        </p:nvSpPr>
        <p:spPr bwMode="auto">
          <a:xfrm>
            <a:off x="484189" y="956072"/>
            <a:ext cx="8131175" cy="189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七年级三班举办新年才艺展示，小明的作品是用同样大小的纸精心制作的两幅剪贴画，如下图所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示，第一幅画的画面大小与纸的大小相同，第二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幅画的画面在纸的上、下方各留有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的空白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146" name="Text Box 22"/>
          <p:cNvSpPr txBox="1">
            <a:spLocks noChangeArrowheads="1"/>
          </p:cNvSpPr>
          <p:nvPr/>
        </p:nvSpPr>
        <p:spPr bwMode="auto">
          <a:xfrm>
            <a:off x="2747964" y="4192191"/>
            <a:ext cx="1501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en-US" altLang="zh-CN" sz="2800">
                <a:latin typeface="Times New Roman" panose="02020603050405020304" pitchFamily="18" charset="0"/>
              </a:rPr>
              <a:t>1.2</a:t>
            </a:r>
            <a:r>
              <a:rPr lang="en-US" altLang="zh-CN" sz="2800" i="1">
                <a:latin typeface="Times New Roman" panose="02020603050405020304" pitchFamily="18" charset="0"/>
              </a:rPr>
              <a:t>x</a:t>
            </a:r>
            <a:r>
              <a:rPr lang="en-US" altLang="zh-CN" sz="2800">
                <a:latin typeface="Times New Roman" panose="02020603050405020304" pitchFamily="18" charset="0"/>
              </a:rPr>
              <a:t>m</a:t>
            </a:r>
            <a:endParaRPr lang="en-US" altLang="zh-CN" sz="2800"/>
          </a:p>
        </p:txBody>
      </p:sp>
      <p:graphicFrame>
        <p:nvGraphicFramePr>
          <p:cNvPr id="6161" name="内容占位符 2">
            <a:hlinkClick r:id="" action="ppaction://ole?verb=1"/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5004048" y="2335860"/>
          <a:ext cx="666750" cy="529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3" imgW="215900" imgH="228600" progId="Equation.KSEE3">
                  <p:embed/>
                </p:oleObj>
              </mc:Choice>
              <mc:Fallback>
                <p:oleObj r:id="rId3" imgW="215900" imgH="228600" progId="Equation.KSEE3">
                  <p:embed/>
                  <p:pic>
                    <p:nvPicPr>
                      <p:cNvPr id="0" name="内容占位符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335860"/>
                        <a:ext cx="666750" cy="529829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/>
          <p:cNvGrpSpPr/>
          <p:nvPr/>
        </p:nvGrpSpPr>
        <p:grpSpPr bwMode="auto">
          <a:xfrm>
            <a:off x="1627189" y="2940367"/>
            <a:ext cx="6376035" cy="1536875"/>
            <a:chOff x="2675" y="5947"/>
            <a:chExt cx="10040" cy="3226"/>
          </a:xfrm>
        </p:grpSpPr>
        <p:sp>
          <p:nvSpPr>
            <p:cNvPr id="4101" name="Line 10"/>
            <p:cNvSpPr>
              <a:spLocks noChangeShapeType="1"/>
            </p:cNvSpPr>
            <p:nvPr/>
          </p:nvSpPr>
          <p:spPr bwMode="auto">
            <a:xfrm rot="-5400000">
              <a:off x="3200" y="6722"/>
              <a:ext cx="8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2" name="Line 11"/>
            <p:cNvSpPr>
              <a:spLocks noChangeShapeType="1"/>
            </p:cNvSpPr>
            <p:nvPr/>
          </p:nvSpPr>
          <p:spPr bwMode="auto">
            <a:xfrm>
              <a:off x="3455" y="6342"/>
              <a:ext cx="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3" name="Line 12"/>
            <p:cNvSpPr>
              <a:spLocks noChangeShapeType="1"/>
            </p:cNvSpPr>
            <p:nvPr/>
          </p:nvSpPr>
          <p:spPr bwMode="auto">
            <a:xfrm>
              <a:off x="3520" y="8662"/>
              <a:ext cx="3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4" name="Line 13"/>
            <p:cNvSpPr>
              <a:spLocks noChangeShapeType="1"/>
            </p:cNvSpPr>
            <p:nvPr/>
          </p:nvSpPr>
          <p:spPr bwMode="auto">
            <a:xfrm rot="5400000" flipV="1">
              <a:off x="3192" y="8273"/>
              <a:ext cx="8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5" name="Text Box 14"/>
            <p:cNvSpPr txBox="1">
              <a:spLocks noChangeArrowheads="1"/>
            </p:cNvSpPr>
            <p:nvPr/>
          </p:nvSpPr>
          <p:spPr bwMode="auto">
            <a:xfrm>
              <a:off x="2675" y="7040"/>
              <a:ext cx="1577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en-US" altLang="zh-CN" sz="2800" i="1"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latin typeface="Times New Roman" panose="02020603050405020304" pitchFamily="18" charset="0"/>
                </a:rPr>
                <a:t>m</a:t>
              </a:r>
              <a:endParaRPr lang="en-US" altLang="zh-CN" sz="2800"/>
            </a:p>
          </p:txBody>
        </p:sp>
        <p:pic>
          <p:nvPicPr>
            <p:cNvPr id="4106" name="Picture 15" descr="SO01038_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847" y="6342"/>
              <a:ext cx="3350" cy="2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4107" name="Rectangle 16"/>
            <p:cNvSpPr>
              <a:spLocks noChangeArrowheads="1"/>
            </p:cNvSpPr>
            <p:nvPr/>
          </p:nvSpPr>
          <p:spPr bwMode="auto">
            <a:xfrm>
              <a:off x="7615" y="6342"/>
              <a:ext cx="3350" cy="2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CC66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4108" name="Picture 17" descr="NA00864_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610" y="6622"/>
              <a:ext cx="3332" cy="176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</p:pic>
        <p:sp>
          <p:nvSpPr>
            <p:cNvPr id="4109" name="Line 18"/>
            <p:cNvSpPr>
              <a:spLocks noChangeShapeType="1"/>
            </p:cNvSpPr>
            <p:nvPr/>
          </p:nvSpPr>
          <p:spPr bwMode="auto">
            <a:xfrm>
              <a:off x="3847" y="8537"/>
              <a:ext cx="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0" name="Line 19"/>
            <p:cNvSpPr>
              <a:spLocks noChangeShapeType="1"/>
            </p:cNvSpPr>
            <p:nvPr/>
          </p:nvSpPr>
          <p:spPr bwMode="auto">
            <a:xfrm>
              <a:off x="7165" y="8585"/>
              <a:ext cx="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1" name="Line 20"/>
            <p:cNvSpPr>
              <a:spLocks noChangeShapeType="1"/>
            </p:cNvSpPr>
            <p:nvPr/>
          </p:nvSpPr>
          <p:spPr bwMode="auto">
            <a:xfrm>
              <a:off x="5982" y="8862"/>
              <a:ext cx="1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2" name="Line 21"/>
            <p:cNvSpPr>
              <a:spLocks noChangeShapeType="1"/>
            </p:cNvSpPr>
            <p:nvPr/>
          </p:nvSpPr>
          <p:spPr bwMode="auto">
            <a:xfrm flipH="1" flipV="1">
              <a:off x="3847" y="8862"/>
              <a:ext cx="7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3" name="AutoShape 32"/>
            <p:cNvSpPr/>
            <p:nvPr/>
          </p:nvSpPr>
          <p:spPr bwMode="auto">
            <a:xfrm>
              <a:off x="11010" y="6352"/>
              <a:ext cx="115" cy="227"/>
            </a:xfrm>
            <a:prstGeom prst="rightBrace">
              <a:avLst>
                <a:gd name="adj1" fmla="val 1634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4" name="AutoShape 33"/>
            <p:cNvSpPr/>
            <p:nvPr/>
          </p:nvSpPr>
          <p:spPr bwMode="auto">
            <a:xfrm>
              <a:off x="11055" y="8417"/>
              <a:ext cx="115" cy="227"/>
            </a:xfrm>
            <a:prstGeom prst="rightBrace">
              <a:avLst>
                <a:gd name="adj1" fmla="val 1634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115" name="对象 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1130" y="5947"/>
            <a:ext cx="1050" cy="1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6" r:id="rId7" imgW="215900" imgH="228600" progId="Equation.KSEE3">
                    <p:embed/>
                  </p:oleObj>
                </mc:Choice>
                <mc:Fallback>
                  <p:oleObj r:id="rId7" imgW="215900" imgH="228600" progId="Equation.KSEE3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30" y="5947"/>
                          <a:ext cx="1050" cy="1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6" name="对象 8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1217" y="7955"/>
            <a:ext cx="1050" cy="1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7" r:id="rId8" imgW="215900" imgH="228600" progId="Equation.KSEE3">
                    <p:embed/>
                  </p:oleObj>
                </mc:Choice>
                <mc:Fallback>
                  <p:oleObj r:id="rId8" imgW="215900" imgH="228600" progId="Equation.KSEE3">
                    <p:embed/>
                    <p:pic>
                      <p:nvPicPr>
                        <p:cNvPr id="0" name="对象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17" y="7955"/>
                          <a:ext cx="1050" cy="1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7" name="文本框 10"/>
            <p:cNvSpPr txBox="1">
              <a:spLocks noChangeArrowheads="1"/>
            </p:cNvSpPr>
            <p:nvPr/>
          </p:nvSpPr>
          <p:spPr bwMode="auto">
            <a:xfrm>
              <a:off x="11985" y="8075"/>
              <a:ext cx="73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</a:p>
          </p:txBody>
        </p:sp>
        <p:sp>
          <p:nvSpPr>
            <p:cNvPr id="4118" name="文本框 11"/>
            <p:cNvSpPr txBox="1">
              <a:spLocks noChangeArrowheads="1"/>
            </p:cNvSpPr>
            <p:nvPr/>
          </p:nvSpPr>
          <p:spPr bwMode="auto">
            <a:xfrm>
              <a:off x="11960" y="6087"/>
              <a:ext cx="73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</a:p>
          </p:txBody>
        </p:sp>
      </p:grpSp>
      <p:sp>
        <p:nvSpPr>
          <p:cNvPr id="4119" name="文本框 6151"/>
          <p:cNvSpPr txBox="1">
            <a:spLocks noChangeArrowheads="1"/>
          </p:cNvSpPr>
          <p:nvPr/>
        </p:nvSpPr>
        <p:spPr bwMode="auto">
          <a:xfrm>
            <a:off x="869973" y="213830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单项式与单项式相乘</a:t>
            </a:r>
          </a:p>
        </p:txBody>
      </p:sp>
      <p:sp>
        <p:nvSpPr>
          <p:cNvPr id="38" name="直接连接符 37"/>
          <p:cNvSpPr/>
          <p:nvPr/>
        </p:nvSpPr>
        <p:spPr>
          <a:xfrm rot="21540000">
            <a:off x="881354" y="767084"/>
            <a:ext cx="3368053" cy="6742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4"/>
          <p:cNvSpPr>
            <a:spLocks noChangeArrowheads="1"/>
          </p:cNvSpPr>
          <p:nvPr/>
        </p:nvSpPr>
        <p:spPr bwMode="auto">
          <a:xfrm>
            <a:off x="239714" y="765220"/>
            <a:ext cx="8512175" cy="9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>
              <a:lnSpc>
                <a:spcPct val="12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）第一幅画的画面面积是多少平方米？</a:t>
            </a:r>
          </a:p>
          <a:p>
            <a:pPr indent="304800">
              <a:lnSpc>
                <a:spcPct val="12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第二幅呢？你是怎样做的？</a:t>
            </a:r>
          </a:p>
        </p:txBody>
      </p:sp>
      <p:sp>
        <p:nvSpPr>
          <p:cNvPr id="7170" name="文本框 3"/>
          <p:cNvSpPr txBox="1">
            <a:spLocks noChangeArrowheads="1"/>
          </p:cNvSpPr>
          <p:nvPr/>
        </p:nvSpPr>
        <p:spPr bwMode="auto">
          <a:xfrm>
            <a:off x="638175" y="2919413"/>
            <a:ext cx="60660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）若把图中的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1.2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改为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其他不变，则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两幅画的面积又该怎样表示呢？</a:t>
            </a:r>
          </a:p>
        </p:txBody>
      </p:sp>
      <p:graphicFrame>
        <p:nvGraphicFramePr>
          <p:cNvPr id="7171" name="对象 -2147482614"/>
          <p:cNvGraphicFramePr>
            <a:graphicFrameLocks noChangeAspect="1"/>
          </p:cNvGraphicFramePr>
          <p:nvPr/>
        </p:nvGraphicFramePr>
        <p:xfrm>
          <a:off x="2654301" y="1774032"/>
          <a:ext cx="1323975" cy="33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r:id="rId3" imgW="570865" imgH="203200" progId="Equation.3">
                  <p:embed/>
                </p:oleObj>
              </mc:Choice>
              <mc:Fallback>
                <p:oleObj r:id="rId3" imgW="570865" imgH="203200" progId="Equation.3">
                  <p:embed/>
                  <p:pic>
                    <p:nvPicPr>
                      <p:cNvPr id="0" name="对象 -21474826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1" y="1774032"/>
                        <a:ext cx="1323975" cy="33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对象 -2147482613"/>
          <p:cNvGraphicFramePr>
            <a:graphicFrameLocks noChangeAspect="1"/>
          </p:cNvGraphicFramePr>
          <p:nvPr/>
        </p:nvGraphicFramePr>
        <p:xfrm>
          <a:off x="2724150" y="2225279"/>
          <a:ext cx="1581150" cy="59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r:id="rId5" imgW="787400" imgH="393700" progId="Equation.3">
                  <p:embed/>
                </p:oleObj>
              </mc:Choice>
              <mc:Fallback>
                <p:oleObj r:id="rId5" imgW="787400" imgH="393700" progId="Equation.3">
                  <p:embed/>
                  <p:pic>
                    <p:nvPicPr>
                      <p:cNvPr id="0" name="对象 -21474826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2225279"/>
                        <a:ext cx="1581150" cy="592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对象 -2147482611"/>
          <p:cNvGraphicFramePr>
            <a:graphicFrameLocks noChangeAspect="1"/>
          </p:cNvGraphicFramePr>
          <p:nvPr/>
        </p:nvGraphicFramePr>
        <p:xfrm>
          <a:off x="3930650" y="1734741"/>
          <a:ext cx="1131888" cy="367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r:id="rId7" imgW="469900" imgH="203200" progId="Equation.3">
                  <p:embed/>
                </p:oleObj>
              </mc:Choice>
              <mc:Fallback>
                <p:oleObj r:id="rId7" imgW="469900" imgH="203200" progId="Equation.3">
                  <p:embed/>
                  <p:pic>
                    <p:nvPicPr>
                      <p:cNvPr id="0" name="对象 -21474826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650" y="1734741"/>
                        <a:ext cx="1131888" cy="3679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对象 -2147482609"/>
          <p:cNvGraphicFramePr>
            <a:graphicFrameLocks noChangeAspect="1"/>
          </p:cNvGraphicFramePr>
          <p:nvPr/>
        </p:nvGraphicFramePr>
        <p:xfrm>
          <a:off x="4329113" y="2327673"/>
          <a:ext cx="1016000" cy="320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r:id="rId9" imgW="482600" imgH="203200" progId="Equation.3">
                  <p:embed/>
                </p:oleObj>
              </mc:Choice>
              <mc:Fallback>
                <p:oleObj r:id="rId9" imgW="482600" imgH="203200" progId="Equation.3">
                  <p:embed/>
                  <p:pic>
                    <p:nvPicPr>
                      <p:cNvPr id="0" name="对象 -21474826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2327673"/>
                        <a:ext cx="1016000" cy="320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文本框 4"/>
          <p:cNvSpPr txBox="1">
            <a:spLocks noChangeArrowheads="1"/>
          </p:cNvSpPr>
          <p:nvPr/>
        </p:nvSpPr>
        <p:spPr bwMode="auto">
          <a:xfrm>
            <a:off x="1554164" y="1734741"/>
            <a:ext cx="159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第一幅</a:t>
            </a:r>
          </a:p>
        </p:txBody>
      </p:sp>
      <p:sp>
        <p:nvSpPr>
          <p:cNvPr id="7176" name="文本框 5"/>
          <p:cNvSpPr txBox="1">
            <a:spLocks noChangeArrowheads="1"/>
          </p:cNvSpPr>
          <p:nvPr/>
        </p:nvSpPr>
        <p:spPr bwMode="auto">
          <a:xfrm>
            <a:off x="1538288" y="2314575"/>
            <a:ext cx="170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第二幅</a:t>
            </a:r>
          </a:p>
        </p:txBody>
      </p:sp>
      <p:graphicFrame>
        <p:nvGraphicFramePr>
          <p:cNvPr id="7177" name="对象 -2147482607"/>
          <p:cNvGraphicFramePr>
            <a:graphicFrameLocks noChangeAspect="1"/>
          </p:cNvGraphicFramePr>
          <p:nvPr/>
        </p:nvGraphicFramePr>
        <p:xfrm>
          <a:off x="1657350" y="3715941"/>
          <a:ext cx="1582738" cy="656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r:id="rId11" imgW="711200" imgH="393700" progId="Equation.3">
                  <p:embed/>
                </p:oleObj>
              </mc:Choice>
              <mc:Fallback>
                <p:oleObj r:id="rId11" imgW="711200" imgH="393700" progId="Equation.3">
                  <p:embed/>
                  <p:pic>
                    <p:nvPicPr>
                      <p:cNvPr id="0" name="对象 -21474826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3715941"/>
                        <a:ext cx="1582738" cy="656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对象 -2147482596"/>
          <p:cNvGraphicFramePr>
            <a:graphicFrameLocks noChangeAspect="1"/>
          </p:cNvGraphicFramePr>
          <p:nvPr/>
        </p:nvGraphicFramePr>
        <p:xfrm>
          <a:off x="3151189" y="3699273"/>
          <a:ext cx="1182687" cy="672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r:id="rId13" imgW="520700" imgH="393700" progId="Equation.3">
                  <p:embed/>
                </p:oleObj>
              </mc:Choice>
              <mc:Fallback>
                <p:oleObj r:id="rId13" imgW="520700" imgH="393700" progId="Equation.3">
                  <p:embed/>
                  <p:pic>
                    <p:nvPicPr>
                      <p:cNvPr id="0" name="对象 -21474825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9" y="3699273"/>
                        <a:ext cx="1182687" cy="6727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7170" grpId="0"/>
      <p:bldP spid="7175" grpId="0"/>
      <p:bldP spid="71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11176" y="652463"/>
            <a:ext cx="8380413" cy="12126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  <a:defRPr/>
            </a:pPr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zh-CN" altLang="en-US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²</a:t>
            </a:r>
            <a:r>
              <a:rPr lang="zh-CN" altLang="en-US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y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·3</a:t>
            </a:r>
            <a:r>
              <a:rPr lang="zh-CN" altLang="en-US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xy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²</a:t>
            </a:r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和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4</a:t>
            </a:r>
            <a:r>
              <a:rPr lang="zh-CN" altLang="en-US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</a:t>
            </a:r>
            <a:r>
              <a:rPr lang="zh-CN" altLang="en-US" sz="2800" baseline="30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zh-CN" altLang="en-US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zh-CN" altLang="en-US" sz="2800" baseline="30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5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·(-3</a:t>
            </a:r>
            <a:r>
              <a:rPr lang="zh-CN" altLang="en-US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</a:t>
            </a:r>
            <a:r>
              <a:rPr lang="zh-CN" altLang="en-US" sz="28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3</a:t>
            </a:r>
            <a:r>
              <a:rPr lang="zh-CN" altLang="en-US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bx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)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又等于什么？你</a:t>
            </a:r>
          </a:p>
          <a:p>
            <a:pPr>
              <a:lnSpc>
                <a:spcPct val="130000"/>
              </a:lnSpc>
              <a:buFontTx/>
              <a:buNone/>
              <a:defRPr/>
            </a:pP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是怎样计算的？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0550" y="2104162"/>
            <a:ext cx="62182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如何进行单项式乘单项式的运算？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11176" y="2904239"/>
            <a:ext cx="8259763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在你探索单项式乘法运算法则的过程中，运用了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哪些运算律和运算法则？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ldLvl="0" animBg="1"/>
      <p:bldP spid="41988" grpId="0"/>
      <p:bldP spid="419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2"/>
          <p:cNvSpPr txBox="1">
            <a:spLocks noChangeArrowheads="1"/>
          </p:cNvSpPr>
          <p:nvPr/>
        </p:nvSpPr>
        <p:spPr bwMode="auto">
          <a:xfrm>
            <a:off x="452438" y="573882"/>
            <a:ext cx="8147050" cy="3595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(1)2</a:t>
            </a:r>
            <a:r>
              <a:rPr lang="zh-CN" altLang="en-US" sz="2400" i="1" dirty="0">
                <a:latin typeface="Times New Roman" panose="02020603050405020304" pitchFamily="18" charset="0"/>
              </a:rPr>
              <a:t>x</a:t>
            </a:r>
            <a:r>
              <a:rPr lang="zh-CN" altLang="en-US" sz="2400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sz="2400" i="1" dirty="0">
                <a:latin typeface="Times New Roman" panose="02020603050405020304" pitchFamily="18" charset="0"/>
              </a:rPr>
              <a:t>y·</a:t>
            </a:r>
            <a:r>
              <a:rPr lang="zh-CN" altLang="en-US" sz="2400" dirty="0">
                <a:latin typeface="Times New Roman" panose="02020603050405020304" pitchFamily="18" charset="0"/>
              </a:rPr>
              <a:t>3</a:t>
            </a:r>
            <a:r>
              <a:rPr lang="zh-CN" altLang="en-US" sz="2400" i="1" dirty="0">
                <a:latin typeface="Times New Roman" panose="02020603050405020304" pitchFamily="18" charset="0"/>
              </a:rPr>
              <a:t>xy</a:t>
            </a:r>
            <a:r>
              <a:rPr lang="zh-CN" altLang="en-US" sz="2400" baseline="30000" dirty="0">
                <a:latin typeface="Times New Roman" panose="02020603050405020304" pitchFamily="18" charset="0"/>
              </a:rPr>
              <a:t>2 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(2×3)(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·x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)(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y·y</a:t>
            </a:r>
            <a:r>
              <a:rPr lang="zh-CN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6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；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</a:t>
            </a:r>
          </a:p>
          <a:p>
            <a:pPr>
              <a:lnSpc>
                <a:spcPct val="120000"/>
              </a:lnSpc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(利用乘法交换律、结合律将系数与系数，相同字母分别结合，有理数的乘法、同底数幂的乘法)</a:t>
            </a:r>
            <a:r>
              <a:rPr lang="zh-CN" altLang="en-US" sz="2400" i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zh-CN" altLang="en-US" sz="2400" i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(2)4</a:t>
            </a:r>
            <a:r>
              <a:rPr lang="zh-CN" altLang="en-US" sz="2400" i="1" dirty="0">
                <a:latin typeface="Times New Roman" panose="02020603050405020304" pitchFamily="18" charset="0"/>
              </a:rPr>
              <a:t>a</a:t>
            </a:r>
            <a:r>
              <a:rPr lang="zh-CN" altLang="en-US" sz="2400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sz="2400" i="1" dirty="0">
                <a:latin typeface="Times New Roman" panose="02020603050405020304" pitchFamily="18" charset="0"/>
              </a:rPr>
              <a:t>x</a:t>
            </a:r>
            <a:r>
              <a:rPr lang="zh-CN" altLang="en-US" sz="2400" baseline="30000" dirty="0">
                <a:latin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</a:rPr>
              <a:t> ·(-3</a:t>
            </a:r>
            <a:r>
              <a:rPr lang="zh-CN" altLang="en-US" sz="2400" i="1" dirty="0">
                <a:latin typeface="Times New Roman" panose="02020603050405020304" pitchFamily="18" charset="0"/>
              </a:rPr>
              <a:t>a</a:t>
            </a:r>
            <a:r>
              <a:rPr lang="zh-CN" altLang="en-US" sz="2400" baseline="30000" dirty="0">
                <a:latin typeface="Times New Roman" panose="02020603050405020304" pitchFamily="18" charset="0"/>
              </a:rPr>
              <a:t>3</a:t>
            </a:r>
            <a:r>
              <a:rPr lang="zh-CN" altLang="en-US" sz="2400" i="1" dirty="0">
                <a:latin typeface="Times New Roman" panose="02020603050405020304" pitchFamily="18" charset="0"/>
              </a:rPr>
              <a:t>bx</a:t>
            </a:r>
            <a:r>
              <a:rPr lang="zh-CN" altLang="en-US" sz="2400" dirty="0">
                <a:latin typeface="Times New Roman" panose="02020603050405020304" pitchFamily="18" charset="0"/>
              </a:rPr>
              <a:t>)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=[4×(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3)](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· 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)· 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·(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· 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bx</a:t>
            </a:r>
            <a:r>
              <a:rPr lang="zh-CN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．            </a:t>
            </a:r>
            <a:r>
              <a:rPr lang="zh-CN" altLang="en-US" sz="2400" i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(字母</a:t>
            </a:r>
            <a:r>
              <a:rPr lang="zh-CN" altLang="en-US" sz="2400" i="1" dirty="0">
                <a:latin typeface="Times New Roman" panose="02020603050405020304" pitchFamily="18" charset="0"/>
              </a:rPr>
              <a:t>b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只在一个单项式中出现，这个字母及其指数不变)</a:t>
            </a:r>
            <a:r>
              <a:rPr lang="zh-CN" altLang="en-US" sz="2400" i="1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32"/>
          <p:cNvSpPr txBox="1">
            <a:spLocks noChangeArrowheads="1"/>
          </p:cNvSpPr>
          <p:nvPr/>
        </p:nvSpPr>
        <p:spPr bwMode="auto">
          <a:xfrm>
            <a:off x="1089026" y="4566047"/>
            <a:ext cx="4016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8938" y="1221582"/>
            <a:ext cx="7829550" cy="16677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algn="ctr">
            <a:solidFill>
              <a:schemeClr val="accent2">
                <a:lumMod val="20000"/>
                <a:lumOff val="80000"/>
                <a:alpha val="59000"/>
              </a:schemeClr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单项式与单项式相乘，把它们的系数、同底数幂分别相乘，对于只在一个单项式里含有的字母，则连同它的指数作为积的一个因式</a:t>
            </a:r>
            <a:r>
              <a:rPr lang="en-US" altLang="zh-CN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173" name="矩形 112"/>
          <p:cNvSpPr>
            <a:spLocks noChangeArrowheads="1"/>
          </p:cNvSpPr>
          <p:nvPr/>
        </p:nvSpPr>
        <p:spPr bwMode="auto">
          <a:xfrm>
            <a:off x="390525" y="641748"/>
            <a:ext cx="4597400" cy="41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单项式与单项式的乘法法则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574675" y="3032522"/>
            <a:ext cx="835818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注意：（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系数相乘；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相同字母的幂相乘；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其余字母连同它的指数不变，作为积的因式</a:t>
            </a:r>
            <a:r>
              <a:rPr lang="en-US" altLang="zh-CN" sz="2400" dirty="0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173" grpId="0" bldLvl="0" animBg="1"/>
      <p:bldP spid="174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620316"/>
            <a:ext cx="8382000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计算：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(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)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xy</a:t>
            </a:r>
            <a:r>
              <a:rPr lang="en-US" altLang="zh-CN" sz="28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•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xy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;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(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(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•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dirty="0">
                <a:latin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xy</a:t>
            </a:r>
            <a:r>
              <a:rPr lang="en-US" altLang="zh-CN" sz="28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z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•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xyz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1" y="2313385"/>
            <a:ext cx="7686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原式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(2×     )•(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•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)•(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•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    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84251" y="2882504"/>
            <a:ext cx="7604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[(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2)×(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3)]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=6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endParaRPr lang="en-US" altLang="zh-CN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676401" y="1026319"/>
          <a:ext cx="354013" cy="75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r:id="rId3" imgW="139700" imgH="393700" progId="Equation.KSEE3">
                  <p:embed/>
                </p:oleObj>
              </mc:Choice>
              <mc:Fallback>
                <p:oleObj r:id="rId3" imgW="1397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1" y="1026319"/>
                        <a:ext cx="354013" cy="750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051176" y="2143125"/>
          <a:ext cx="354013" cy="75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r:id="rId5" imgW="139700" imgH="393700" progId="Equation.KSEE3">
                  <p:embed/>
                </p:oleObj>
              </mc:Choice>
              <mc:Fallback>
                <p:oleObj r:id="rId5" imgW="1397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176" y="2143125"/>
                        <a:ext cx="354013" cy="750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624514" y="2101454"/>
          <a:ext cx="1298575" cy="773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r:id="rId6" imgW="495300" imgH="393700" progId="Equation.KSEE3">
                  <p:embed/>
                </p:oleObj>
              </mc:Choice>
              <mc:Fallback>
                <p:oleObj r:id="rId6" imgW="495300" imgH="393700" progId="Equation.KSEE3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14" y="2101454"/>
                        <a:ext cx="1298575" cy="773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976313" y="3511154"/>
            <a:ext cx="5129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(3)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原式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7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•4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124075" y="3995738"/>
            <a:ext cx="45989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=(7×4)•(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)•(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)•(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zz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2141538" y="4479132"/>
            <a:ext cx="1630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28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z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5" name="文本框 24"/>
          <p:cNvSpPr txBox="1"/>
          <p:nvPr/>
        </p:nvSpPr>
        <p:spPr>
          <a:xfrm>
            <a:off x="381000" y="750094"/>
            <a:ext cx="744538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/>
          <p:cNvGrpSpPr/>
          <p:nvPr/>
        </p:nvGrpSpPr>
        <p:grpSpPr bwMode="auto">
          <a:xfrm>
            <a:off x="252413" y="1884759"/>
            <a:ext cx="8640762" cy="1547723"/>
            <a:chOff x="398" y="6895"/>
            <a:chExt cx="13607" cy="3251"/>
          </a:xfrm>
        </p:grpSpPr>
        <p:sp>
          <p:nvSpPr>
            <p:cNvPr id="10242" name="Rectangle 4"/>
            <p:cNvSpPr>
              <a:spLocks noChangeArrowheads="1"/>
            </p:cNvSpPr>
            <p:nvPr/>
          </p:nvSpPr>
          <p:spPr bwMode="auto">
            <a:xfrm>
              <a:off x="398" y="7463"/>
              <a:ext cx="5380" cy="1099"/>
            </a:xfrm>
            <a:prstGeom prst="rect">
              <a:avLst/>
            </a:prstGeom>
            <a:noFill/>
            <a:ln w="25400">
              <a:solidFill>
                <a:schemeClr val="tx1">
                  <a:alpha val="4196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单项式与单项式相乘</a:t>
              </a:r>
            </a:p>
          </p:txBody>
        </p:sp>
        <p:sp>
          <p:nvSpPr>
            <p:cNvPr id="10243" name="Rectangle 4"/>
            <p:cNvSpPr>
              <a:spLocks noChangeArrowheads="1"/>
            </p:cNvSpPr>
            <p:nvPr/>
          </p:nvSpPr>
          <p:spPr bwMode="auto">
            <a:xfrm>
              <a:off x="9695" y="6895"/>
              <a:ext cx="4310" cy="2909"/>
            </a:xfrm>
            <a:prstGeom prst="rect">
              <a:avLst/>
            </a:prstGeom>
            <a:noFill/>
            <a:ln w="25400">
              <a:solidFill>
                <a:schemeClr val="tx1">
                  <a:alpha val="41176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有理数的乘法与同底数幂的乘法</a:t>
              </a:r>
            </a:p>
          </p:txBody>
        </p:sp>
        <p:grpSp>
          <p:nvGrpSpPr>
            <p:cNvPr id="10244" name="组合 13"/>
            <p:cNvGrpSpPr/>
            <p:nvPr/>
          </p:nvGrpSpPr>
          <p:grpSpPr bwMode="auto">
            <a:xfrm>
              <a:off x="5840" y="7007"/>
              <a:ext cx="3515" cy="3139"/>
              <a:chOff x="3708400" y="4737100"/>
              <a:chExt cx="2232133" cy="1994154"/>
            </a:xfrm>
          </p:grpSpPr>
          <p:sp>
            <p:nvSpPr>
              <p:cNvPr id="9" name="右箭头 8"/>
              <p:cNvSpPr/>
              <p:nvPr/>
            </p:nvSpPr>
            <p:spPr bwMode="auto">
              <a:xfrm>
                <a:off x="3708590" y="5098087"/>
                <a:ext cx="2231943" cy="432136"/>
              </a:xfrm>
              <a:prstGeom prst="rightArrow">
                <a:avLst/>
              </a:prstGeom>
              <a:solidFill>
                <a:schemeClr val="accent6">
                  <a:lumMod val="75000"/>
                  <a:alpha val="63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246" name="Rectangle 4"/>
              <p:cNvSpPr>
                <a:spLocks noChangeArrowheads="1"/>
              </p:cNvSpPr>
              <p:nvPr/>
            </p:nvSpPr>
            <p:spPr bwMode="auto">
              <a:xfrm>
                <a:off x="3708400" y="5458122"/>
                <a:ext cx="2232025" cy="1273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乘法交换律和结合律</a:t>
                </a:r>
              </a:p>
            </p:txBody>
          </p:sp>
          <p:sp>
            <p:nvSpPr>
              <p:cNvPr id="10247" name="TextBox 11"/>
              <p:cNvSpPr txBox="1">
                <a:spLocks noChangeArrowheads="1"/>
              </p:cNvSpPr>
              <p:nvPr/>
            </p:nvSpPr>
            <p:spPr bwMode="auto">
              <a:xfrm>
                <a:off x="4213225" y="4737100"/>
                <a:ext cx="902822" cy="698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8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转化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2"/>
          <p:cNvSpPr txBox="1">
            <a:spLocks noChangeArrowheads="1"/>
          </p:cNvSpPr>
          <p:nvPr/>
        </p:nvSpPr>
        <p:spPr bwMode="auto">
          <a:xfrm>
            <a:off x="395289" y="788194"/>
            <a:ext cx="25415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96875" y="1173957"/>
            <a:ext cx="8078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>
                <a:latin typeface="宋体" panose="02010600030101010101" pitchFamily="2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·4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 (2)(</a:t>
            </a:r>
            <a:r>
              <a:rPr lang="en-US" altLang="zh-CN" sz="2800">
                <a:latin typeface="宋体" panose="02010600030101010101" pitchFamily="2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>
                <a:latin typeface="宋体" panose="02010600030101010101" pitchFamily="2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6588" y="1457325"/>
            <a:ext cx="370005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·4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=(9×4)(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=36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800" baseline="30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70363" y="1457326"/>
            <a:ext cx="49403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·9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=[(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8)×9](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=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474663" y="4346972"/>
            <a:ext cx="8285162" cy="738664"/>
          </a:xfrm>
          <a:prstGeom prst="rect">
            <a:avLst/>
          </a:prstGeom>
          <a:noFill/>
          <a:ln w="9525">
            <a:solidFill>
              <a:srgbClr val="D1D1F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注意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: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有乘方运算，先算乘方，再算单项式相乘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13324" name="对象 -2147482587"/>
          <p:cNvGraphicFramePr>
            <a:graphicFrameLocks noChangeAspect="1"/>
          </p:cNvGraphicFramePr>
          <p:nvPr/>
        </p:nvGraphicFramePr>
        <p:xfrm>
          <a:off x="474664" y="2839641"/>
          <a:ext cx="452278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r:id="rId3" imgW="1879600" imgH="393700" progId="Equation.3">
                  <p:embed/>
                </p:oleObj>
              </mc:Choice>
              <mc:Fallback>
                <p:oleObj r:id="rId3" imgW="1879600" imgH="393700" progId="Equation.3">
                  <p:embed/>
                  <p:pic>
                    <p:nvPicPr>
                      <p:cNvPr id="0" name="对象 -21474825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4" y="2839641"/>
                        <a:ext cx="4522787" cy="709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620714" y="3327798"/>
            <a:ext cx="2871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原式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             </a:t>
            </a:r>
            <a:endParaRPr lang="zh-CN" altLang="en-US" sz="2800" b="1" baseline="30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3326" name="对象 1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393951" y="3440907"/>
          <a:ext cx="5254625" cy="1045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r:id="rId5" imgW="2489200" imgH="660400" progId="Equation.KSEE3">
                  <p:embed/>
                </p:oleObj>
              </mc:Choice>
              <mc:Fallback>
                <p:oleObj r:id="rId5" imgW="2489200" imgH="660400" progId="Equation.KSEE3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1" y="3440907"/>
                        <a:ext cx="5254625" cy="1045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3" name="组合 3"/>
          <p:cNvGrpSpPr/>
          <p:nvPr/>
        </p:nvGrpSpPr>
        <p:grpSpPr bwMode="auto">
          <a:xfrm>
            <a:off x="357188" y="428625"/>
            <a:ext cx="1401762" cy="523241"/>
            <a:chOff x="838" y="1068"/>
            <a:chExt cx="2208" cy="1098"/>
          </a:xfrm>
        </p:grpSpPr>
        <p:sp>
          <p:nvSpPr>
            <p:cNvPr id="11274" name="圆角矩形 2"/>
            <p:cNvSpPr>
              <a:spLocks noChangeArrowheads="1"/>
            </p:cNvSpPr>
            <p:nvPr/>
          </p:nvSpPr>
          <p:spPr bwMode="auto">
            <a:xfrm>
              <a:off x="964" y="1068"/>
              <a:ext cx="1927" cy="816"/>
            </a:xfrm>
            <a:prstGeom prst="roundRect">
              <a:avLst>
                <a:gd name="adj" fmla="val 16667"/>
              </a:avLst>
            </a:prstGeom>
            <a:solidFill>
              <a:srgbClr val="6A5AFC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5" name="文本框 1"/>
            <p:cNvSpPr txBox="1">
              <a:spLocks noChangeArrowheads="1"/>
            </p:cNvSpPr>
            <p:nvPr/>
          </p:nvSpPr>
          <p:spPr bwMode="auto">
            <a:xfrm>
              <a:off x="838" y="1068"/>
              <a:ext cx="2208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练一练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13314" grpId="0"/>
      <p:bldP spid="9" grpId="0"/>
      <p:bldP spid="10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1236</Words>
  <Application>Microsoft Office PowerPoint</Application>
  <PresentationFormat>全屏显示(16:9)</PresentationFormat>
  <Paragraphs>140</Paragraphs>
  <Slides>19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黑体</vt:lpstr>
      <vt:lpstr>华文楷体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2015-08-11T07:29:00Z</dcterms:created>
  <dcterms:modified xsi:type="dcterms:W3CDTF">2023-01-16T17:42:28Z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2240E7CFCC644969B8A05769CDE693AE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