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sldIdLst>
    <p:sldId id="256" r:id="rId2"/>
    <p:sldId id="275" r:id="rId3"/>
    <p:sldId id="263" r:id="rId4"/>
    <p:sldId id="284" r:id="rId5"/>
    <p:sldId id="260" r:id="rId6"/>
    <p:sldId id="264" r:id="rId7"/>
    <p:sldId id="265" r:id="rId8"/>
    <p:sldId id="266" r:id="rId9"/>
    <p:sldId id="267" r:id="rId10"/>
    <p:sldId id="268" r:id="rId11"/>
    <p:sldId id="270" r:id="rId12"/>
    <p:sldId id="286" r:id="rId13"/>
    <p:sldId id="274" r:id="rId14"/>
    <p:sldId id="277" r:id="rId15"/>
    <p:sldId id="278" r:id="rId16"/>
    <p:sldId id="279" r:id="rId17"/>
    <p:sldId id="280" r:id="rId18"/>
    <p:sldId id="281" r:id="rId19"/>
    <p:sldId id="257" r:id="rId20"/>
    <p:sldId id="276" r:id="rId21"/>
    <p:sldId id="282" r:id="rId22"/>
    <p:sldId id="287" r:id="rId23"/>
    <p:sldId id="285" r:id="rId24"/>
  </p:sldIdLst>
  <p:sldSz cx="9144000" cy="5143500" type="screen16x9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F43C0A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94" autoAdjust="0"/>
    <p:restoredTop sz="94696" autoAdjust="0"/>
  </p:normalViewPr>
  <p:slideViewPr>
    <p:cSldViewPr>
      <p:cViewPr varScale="1">
        <p:scale>
          <a:sx n="107" d="100"/>
          <a:sy n="107" d="100"/>
        </p:scale>
        <p:origin x="-84" y="-6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8" d="100"/>
        <a:sy n="16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FB5522-F660-4B10-B700-AB0A2063AA8D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8950BE-C183-4E92-BBCB-0AD71BC58C8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8950BE-C183-4E92-BBCB-0AD71BC58C8F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11053-FF95-4098-9702-4772D6A771CF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FED5D2-DDA6-4215-89EA-80754C70780E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8C157-E5A5-4CB5-9E81-7D9054ABB291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01625" y="457200"/>
            <a:ext cx="8540750" cy="85725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046D0-F777-497D-9FE8-CE5E3249E512}" type="datetimeFigureOut">
              <a:rPr lang="zh-CN" altLang="en-US"/>
              <a:t>2023-01-17</a:t>
            </a:fld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693D00-2AE8-4B25-8699-A425506DD8A7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B653AE-B843-419C-8980-2F55167B8A4F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097DEF-46C3-495F-982D-D571D1BC8F74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98FFD9-0F6A-4805-9E63-EA5E1F2F742E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621E25-03A0-4BFF-A85D-55549F0358C5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1BFE0B-0321-46F5-B1C6-ED1FD3A0CF4F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639846-D359-499C-925C-60B492DC377A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64EFE-51EB-4F03-9DE8-9676C581BECB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CE035F-EADE-4E95-AA8A-1D0B0E1E3D71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4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smtClean="0"/>
              <a:t>单击此处编辑母版文本样式</a:t>
            </a:r>
          </a:p>
          <a:p>
            <a:pPr lvl="1"/>
            <a:r>
              <a:rPr lang="zh-CN" smtClean="0"/>
              <a:t>第二级</a:t>
            </a:r>
          </a:p>
          <a:p>
            <a:pPr lvl="2"/>
            <a:r>
              <a:rPr lang="zh-CN" smtClean="0"/>
              <a:t>第三级</a:t>
            </a:r>
          </a:p>
          <a:p>
            <a:pPr lvl="3"/>
            <a:r>
              <a:rPr lang="zh-CN" smtClean="0"/>
              <a:t>第四级</a:t>
            </a:r>
          </a:p>
          <a:p>
            <a:pPr lvl="4"/>
            <a:r>
              <a:rPr lang="zh-CN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anose="020B0604020202020204" pitchFamily="34" charset="0"/>
              <a:buNone/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>
              <a:buFont typeface="Arial" panose="020B0604020202020204" pitchFamily="34" charset="0"/>
              <a:buNone/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buFont typeface="Arial" panose="020B0604020202020204" pitchFamily="34" charset="0"/>
              <a:buNone/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471BFE0B-0321-46F5-B1C6-ED1FD3A0CF4F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&#38468;&#20214;/&#23665;&#31185;&#29256;&#23567;&#23398;&#33521;&#35821;&#20116;&#19979;&#20809;&#30424;/start.swf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7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hyperlink" Target="&#38468;&#20214;/&#23665;&#31185;&#29256;&#23567;&#23398;&#33521;&#35821;&#20116;&#19979;&#20809;&#30424;/start.swf" TargetMode="Externa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U3L2_1.swf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5"/>
          <p:cNvSpPr txBox="1">
            <a:spLocks noChangeArrowheads="1"/>
          </p:cNvSpPr>
          <p:nvPr/>
        </p:nvSpPr>
        <p:spPr bwMode="auto">
          <a:xfrm>
            <a:off x="0" y="915566"/>
            <a:ext cx="9144000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4400" b="1" dirty="0" smtClean="0"/>
              <a:t>Unit3  </a:t>
            </a:r>
            <a:r>
              <a:rPr lang="en-US" altLang="zh-CN" sz="4400" b="1" dirty="0"/>
              <a:t>Lesson2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zh-CN" sz="4400" b="1" dirty="0" smtClean="0"/>
              <a:t>How </a:t>
            </a:r>
            <a:r>
              <a:rPr lang="en-US" altLang="zh-CN" sz="4400" b="1" dirty="0"/>
              <a:t>are you feeling today</a:t>
            </a:r>
            <a:r>
              <a:rPr lang="en-US" altLang="zh-CN" sz="4400" b="1" dirty="0" smtClean="0"/>
              <a:t>?</a:t>
            </a:r>
            <a:endParaRPr lang="en-US" altLang="zh-CN" sz="4400" b="1" dirty="0"/>
          </a:p>
        </p:txBody>
      </p:sp>
      <p:sp>
        <p:nvSpPr>
          <p:cNvPr id="4" name="矩形 3"/>
          <p:cNvSpPr/>
          <p:nvPr/>
        </p:nvSpPr>
        <p:spPr>
          <a:xfrm>
            <a:off x="3182036" y="3939902"/>
            <a:ext cx="277992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4"/>
          <p:cNvSpPr txBox="1">
            <a:spLocks noChangeArrowheads="1"/>
          </p:cNvSpPr>
          <p:nvPr/>
        </p:nvSpPr>
        <p:spPr bwMode="auto">
          <a:xfrm>
            <a:off x="395288" y="250032"/>
            <a:ext cx="485261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i="1" u="sng">
                <a:solidFill>
                  <a:srgbClr val="0066FF"/>
                </a:solidFill>
              </a:rPr>
              <a:t>读句子或者短语选择相应图片</a:t>
            </a:r>
          </a:p>
        </p:txBody>
      </p:sp>
      <p:sp>
        <p:nvSpPr>
          <p:cNvPr id="24579" name="TextBox 3"/>
          <p:cNvSpPr txBox="1">
            <a:spLocks noChangeArrowheads="1"/>
          </p:cNvSpPr>
          <p:nvPr/>
        </p:nvSpPr>
        <p:spPr bwMode="auto">
          <a:xfrm>
            <a:off x="323851" y="789385"/>
            <a:ext cx="44633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>
                <a:solidFill>
                  <a:srgbClr val="FF0000"/>
                </a:solidFill>
              </a:rPr>
              <a:t>Take the medicine on time </a:t>
            </a:r>
            <a:endParaRPr lang="zh-CN" altLang="en-US" sz="2800">
              <a:solidFill>
                <a:srgbClr val="FF0000"/>
              </a:solidFill>
            </a:endParaRPr>
          </a:p>
        </p:txBody>
      </p:sp>
      <p:sp>
        <p:nvSpPr>
          <p:cNvPr id="24580" name="TextBox 5"/>
          <p:cNvSpPr txBox="1">
            <a:spLocks noChangeArrowheads="1"/>
          </p:cNvSpPr>
          <p:nvPr/>
        </p:nvSpPr>
        <p:spPr bwMode="auto">
          <a:xfrm>
            <a:off x="468313" y="3327797"/>
            <a:ext cx="302358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>
                <a:solidFill>
                  <a:srgbClr val="FF0000"/>
                </a:solidFill>
              </a:rPr>
              <a:t>drink some water </a:t>
            </a:r>
            <a:endParaRPr lang="zh-CN" altLang="en-US" sz="2800">
              <a:solidFill>
                <a:srgbClr val="FF0000"/>
              </a:solidFill>
            </a:endParaRPr>
          </a:p>
        </p:txBody>
      </p:sp>
      <p:sp>
        <p:nvSpPr>
          <p:cNvPr id="24581" name="TextBox 7"/>
          <p:cNvSpPr txBox="1">
            <a:spLocks noChangeArrowheads="1"/>
          </p:cNvSpPr>
          <p:nvPr/>
        </p:nvSpPr>
        <p:spPr bwMode="auto">
          <a:xfrm>
            <a:off x="395289" y="1707357"/>
            <a:ext cx="294369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>
                <a:solidFill>
                  <a:srgbClr val="FF0000"/>
                </a:solidFill>
              </a:rPr>
              <a:t>Take a good rest </a:t>
            </a:r>
            <a:endParaRPr lang="zh-CN" altLang="en-US" sz="2800">
              <a:solidFill>
                <a:srgbClr val="FF0000"/>
              </a:solidFill>
            </a:endParaRPr>
          </a:p>
        </p:txBody>
      </p:sp>
      <p:sp>
        <p:nvSpPr>
          <p:cNvPr id="24582" name="TextBox 6"/>
          <p:cNvSpPr txBox="1">
            <a:spLocks noChangeArrowheads="1"/>
          </p:cNvSpPr>
          <p:nvPr/>
        </p:nvSpPr>
        <p:spPr bwMode="auto">
          <a:xfrm>
            <a:off x="468314" y="2571750"/>
            <a:ext cx="23764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>
                <a:solidFill>
                  <a:srgbClr val="FF0000"/>
                </a:solidFill>
              </a:rPr>
              <a:t>Much better </a:t>
            </a:r>
            <a:endParaRPr lang="zh-CN" altLang="en-US" sz="2800">
              <a:solidFill>
                <a:srgbClr val="FF0000"/>
              </a:solidFill>
            </a:endParaRPr>
          </a:p>
        </p:txBody>
      </p:sp>
      <p:sp>
        <p:nvSpPr>
          <p:cNvPr id="24583" name="TextBox 8"/>
          <p:cNvSpPr txBox="1">
            <a:spLocks noChangeArrowheads="1"/>
          </p:cNvSpPr>
          <p:nvPr/>
        </p:nvSpPr>
        <p:spPr bwMode="auto">
          <a:xfrm>
            <a:off x="468313" y="4192191"/>
            <a:ext cx="434285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>
                <a:solidFill>
                  <a:srgbClr val="FF0000"/>
                </a:solidFill>
              </a:rPr>
              <a:t>An apple a day keeps the </a:t>
            </a:r>
          </a:p>
          <a:p>
            <a:pPr eaLnBrk="1" hangingPunct="1"/>
            <a:r>
              <a:rPr lang="en-US" altLang="zh-CN" sz="2800">
                <a:solidFill>
                  <a:srgbClr val="FF0000"/>
                </a:solidFill>
              </a:rPr>
              <a:t>doctor away </a:t>
            </a:r>
          </a:p>
        </p:txBody>
      </p:sp>
      <p:pic>
        <p:nvPicPr>
          <p:cNvPr id="24584" name="Picture 22" descr="1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372226" y="2950369"/>
            <a:ext cx="2303463" cy="1256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5" name="Picture 23" descr="1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300789" y="1"/>
            <a:ext cx="2160587" cy="1079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6" name="Picture 24" descr="1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659564" y="4138612"/>
            <a:ext cx="1800225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7" name="Picture 25" descr="17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372226" y="2031207"/>
            <a:ext cx="2232025" cy="1132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8" name="Picture 26" descr="14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588125" y="1006078"/>
            <a:ext cx="1727200" cy="1127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388" y="465535"/>
            <a:ext cx="8540750" cy="857250"/>
          </a:xfrm>
        </p:spPr>
        <p:txBody>
          <a:bodyPr/>
          <a:lstStyle/>
          <a:p>
            <a:pPr eaLnBrk="1" hangingPunct="1"/>
            <a:r>
              <a:rPr lang="zh-CN" altLang="en-US" smtClean="0"/>
              <a:t>再读句子，与汉语句子连线。</a:t>
            </a:r>
            <a:endParaRPr lang="en-US" altLang="zh-CN" smtClean="0"/>
          </a:p>
        </p:txBody>
      </p:sp>
      <p:sp>
        <p:nvSpPr>
          <p:cNvPr id="25603" name="TextBox 3"/>
          <p:cNvSpPr>
            <a:spLocks noGrp="1" noChangeArrowheads="1"/>
          </p:cNvSpPr>
          <p:nvPr>
            <p:ph idx="1"/>
          </p:nvPr>
        </p:nvSpPr>
        <p:spPr>
          <a:xfrm>
            <a:off x="323850" y="1437085"/>
            <a:ext cx="8540750" cy="3145631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mtClean="0">
                <a:solidFill>
                  <a:srgbClr val="F43C0A"/>
                </a:solidFill>
              </a:rPr>
              <a:t>Take the medicine on time </a:t>
            </a:r>
            <a:endParaRPr lang="zh-CN" altLang="en-US" smtClean="0">
              <a:solidFill>
                <a:srgbClr val="F43C0A"/>
              </a:solidFill>
            </a:endParaRPr>
          </a:p>
        </p:txBody>
      </p:sp>
      <p:sp>
        <p:nvSpPr>
          <p:cNvPr id="25604" name="TextBox 7"/>
          <p:cNvSpPr txBox="1">
            <a:spLocks noChangeArrowheads="1"/>
          </p:cNvSpPr>
          <p:nvPr/>
        </p:nvSpPr>
        <p:spPr bwMode="auto">
          <a:xfrm>
            <a:off x="323851" y="2139554"/>
            <a:ext cx="294369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>
                <a:solidFill>
                  <a:srgbClr val="FF0000"/>
                </a:solidFill>
              </a:rPr>
              <a:t>Take a good rest </a:t>
            </a:r>
            <a:endParaRPr lang="zh-CN" altLang="en-US" sz="2800">
              <a:solidFill>
                <a:srgbClr val="FF0000"/>
              </a:solidFill>
            </a:endParaRPr>
          </a:p>
        </p:txBody>
      </p:sp>
      <p:sp>
        <p:nvSpPr>
          <p:cNvPr id="25605" name="TextBox 6"/>
          <p:cNvSpPr txBox="1">
            <a:spLocks noChangeArrowheads="1"/>
          </p:cNvSpPr>
          <p:nvPr/>
        </p:nvSpPr>
        <p:spPr bwMode="auto">
          <a:xfrm>
            <a:off x="395289" y="2842022"/>
            <a:ext cx="23764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>
                <a:solidFill>
                  <a:srgbClr val="FF0000"/>
                </a:solidFill>
              </a:rPr>
              <a:t>Much better </a:t>
            </a:r>
            <a:endParaRPr lang="zh-CN" altLang="en-US" sz="2800">
              <a:solidFill>
                <a:srgbClr val="FF0000"/>
              </a:solidFill>
            </a:endParaRPr>
          </a:p>
        </p:txBody>
      </p:sp>
      <p:sp>
        <p:nvSpPr>
          <p:cNvPr id="25606" name="TextBox 5"/>
          <p:cNvSpPr txBox="1">
            <a:spLocks noChangeArrowheads="1"/>
          </p:cNvSpPr>
          <p:nvPr/>
        </p:nvSpPr>
        <p:spPr bwMode="auto">
          <a:xfrm>
            <a:off x="395288" y="3489722"/>
            <a:ext cx="302358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>
                <a:solidFill>
                  <a:srgbClr val="FF0000"/>
                </a:solidFill>
              </a:rPr>
              <a:t>drink some water </a:t>
            </a:r>
            <a:endParaRPr lang="zh-CN" altLang="en-US" sz="2800">
              <a:solidFill>
                <a:srgbClr val="FF0000"/>
              </a:solidFill>
            </a:endParaRPr>
          </a:p>
        </p:txBody>
      </p:sp>
      <p:sp>
        <p:nvSpPr>
          <p:cNvPr id="25607" name="TextBox 8"/>
          <p:cNvSpPr txBox="1">
            <a:spLocks noChangeArrowheads="1"/>
          </p:cNvSpPr>
          <p:nvPr/>
        </p:nvSpPr>
        <p:spPr bwMode="auto">
          <a:xfrm>
            <a:off x="395289" y="4137422"/>
            <a:ext cx="140455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>
                <a:solidFill>
                  <a:srgbClr val="FF0000"/>
                </a:solidFill>
              </a:rPr>
              <a:t>get well</a:t>
            </a:r>
            <a:endParaRPr lang="zh-CN" altLang="en-US" sz="2800">
              <a:solidFill>
                <a:srgbClr val="FF0000"/>
              </a:solidFill>
            </a:endParaRPr>
          </a:p>
        </p:txBody>
      </p:sp>
      <p:sp>
        <p:nvSpPr>
          <p:cNvPr id="55306" name="Text Box 10"/>
          <p:cNvSpPr txBox="1">
            <a:spLocks noChangeArrowheads="1"/>
          </p:cNvSpPr>
          <p:nvPr/>
        </p:nvSpPr>
        <p:spPr bwMode="auto">
          <a:xfrm>
            <a:off x="6084888" y="3489722"/>
            <a:ext cx="126669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rgbClr val="000099"/>
                </a:solidFill>
              </a:rPr>
              <a:t>多喝水</a:t>
            </a:r>
          </a:p>
        </p:txBody>
      </p:sp>
      <p:sp>
        <p:nvSpPr>
          <p:cNvPr id="55307" name="Text Box 11"/>
          <p:cNvSpPr txBox="1">
            <a:spLocks noChangeArrowheads="1"/>
          </p:cNvSpPr>
          <p:nvPr/>
        </p:nvSpPr>
        <p:spPr bwMode="auto">
          <a:xfrm>
            <a:off x="6084888" y="4137422"/>
            <a:ext cx="208743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rgbClr val="000099"/>
                </a:solidFill>
              </a:rPr>
              <a:t>会好的 康复</a:t>
            </a:r>
          </a:p>
        </p:txBody>
      </p:sp>
      <p:sp>
        <p:nvSpPr>
          <p:cNvPr id="55308" name="Text Box 12"/>
          <p:cNvSpPr txBox="1">
            <a:spLocks noChangeArrowheads="1"/>
          </p:cNvSpPr>
          <p:nvPr/>
        </p:nvSpPr>
        <p:spPr bwMode="auto">
          <a:xfrm>
            <a:off x="6011863" y="1437085"/>
            <a:ext cx="162736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rgbClr val="000099"/>
                </a:solidFill>
              </a:rPr>
              <a:t>按时服药</a:t>
            </a:r>
          </a:p>
        </p:txBody>
      </p:sp>
      <p:sp>
        <p:nvSpPr>
          <p:cNvPr id="55309" name="Text Box 13"/>
          <p:cNvSpPr txBox="1">
            <a:spLocks noChangeArrowheads="1"/>
          </p:cNvSpPr>
          <p:nvPr/>
        </p:nvSpPr>
        <p:spPr bwMode="auto">
          <a:xfrm>
            <a:off x="6084888" y="2787254"/>
            <a:ext cx="126669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rgbClr val="000099"/>
                </a:solidFill>
              </a:rPr>
              <a:t>好多了</a:t>
            </a:r>
          </a:p>
        </p:txBody>
      </p:sp>
      <p:sp>
        <p:nvSpPr>
          <p:cNvPr id="55310" name="Text Box 14"/>
          <p:cNvSpPr txBox="1">
            <a:spLocks noChangeArrowheads="1"/>
          </p:cNvSpPr>
          <p:nvPr/>
        </p:nvSpPr>
        <p:spPr bwMode="auto">
          <a:xfrm>
            <a:off x="6011863" y="2085975"/>
            <a:ext cx="162736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rgbClr val="000099"/>
                </a:solidFill>
              </a:rPr>
              <a:t>好好休息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5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5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55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5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5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5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6" grpId="0"/>
      <p:bldP spid="55307" grpId="0"/>
      <p:bldP spid="55308" grpId="0"/>
      <p:bldP spid="55309" grpId="0"/>
      <p:bldP spid="553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Text Box 5"/>
          <p:cNvSpPr>
            <a:spLocks noChangeArrowheads="1"/>
          </p:cNvSpPr>
          <p:nvPr/>
        </p:nvSpPr>
        <p:spPr bwMode="auto">
          <a:xfrm>
            <a:off x="1117943" y="2057400"/>
            <a:ext cx="644933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buFont typeface="Arial" panose="020B0604020202020204" pitchFamily="34" charset="0"/>
              <a:buNone/>
            </a:pPr>
            <a:r>
              <a:rPr lang="en-US" altLang="zh-CN" sz="4800" b="1" dirty="0"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Read the text in groups.</a:t>
            </a:r>
            <a:endParaRPr lang="zh-CN" altLang="en-US" dirty="0"/>
          </a:p>
        </p:txBody>
      </p:sp>
      <p:sp>
        <p:nvSpPr>
          <p:cNvPr id="53252" name="Text Box 3"/>
          <p:cNvSpPr>
            <a:spLocks noChangeArrowheads="1"/>
          </p:cNvSpPr>
          <p:nvPr/>
        </p:nvSpPr>
        <p:spPr bwMode="auto">
          <a:xfrm>
            <a:off x="1981200" y="2800351"/>
            <a:ext cx="377539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>
              <a:buFont typeface="Arial" panose="020B0604020202020204" pitchFamily="34" charset="0"/>
              <a:buNone/>
            </a:pPr>
            <a:r>
              <a:rPr lang="zh-CN" altLang="en-US" sz="4000">
                <a:solidFill>
                  <a:srgbClr val="000000"/>
                </a:solidFill>
                <a:sym typeface="Arial" panose="020B0604020202020204" pitchFamily="34" charset="0"/>
              </a:rPr>
              <a:t>小组朗读课文。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53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" dur="5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bldLvl="0" autoUpdateAnimBg="0"/>
      <p:bldP spid="53252" grpId="0" bldLvl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 descr="19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835151" y="1275160"/>
            <a:ext cx="4968875" cy="279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 Box 5"/>
          <p:cNvSpPr txBox="1">
            <a:spLocks noChangeArrowheads="1"/>
          </p:cNvSpPr>
          <p:nvPr/>
        </p:nvSpPr>
        <p:spPr bwMode="auto">
          <a:xfrm>
            <a:off x="323850" y="357187"/>
            <a:ext cx="28082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b="1"/>
              <a:t>Let’s talk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8"/>
          <p:cNvSpPr txBox="1">
            <a:spLocks noChangeArrowheads="1"/>
          </p:cNvSpPr>
          <p:nvPr/>
        </p:nvSpPr>
        <p:spPr bwMode="auto">
          <a:xfrm>
            <a:off x="808038" y="252174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pic>
        <p:nvPicPr>
          <p:cNvPr id="28675" name="Picture 9" descr="捕获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7188"/>
            <a:ext cx="9144000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 descr="捕获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7188"/>
            <a:ext cx="9144000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 descr="捕获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7188"/>
            <a:ext cx="9144000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 descr="捕获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7188"/>
            <a:ext cx="9144000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 descr="1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983414" y="411956"/>
            <a:ext cx="2160587" cy="1296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Picture 5" descr="1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389" y="411957"/>
            <a:ext cx="2160587" cy="1341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6" descr="1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411413" y="411957"/>
            <a:ext cx="2087562" cy="1350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7" descr="17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572001" y="411957"/>
            <a:ext cx="2219325" cy="1350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8" descr="19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276601" y="3165872"/>
            <a:ext cx="2303463" cy="1337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5" name="AutoShape 9"/>
          <p:cNvSpPr>
            <a:spLocks noChangeArrowheads="1"/>
          </p:cNvSpPr>
          <p:nvPr/>
        </p:nvSpPr>
        <p:spPr bwMode="auto">
          <a:xfrm>
            <a:off x="539751" y="2842022"/>
            <a:ext cx="2087563" cy="756047"/>
          </a:xfrm>
          <a:prstGeom prst="wedgeEllipseCallout">
            <a:avLst>
              <a:gd name="adj1" fmla="val 88477"/>
              <a:gd name="adj2" fmla="val 55199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</a:ln>
        </p:spPr>
        <p:txBody>
          <a:bodyPr/>
          <a:lstStyle/>
          <a:p>
            <a:pPr algn="ctr"/>
            <a:r>
              <a:rPr lang="en-US" altLang="zh-CN" sz="2400"/>
              <a:t>How…….?</a:t>
            </a:r>
          </a:p>
        </p:txBody>
      </p:sp>
      <p:sp>
        <p:nvSpPr>
          <p:cNvPr id="32776" name="AutoShape 10"/>
          <p:cNvSpPr>
            <a:spLocks noChangeArrowheads="1"/>
          </p:cNvSpPr>
          <p:nvPr/>
        </p:nvSpPr>
        <p:spPr bwMode="auto">
          <a:xfrm>
            <a:off x="6011863" y="3003947"/>
            <a:ext cx="2665412" cy="756047"/>
          </a:xfrm>
          <a:prstGeom prst="wedgeEllipseCallout">
            <a:avLst>
              <a:gd name="adj1" fmla="val -77815"/>
              <a:gd name="adj2" fmla="val 4181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/>
            <a:r>
              <a:rPr lang="en-US" altLang="zh-CN" sz="2400"/>
              <a:t>Much better</a:t>
            </a:r>
          </a:p>
        </p:txBody>
      </p:sp>
      <p:sp>
        <p:nvSpPr>
          <p:cNvPr id="32777" name="AutoShape 11"/>
          <p:cNvSpPr>
            <a:spLocks noChangeArrowheads="1"/>
          </p:cNvSpPr>
          <p:nvPr/>
        </p:nvSpPr>
        <p:spPr bwMode="auto">
          <a:xfrm>
            <a:off x="468313" y="3813572"/>
            <a:ext cx="2232025" cy="809625"/>
          </a:xfrm>
          <a:prstGeom prst="wedgeEllipseCallout">
            <a:avLst>
              <a:gd name="adj1" fmla="val 83926"/>
              <a:gd name="adj2" fmla="val -58384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</a:ln>
        </p:spPr>
        <p:txBody>
          <a:bodyPr/>
          <a:lstStyle/>
          <a:p>
            <a:pPr algn="ctr"/>
            <a:r>
              <a:rPr lang="en-US" altLang="zh-CN" sz="2400"/>
              <a:t>……</a:t>
            </a:r>
          </a:p>
          <a:p>
            <a:pPr algn="ctr"/>
            <a:r>
              <a:rPr lang="en-US" altLang="zh-CN" sz="2400"/>
              <a:t>You’ll ……</a:t>
            </a:r>
          </a:p>
        </p:txBody>
      </p:sp>
      <p:sp>
        <p:nvSpPr>
          <p:cNvPr id="32778" name="AutoShape 12"/>
          <p:cNvSpPr>
            <a:spLocks noChangeArrowheads="1"/>
          </p:cNvSpPr>
          <p:nvPr/>
        </p:nvSpPr>
        <p:spPr bwMode="auto">
          <a:xfrm>
            <a:off x="5940426" y="4030266"/>
            <a:ext cx="2303463" cy="756047"/>
          </a:xfrm>
          <a:prstGeom prst="wedgeEllipseCallout">
            <a:avLst>
              <a:gd name="adj1" fmla="val -72810"/>
              <a:gd name="adj2" fmla="val -77875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</a:ln>
        </p:spPr>
        <p:txBody>
          <a:bodyPr/>
          <a:lstStyle/>
          <a:p>
            <a:pPr algn="ctr"/>
            <a:r>
              <a:rPr lang="en-US" altLang="zh-CN" sz="2400"/>
              <a:t>Thank you </a:t>
            </a:r>
          </a:p>
        </p:txBody>
      </p:sp>
      <p:sp>
        <p:nvSpPr>
          <p:cNvPr id="71693" name="Text Box 13"/>
          <p:cNvSpPr txBox="1">
            <a:spLocks noChangeArrowheads="1"/>
          </p:cNvSpPr>
          <p:nvPr/>
        </p:nvSpPr>
        <p:spPr bwMode="auto">
          <a:xfrm>
            <a:off x="107951" y="2247900"/>
            <a:ext cx="24769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/>
              <a:t>take a good rest </a:t>
            </a:r>
          </a:p>
        </p:txBody>
      </p:sp>
      <p:sp>
        <p:nvSpPr>
          <p:cNvPr id="71694" name="Text Box 14"/>
          <p:cNvSpPr txBox="1">
            <a:spLocks noChangeArrowheads="1"/>
          </p:cNvSpPr>
          <p:nvPr/>
        </p:nvSpPr>
        <p:spPr bwMode="auto">
          <a:xfrm>
            <a:off x="6740526" y="1815703"/>
            <a:ext cx="237436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/>
              <a:t>have some fruit </a:t>
            </a:r>
          </a:p>
        </p:txBody>
      </p:sp>
      <p:sp>
        <p:nvSpPr>
          <p:cNvPr id="71695" name="Text Box 15"/>
          <p:cNvSpPr txBox="1">
            <a:spLocks noChangeArrowheads="1"/>
          </p:cNvSpPr>
          <p:nvPr/>
        </p:nvSpPr>
        <p:spPr bwMode="auto">
          <a:xfrm>
            <a:off x="3635375" y="2247900"/>
            <a:ext cx="369364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/>
              <a:t>take the medicine on time</a:t>
            </a:r>
          </a:p>
        </p:txBody>
      </p:sp>
      <p:sp>
        <p:nvSpPr>
          <p:cNvPr id="71696" name="Text Box 16"/>
          <p:cNvSpPr txBox="1">
            <a:spLocks noChangeArrowheads="1"/>
          </p:cNvSpPr>
          <p:nvPr/>
        </p:nvSpPr>
        <p:spPr bwMode="auto">
          <a:xfrm>
            <a:off x="2195513" y="1869281"/>
            <a:ext cx="261481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/>
              <a:t>drink some water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6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6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6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6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6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6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6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93" grpId="0"/>
      <p:bldP spid="71694" grpId="0"/>
      <p:bldP spid="71695" grpId="0"/>
      <p:bldP spid="7169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WordArt 5"/>
          <p:cNvSpPr>
            <a:spLocks noChangeArrowheads="1" noChangeShapeType="1" noTextEdit="1"/>
          </p:cNvSpPr>
          <p:nvPr/>
        </p:nvSpPr>
        <p:spPr bwMode="auto">
          <a:xfrm>
            <a:off x="468313" y="250032"/>
            <a:ext cx="3744912" cy="864394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altLang="zh-CN" sz="3200" b="1" kern="10" spc="-320">
                <a:ln w="12700">
                  <a:solidFill>
                    <a:srgbClr val="000099"/>
                  </a:solidFill>
                  <a:rou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Let's do.</a:t>
            </a:r>
            <a:endParaRPr lang="zh-CN" altLang="en-US" sz="3200" b="1" kern="10" spc="-320">
              <a:ln w="12700">
                <a:solidFill>
                  <a:srgbClr val="000099"/>
                </a:solidFill>
                <a:rou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323850" y="1653779"/>
            <a:ext cx="828198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6000" b="1">
                <a:latin typeface="Arial Black" panose="020B0A04020102020204" pitchFamily="34" charset="0"/>
                <a:ea typeface="黑体" panose="02010609060101010101" pitchFamily="49" charset="-122"/>
              </a:rPr>
              <a:t>小组合作，制作建议卡。</a:t>
            </a:r>
          </a:p>
        </p:txBody>
      </p:sp>
      <p:sp>
        <p:nvSpPr>
          <p:cNvPr id="33797" name="AutoShape 7"/>
          <p:cNvSpPr>
            <a:spLocks noChangeArrowheads="1"/>
          </p:cNvSpPr>
          <p:nvPr/>
        </p:nvSpPr>
        <p:spPr bwMode="auto">
          <a:xfrm>
            <a:off x="1547814" y="2518173"/>
            <a:ext cx="3671887" cy="2321719"/>
          </a:xfrm>
          <a:custGeom>
            <a:avLst/>
            <a:gdLst>
              <a:gd name="T0" fmla="*/ 313834623 w 21600"/>
              <a:gd name="T1" fmla="*/ 44919813 h 21600"/>
              <a:gd name="T2" fmla="*/ 84614037 w 21600"/>
              <a:gd name="T3" fmla="*/ 221826316 h 21600"/>
              <a:gd name="T4" fmla="*/ 313834623 w 21600"/>
              <a:gd name="T5" fmla="*/ 443652346 h 21600"/>
              <a:gd name="T6" fmla="*/ 539587509 w 21600"/>
              <a:gd name="T7" fmla="*/ 22182631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/>
            <a:r>
              <a:rPr lang="en-US" altLang="zh-CN" sz="2400" dirty="0">
                <a:solidFill>
                  <a:srgbClr val="000099"/>
                </a:solidFill>
              </a:rPr>
              <a:t>Dear Wang Hong </a:t>
            </a:r>
          </a:p>
          <a:p>
            <a:pPr algn="ctr"/>
            <a:r>
              <a:rPr lang="en-US" altLang="zh-CN" sz="2400" dirty="0">
                <a:solidFill>
                  <a:srgbClr val="000099"/>
                </a:solidFill>
              </a:rPr>
              <a:t>Have a good rest .</a:t>
            </a:r>
          </a:p>
          <a:p>
            <a:pPr algn="ctr"/>
            <a:r>
              <a:rPr lang="en-US" altLang="zh-CN" sz="2400" dirty="0">
                <a:solidFill>
                  <a:srgbClr val="000099"/>
                </a:solidFill>
              </a:rPr>
              <a:t>You’ll get well soon.</a:t>
            </a:r>
          </a:p>
          <a:p>
            <a:pPr algn="ctr"/>
            <a:r>
              <a:rPr lang="en-US" altLang="zh-CN" sz="2400" dirty="0">
                <a:solidFill>
                  <a:srgbClr val="000099"/>
                </a:solidFill>
              </a:rPr>
              <a:t>Jenny</a:t>
            </a:r>
            <a:r>
              <a:rPr lang="en-US" altLang="zh-CN" sz="2400" dirty="0" smtClean="0">
                <a:solidFill>
                  <a:srgbClr val="000099"/>
                </a:solidFill>
              </a:rPr>
              <a:t>.</a:t>
            </a:r>
            <a:endParaRPr lang="en-US" altLang="zh-CN" sz="2400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 animBg="1"/>
      <p:bldP spid="307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4"/>
          <p:cNvSpPr txBox="1">
            <a:spLocks noChangeArrowheads="1"/>
          </p:cNvSpPr>
          <p:nvPr/>
        </p:nvSpPr>
        <p:spPr bwMode="auto">
          <a:xfrm>
            <a:off x="1" y="141685"/>
            <a:ext cx="368883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 dirty="0">
                <a:solidFill>
                  <a:srgbClr val="000099"/>
                </a:solidFill>
              </a:rPr>
              <a:t>Read  fill and act</a:t>
            </a:r>
            <a:r>
              <a:rPr lang="en-US" altLang="zh-CN" sz="3200" b="1" dirty="0"/>
              <a:t> :</a:t>
            </a:r>
          </a:p>
        </p:txBody>
      </p:sp>
      <p:pic>
        <p:nvPicPr>
          <p:cNvPr id="16387" name="Picture 5" descr="0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372225" y="3759994"/>
            <a:ext cx="1800225" cy="1137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6" descr="0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300789" y="573882"/>
            <a:ext cx="1800225" cy="1056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7" descr="0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300789" y="1600200"/>
            <a:ext cx="1800225" cy="1035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8" descr="07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300789" y="2680098"/>
            <a:ext cx="1800225" cy="1072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1" name="Text Box 9"/>
          <p:cNvSpPr txBox="1">
            <a:spLocks noChangeArrowheads="1"/>
          </p:cNvSpPr>
          <p:nvPr/>
        </p:nvSpPr>
        <p:spPr bwMode="auto">
          <a:xfrm>
            <a:off x="447675" y="847725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6392" name="Text Box 10"/>
          <p:cNvSpPr txBox="1">
            <a:spLocks noChangeArrowheads="1"/>
          </p:cNvSpPr>
          <p:nvPr/>
        </p:nvSpPr>
        <p:spPr bwMode="auto">
          <a:xfrm>
            <a:off x="592138" y="1290637"/>
            <a:ext cx="268118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rgbClr val="FFFFFF"/>
                </a:solidFill>
              </a:rPr>
              <a:t>What’s wrong with you ?</a:t>
            </a:r>
            <a:endParaRPr lang="zh-CN" altLang="en-US">
              <a:solidFill>
                <a:srgbClr val="FFFFFF"/>
              </a:solidFill>
            </a:endParaRPr>
          </a:p>
          <a:p>
            <a:pPr eaLnBrk="1" hangingPunct="1"/>
            <a:endParaRPr lang="zh-CN" altLang="en-US"/>
          </a:p>
        </p:txBody>
      </p:sp>
      <p:sp>
        <p:nvSpPr>
          <p:cNvPr id="16393" name="Text Box 11"/>
          <p:cNvSpPr txBox="1">
            <a:spLocks noChangeArrowheads="1"/>
          </p:cNvSpPr>
          <p:nvPr/>
        </p:nvSpPr>
        <p:spPr bwMode="auto">
          <a:xfrm>
            <a:off x="0" y="1006079"/>
            <a:ext cx="62576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dirty="0"/>
              <a:t>1 What’s wrong with you ? I _____________</a:t>
            </a:r>
          </a:p>
        </p:txBody>
      </p:sp>
      <p:sp>
        <p:nvSpPr>
          <p:cNvPr id="16394" name="Text Box 12"/>
          <p:cNvSpPr txBox="1">
            <a:spLocks noChangeArrowheads="1"/>
          </p:cNvSpPr>
          <p:nvPr/>
        </p:nvSpPr>
        <p:spPr bwMode="auto">
          <a:xfrm>
            <a:off x="0" y="1924050"/>
            <a:ext cx="62576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/>
              <a:t>2 What’s wrong with you ? I _____________</a:t>
            </a:r>
          </a:p>
        </p:txBody>
      </p:sp>
      <p:sp>
        <p:nvSpPr>
          <p:cNvPr id="16395" name="Text Box 13"/>
          <p:cNvSpPr txBox="1">
            <a:spLocks noChangeArrowheads="1"/>
          </p:cNvSpPr>
          <p:nvPr/>
        </p:nvSpPr>
        <p:spPr bwMode="auto">
          <a:xfrm>
            <a:off x="0" y="2895600"/>
            <a:ext cx="62576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/>
              <a:t>3 What’s wrong with you ? I _____________</a:t>
            </a:r>
          </a:p>
        </p:txBody>
      </p:sp>
      <p:sp>
        <p:nvSpPr>
          <p:cNvPr id="16396" name="Text Box 14"/>
          <p:cNvSpPr txBox="1">
            <a:spLocks noChangeArrowheads="1"/>
          </p:cNvSpPr>
          <p:nvPr/>
        </p:nvSpPr>
        <p:spPr bwMode="auto">
          <a:xfrm>
            <a:off x="0" y="3975497"/>
            <a:ext cx="62576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/>
              <a:t>4 What’s wrong with you ? I _____________</a:t>
            </a:r>
          </a:p>
        </p:txBody>
      </p:sp>
      <p:sp>
        <p:nvSpPr>
          <p:cNvPr id="65551" name="TextBox 4"/>
          <p:cNvSpPr txBox="1">
            <a:spLocks noChangeArrowheads="1"/>
          </p:cNvSpPr>
          <p:nvPr/>
        </p:nvSpPr>
        <p:spPr bwMode="auto">
          <a:xfrm>
            <a:off x="4140200" y="3868341"/>
            <a:ext cx="17107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>
                <a:solidFill>
                  <a:srgbClr val="FF0000"/>
                </a:solidFill>
              </a:rPr>
              <a:t>feel cold</a:t>
            </a:r>
            <a:endParaRPr lang="zh-CN" altLang="en-US" sz="3200">
              <a:solidFill>
                <a:srgbClr val="FF0000"/>
              </a:solidFill>
            </a:endParaRPr>
          </a:p>
        </p:txBody>
      </p:sp>
      <p:sp>
        <p:nvSpPr>
          <p:cNvPr id="65552" name="TextBox 5"/>
          <p:cNvSpPr txBox="1">
            <a:spLocks noChangeArrowheads="1"/>
          </p:cNvSpPr>
          <p:nvPr/>
        </p:nvSpPr>
        <p:spPr bwMode="auto">
          <a:xfrm>
            <a:off x="3924301" y="1815704"/>
            <a:ext cx="250666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>
                <a:solidFill>
                  <a:srgbClr val="FF0000"/>
                </a:solidFill>
              </a:rPr>
              <a:t>have a fever</a:t>
            </a:r>
            <a:endParaRPr lang="zh-CN" altLang="en-US" sz="3200">
              <a:solidFill>
                <a:srgbClr val="FF0000"/>
              </a:solidFill>
            </a:endParaRPr>
          </a:p>
        </p:txBody>
      </p:sp>
      <p:sp>
        <p:nvSpPr>
          <p:cNvPr id="65553" name="TextBox 6"/>
          <p:cNvSpPr txBox="1">
            <a:spLocks noChangeArrowheads="1"/>
          </p:cNvSpPr>
          <p:nvPr/>
        </p:nvSpPr>
        <p:spPr bwMode="auto">
          <a:xfrm>
            <a:off x="3779838" y="2733675"/>
            <a:ext cx="344036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>
                <a:solidFill>
                  <a:srgbClr val="FF0000"/>
                </a:solidFill>
              </a:rPr>
              <a:t>have a headache </a:t>
            </a:r>
            <a:endParaRPr lang="zh-CN" altLang="en-US" sz="3200">
              <a:solidFill>
                <a:srgbClr val="FF0000"/>
              </a:solidFill>
            </a:endParaRPr>
          </a:p>
        </p:txBody>
      </p:sp>
      <p:sp>
        <p:nvSpPr>
          <p:cNvPr id="65554" name="TextBox 3"/>
          <p:cNvSpPr txBox="1">
            <a:spLocks noChangeArrowheads="1"/>
          </p:cNvSpPr>
          <p:nvPr/>
        </p:nvSpPr>
        <p:spPr bwMode="auto">
          <a:xfrm>
            <a:off x="3995738" y="951310"/>
            <a:ext cx="130035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>
                <a:solidFill>
                  <a:srgbClr val="FF0000"/>
                </a:solidFill>
              </a:rPr>
              <a:t>cough</a:t>
            </a:r>
            <a:endParaRPr lang="zh-CN" altLang="en-US" sz="32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55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55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55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5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55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55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51" grpId="0"/>
      <p:bldP spid="65552" grpId="0"/>
      <p:bldP spid="65553" grpId="0"/>
      <p:bldP spid="6555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5"/>
          <p:cNvSpPr txBox="1">
            <a:spLocks noChangeArrowheads="1"/>
          </p:cNvSpPr>
          <p:nvPr/>
        </p:nvSpPr>
        <p:spPr bwMode="auto">
          <a:xfrm>
            <a:off x="447675" y="1063229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34819" name="Rectangle 7"/>
          <p:cNvSpPr>
            <a:spLocks noChangeArrowheads="1"/>
          </p:cNvSpPr>
          <p:nvPr/>
        </p:nvSpPr>
        <p:spPr bwMode="auto">
          <a:xfrm>
            <a:off x="149226" y="411510"/>
            <a:ext cx="9061520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altLang="zh-CN" sz="2800" dirty="0"/>
              <a:t>1  I hope you feel ________ soon .</a:t>
            </a:r>
          </a:p>
          <a:p>
            <a:r>
              <a:rPr lang="en-US" altLang="zh-CN" sz="2800" dirty="0"/>
              <a:t>    A. bad       B. sick       C. well        D. goo</a:t>
            </a:r>
          </a:p>
          <a:p>
            <a:r>
              <a:rPr lang="en-US" altLang="zh-CN" sz="2800" dirty="0"/>
              <a:t>2. Are you ________ well ?</a:t>
            </a:r>
          </a:p>
          <a:p>
            <a:r>
              <a:rPr lang="en-US" altLang="zh-CN" sz="2800" dirty="0"/>
              <a:t>    A. feel       B. feels </a:t>
            </a:r>
            <a:r>
              <a:rPr lang="en-US" altLang="zh-CN" dirty="0"/>
              <a:t>    </a:t>
            </a:r>
            <a:r>
              <a:rPr lang="en-US" altLang="zh-CN" sz="2800" dirty="0"/>
              <a:t>C. feeling      D. felt</a:t>
            </a:r>
          </a:p>
          <a:p>
            <a:r>
              <a:rPr lang="en-US" altLang="zh-CN" sz="2800" dirty="0"/>
              <a:t>3. He _________ .</a:t>
            </a:r>
          </a:p>
          <a:p>
            <a:r>
              <a:rPr lang="en-US" altLang="zh-CN" sz="2800" dirty="0"/>
              <a:t>    A. has a headache          B. has the headache</a:t>
            </a:r>
          </a:p>
          <a:p>
            <a:r>
              <a:rPr lang="en-US" altLang="zh-CN" sz="2800" dirty="0"/>
              <a:t>    C. have headache          D have a headache</a:t>
            </a:r>
          </a:p>
          <a:p>
            <a:r>
              <a:rPr lang="en-US" altLang="zh-CN" sz="2800" dirty="0"/>
              <a:t>4 Please take the medicine ____ and drink some water.</a:t>
            </a:r>
          </a:p>
          <a:p>
            <a:r>
              <a:rPr lang="en-US" altLang="zh-CN" sz="2800" dirty="0"/>
              <a:t>   A. In time       B. on time   C. much time       D. for time</a:t>
            </a:r>
          </a:p>
          <a:p>
            <a:r>
              <a:rPr lang="en-US" altLang="zh-CN" sz="2800" dirty="0"/>
              <a:t>5 –How are you feeling ?--- _____</a:t>
            </a:r>
          </a:p>
          <a:p>
            <a:r>
              <a:rPr lang="en-US" altLang="zh-CN" dirty="0"/>
              <a:t> </a:t>
            </a:r>
            <a:r>
              <a:rPr lang="en-US" altLang="zh-CN" sz="2800" dirty="0"/>
              <a:t>A. much good  B. good  C. much better  D. good </a:t>
            </a:r>
            <a:r>
              <a:rPr lang="en-US" altLang="zh-CN" sz="2800" dirty="0" smtClean="0"/>
              <a:t>better</a:t>
            </a:r>
            <a:endParaRPr lang="en-US" altLang="zh-CN" sz="2800" dirty="0"/>
          </a:p>
        </p:txBody>
      </p:sp>
      <p:sp>
        <p:nvSpPr>
          <p:cNvPr id="66569" name="AutoShape 9"/>
          <p:cNvSpPr>
            <a:spLocks noChangeArrowheads="1"/>
          </p:cNvSpPr>
          <p:nvPr/>
        </p:nvSpPr>
        <p:spPr bwMode="auto">
          <a:xfrm>
            <a:off x="3851276" y="1113235"/>
            <a:ext cx="576263" cy="378619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6570" name="AutoShape 10"/>
          <p:cNvSpPr>
            <a:spLocks noChangeArrowheads="1"/>
          </p:cNvSpPr>
          <p:nvPr/>
        </p:nvSpPr>
        <p:spPr bwMode="auto">
          <a:xfrm>
            <a:off x="3708401" y="1815704"/>
            <a:ext cx="576263" cy="32385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6571" name="AutoShape 11"/>
          <p:cNvSpPr>
            <a:spLocks noChangeArrowheads="1"/>
          </p:cNvSpPr>
          <p:nvPr/>
        </p:nvSpPr>
        <p:spPr bwMode="auto">
          <a:xfrm>
            <a:off x="468313" y="2409825"/>
            <a:ext cx="576262" cy="32385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6572" name="AutoShape 12"/>
          <p:cNvSpPr>
            <a:spLocks noChangeArrowheads="1"/>
          </p:cNvSpPr>
          <p:nvPr/>
        </p:nvSpPr>
        <p:spPr bwMode="auto">
          <a:xfrm>
            <a:off x="2484438" y="3327797"/>
            <a:ext cx="576262" cy="32385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6573" name="AutoShape 13"/>
          <p:cNvSpPr>
            <a:spLocks noChangeArrowheads="1"/>
          </p:cNvSpPr>
          <p:nvPr/>
        </p:nvSpPr>
        <p:spPr bwMode="auto">
          <a:xfrm>
            <a:off x="3995738" y="3975497"/>
            <a:ext cx="576262" cy="32385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4825" name="Text Box 13"/>
          <p:cNvSpPr txBox="1">
            <a:spLocks noChangeArrowheads="1"/>
          </p:cNvSpPr>
          <p:nvPr/>
        </p:nvSpPr>
        <p:spPr bwMode="auto">
          <a:xfrm>
            <a:off x="323850" y="-62801"/>
            <a:ext cx="28082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600" dirty="0"/>
              <a:t>Test: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5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5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6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6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65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65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6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6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65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65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9" grpId="0" animBg="1"/>
      <p:bldP spid="66570" grpId="0" animBg="1"/>
      <p:bldP spid="66571" grpId="0" animBg="1"/>
      <p:bldP spid="66572" grpId="0" animBg="1"/>
      <p:bldP spid="6657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4"/>
          <p:cNvSpPr txBox="1">
            <a:spLocks noChangeArrowheads="1"/>
          </p:cNvSpPr>
          <p:nvPr/>
        </p:nvSpPr>
        <p:spPr bwMode="auto">
          <a:xfrm>
            <a:off x="323851" y="1815704"/>
            <a:ext cx="8297080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dirty="0">
                <a:solidFill>
                  <a:schemeClr val="folHlink"/>
                </a:solidFill>
              </a:rPr>
              <a:t>Read and fill in the blanks</a:t>
            </a:r>
          </a:p>
          <a:p>
            <a:pPr eaLnBrk="1" hangingPunct="1"/>
            <a:endParaRPr lang="en-US" altLang="zh-CN" sz="2800" dirty="0"/>
          </a:p>
          <a:p>
            <a:pPr eaLnBrk="1" hangingPunct="1"/>
            <a:r>
              <a:rPr lang="en-US" altLang="zh-CN" sz="2800" dirty="0"/>
              <a:t>1 Take a good rest , You’ll _______ </a:t>
            </a:r>
            <a:r>
              <a:rPr lang="en-US" altLang="zh-CN" sz="2800" dirty="0" err="1"/>
              <a:t>sonn</a:t>
            </a:r>
            <a:r>
              <a:rPr lang="en-US" altLang="zh-CN" sz="2800" dirty="0"/>
              <a:t>.</a:t>
            </a:r>
          </a:p>
          <a:p>
            <a:pPr eaLnBrk="1" hangingPunct="1"/>
            <a:r>
              <a:rPr lang="en-US" altLang="zh-CN" sz="2800" dirty="0"/>
              <a:t>2 I’m _____ about my lessons .</a:t>
            </a:r>
          </a:p>
          <a:p>
            <a:pPr eaLnBrk="1" hangingPunct="1"/>
            <a:r>
              <a:rPr lang="en-US" altLang="zh-CN" sz="2800" dirty="0"/>
              <a:t>3 Take the medicine  _____  and drink some water.</a:t>
            </a:r>
          </a:p>
          <a:p>
            <a:pPr eaLnBrk="1" hangingPunct="1"/>
            <a:r>
              <a:rPr lang="en-US" altLang="zh-CN" sz="2800" dirty="0"/>
              <a:t>4  How are you feeling today ? ________</a:t>
            </a:r>
          </a:p>
          <a:p>
            <a:pPr eaLnBrk="1" hangingPunct="1"/>
            <a:r>
              <a:rPr lang="en-US" altLang="zh-CN" sz="2800" dirty="0"/>
              <a:t>5  An apple a day _____ the doctor _____</a:t>
            </a:r>
          </a:p>
          <a:p>
            <a:pPr eaLnBrk="1" hangingPunct="1"/>
            <a:r>
              <a:rPr lang="en-US" altLang="zh-CN" sz="2800" dirty="0"/>
              <a:t> </a:t>
            </a:r>
          </a:p>
        </p:txBody>
      </p:sp>
      <p:sp>
        <p:nvSpPr>
          <p:cNvPr id="72709" name="Text Box 5"/>
          <p:cNvSpPr txBox="1">
            <a:spLocks noChangeArrowheads="1"/>
          </p:cNvSpPr>
          <p:nvPr/>
        </p:nvSpPr>
        <p:spPr bwMode="auto">
          <a:xfrm>
            <a:off x="468314" y="519113"/>
            <a:ext cx="136608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>
                <a:solidFill>
                  <a:srgbClr val="F43C0A"/>
                </a:solidFill>
              </a:rPr>
              <a:t>worried</a:t>
            </a:r>
            <a:endParaRPr lang="zh-CN" altLang="en-US" sz="2800">
              <a:solidFill>
                <a:srgbClr val="F43C0A"/>
              </a:solidFill>
            </a:endParaRPr>
          </a:p>
        </p:txBody>
      </p:sp>
      <p:sp>
        <p:nvSpPr>
          <p:cNvPr id="72710" name="Text Box 6"/>
          <p:cNvSpPr txBox="1">
            <a:spLocks noChangeArrowheads="1"/>
          </p:cNvSpPr>
          <p:nvPr/>
        </p:nvSpPr>
        <p:spPr bwMode="auto">
          <a:xfrm>
            <a:off x="2339976" y="1059657"/>
            <a:ext cx="375455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>
                <a:solidFill>
                  <a:srgbClr val="F43C0A"/>
                </a:solidFill>
              </a:rPr>
              <a:t>keep ….              away</a:t>
            </a:r>
            <a:endParaRPr lang="zh-CN" altLang="en-US" sz="2800">
              <a:solidFill>
                <a:srgbClr val="F43C0A"/>
              </a:solidFill>
            </a:endParaRPr>
          </a:p>
        </p:txBody>
      </p:sp>
      <p:sp>
        <p:nvSpPr>
          <p:cNvPr id="72711" name="Text Box 7"/>
          <p:cNvSpPr txBox="1">
            <a:spLocks noChangeArrowheads="1"/>
          </p:cNvSpPr>
          <p:nvPr/>
        </p:nvSpPr>
        <p:spPr bwMode="auto">
          <a:xfrm>
            <a:off x="4716463" y="519113"/>
            <a:ext cx="140455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>
                <a:solidFill>
                  <a:srgbClr val="F43C0A"/>
                </a:solidFill>
              </a:rPr>
              <a:t>get well</a:t>
            </a:r>
            <a:endParaRPr lang="zh-CN" altLang="en-US" sz="2800">
              <a:solidFill>
                <a:srgbClr val="F43C0A"/>
              </a:solidFill>
            </a:endParaRPr>
          </a:p>
        </p:txBody>
      </p:sp>
      <p:sp>
        <p:nvSpPr>
          <p:cNvPr id="72712" name="Text Box 8"/>
          <p:cNvSpPr txBox="1">
            <a:spLocks noChangeArrowheads="1"/>
          </p:cNvSpPr>
          <p:nvPr/>
        </p:nvSpPr>
        <p:spPr bwMode="auto">
          <a:xfrm>
            <a:off x="2195514" y="519113"/>
            <a:ext cx="20842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>
                <a:solidFill>
                  <a:srgbClr val="F43C0A"/>
                </a:solidFill>
              </a:rPr>
              <a:t>much better</a:t>
            </a:r>
            <a:endParaRPr lang="zh-CN" altLang="en-US" sz="2800">
              <a:solidFill>
                <a:srgbClr val="F43C0A"/>
              </a:solidFill>
            </a:endParaRPr>
          </a:p>
        </p:txBody>
      </p:sp>
      <p:sp>
        <p:nvSpPr>
          <p:cNvPr id="72713" name="Text Box 9"/>
          <p:cNvSpPr txBox="1">
            <a:spLocks noChangeArrowheads="1"/>
          </p:cNvSpPr>
          <p:nvPr/>
        </p:nvSpPr>
        <p:spPr bwMode="auto">
          <a:xfrm>
            <a:off x="611188" y="1113235"/>
            <a:ext cx="136447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>
                <a:solidFill>
                  <a:srgbClr val="F43C0A"/>
                </a:solidFill>
              </a:rPr>
              <a:t>on time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0.04648 C -0.00243 0.18062 -0.00503 0.31475 -0.00608 0.36841 " pathEditMode="relative" ptsTypes="aA">
                                      <p:cBhvr>
                                        <p:cTn id="6" dur="2000" fill="hold"/>
                                        <p:tgtEl>
                                          <p:spTgt spid="727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9 0.04648 C 0.02865 0.20721 0.05521 0.36818 0.0658 0.43247 " pathEditMode="relative" ptsTypes="aA">
                                      <p:cBhvr>
                                        <p:cTn id="10" dur="2000" fill="hold"/>
                                        <p:tgtEl>
                                          <p:spTgt spid="727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4533 C 0.13663 0.0821 0.27378 0.1191 0.32934 0.17507 C 0.38489 0.23104 0.35903 0.30597 0.33316 0.3809 " pathEditMode="relative" ptsTypes="aaA">
                                      <p:cBhvr>
                                        <p:cTn id="14" dur="2000" fill="hold"/>
                                        <p:tgtEl>
                                          <p:spTgt spid="727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101 0.04625 C 0.12031 0.15726 0.21962 0.2685 0.27153 0.35407 C 0.32344 0.43964 0.32795 0.49977 0.33264 0.56013 " pathEditMode="relative" rAng="0" ptsTypes="aaA">
                                      <p:cBhvr>
                                        <p:cTn id="18" dur="2000" fill="hold"/>
                                        <p:tgtEl>
                                          <p:spTgt spid="727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73" y="25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38 0.05667 C 0.05208 0.24538 0.09497 0.43432 0.11198 0.5099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727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22" y="226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9" grpId="0"/>
      <p:bldP spid="72710" grpId="0"/>
      <p:bldP spid="72711" grpId="0"/>
      <p:bldP spid="72712" grpId="0"/>
      <p:bldP spid="727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80" name="Rectangle 8"/>
          <p:cNvSpPr>
            <a:spLocks noChangeArrowheads="1"/>
          </p:cNvSpPr>
          <p:nvPr/>
        </p:nvSpPr>
        <p:spPr bwMode="auto">
          <a:xfrm>
            <a:off x="531655" y="1707654"/>
            <a:ext cx="7905750" cy="2118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/>
              <a:t>1</a:t>
            </a:r>
            <a:r>
              <a:rPr lang="zh-CN" altLang="en-US" sz="2400" b="1" dirty="0"/>
              <a:t>、听课文录音，模仿跟读课文。</a:t>
            </a:r>
          </a:p>
          <a:p>
            <a:pPr>
              <a:lnSpc>
                <a:spcPct val="150000"/>
              </a:lnSpc>
            </a:pPr>
            <a:r>
              <a:rPr lang="en-US" altLang="zh-CN" sz="2400" b="1" dirty="0"/>
              <a:t>2</a:t>
            </a:r>
            <a:r>
              <a:rPr lang="zh-CN" altLang="en-US" sz="2400" b="1" dirty="0"/>
              <a:t>、查找有关健康的名言、警语、谚语等并摘抄一下，大家交流分享。</a:t>
            </a:r>
          </a:p>
          <a:p>
            <a:pPr eaLnBrk="0" hangingPunct="0">
              <a:lnSpc>
                <a:spcPct val="150000"/>
              </a:lnSpc>
            </a:pPr>
            <a:endParaRPr lang="zh-CN" altLang="en-US" b="1" dirty="0"/>
          </a:p>
        </p:txBody>
      </p:sp>
      <p:sp>
        <p:nvSpPr>
          <p:cNvPr id="36867" name="Text Box 9"/>
          <p:cNvSpPr txBox="1">
            <a:spLocks noChangeArrowheads="1"/>
          </p:cNvSpPr>
          <p:nvPr/>
        </p:nvSpPr>
        <p:spPr bwMode="auto">
          <a:xfrm>
            <a:off x="250826" y="519113"/>
            <a:ext cx="37433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4000" b="1" dirty="0">
                <a:solidFill>
                  <a:srgbClr val="F43C0A"/>
                </a:solidFill>
              </a:rPr>
              <a:t>Homework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42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42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文本框 2"/>
          <p:cNvSpPr txBox="1">
            <a:spLocks noChangeArrowheads="1"/>
          </p:cNvSpPr>
          <p:nvPr/>
        </p:nvSpPr>
        <p:spPr bwMode="auto">
          <a:xfrm>
            <a:off x="4479635" y="870347"/>
            <a:ext cx="18473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5400" b="1">
              <a:latin typeface="Calibri" panose="020F0502020204030204" pitchFamily="34" charset="0"/>
            </a:endParaRPr>
          </a:p>
        </p:txBody>
      </p:sp>
      <p:sp>
        <p:nvSpPr>
          <p:cNvPr id="52228" name="Text Box 6"/>
          <p:cNvSpPr txBox="1">
            <a:spLocks noChangeArrowheads="1"/>
          </p:cNvSpPr>
          <p:nvPr/>
        </p:nvSpPr>
        <p:spPr bwMode="auto">
          <a:xfrm>
            <a:off x="1763688" y="1707654"/>
            <a:ext cx="489585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6000" b="1" dirty="0">
                <a:latin typeface="Arial Black" panose="020B0A04020102020204" pitchFamily="34" charset="0"/>
                <a:ea typeface="黑体" panose="02010609060101010101" pitchFamily="49" charset="-122"/>
              </a:rPr>
              <a:t>Thank you!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6" dur="20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1" descr="1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635376" y="2409825"/>
            <a:ext cx="3660775" cy="2058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Box 3"/>
          <p:cNvSpPr txBox="1">
            <a:spLocks noChangeArrowheads="1"/>
          </p:cNvSpPr>
          <p:nvPr/>
        </p:nvSpPr>
        <p:spPr bwMode="auto">
          <a:xfrm>
            <a:off x="2339975" y="844154"/>
            <a:ext cx="130035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dirty="0">
                <a:solidFill>
                  <a:srgbClr val="FF0000"/>
                </a:solidFill>
              </a:rPr>
              <a:t>cough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17412" name="TextBox 4"/>
          <p:cNvSpPr txBox="1">
            <a:spLocks noChangeArrowheads="1"/>
          </p:cNvSpPr>
          <p:nvPr/>
        </p:nvSpPr>
        <p:spPr bwMode="auto">
          <a:xfrm>
            <a:off x="2339975" y="411956"/>
            <a:ext cx="17107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dirty="0">
                <a:solidFill>
                  <a:srgbClr val="FF0000"/>
                </a:solidFill>
              </a:rPr>
              <a:t>feel cold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17413" name="TextBox 5"/>
          <p:cNvSpPr txBox="1">
            <a:spLocks noChangeArrowheads="1"/>
          </p:cNvSpPr>
          <p:nvPr/>
        </p:nvSpPr>
        <p:spPr bwMode="auto">
          <a:xfrm>
            <a:off x="5219701" y="465535"/>
            <a:ext cx="250666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dirty="0">
                <a:solidFill>
                  <a:srgbClr val="FF0000"/>
                </a:solidFill>
              </a:rPr>
              <a:t>have a fever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17414" name="TextBox 6"/>
          <p:cNvSpPr txBox="1">
            <a:spLocks noChangeArrowheads="1"/>
          </p:cNvSpPr>
          <p:nvPr/>
        </p:nvSpPr>
        <p:spPr bwMode="auto">
          <a:xfrm>
            <a:off x="5219701" y="844154"/>
            <a:ext cx="344036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dirty="0">
                <a:solidFill>
                  <a:srgbClr val="FF0000"/>
                </a:solidFill>
              </a:rPr>
              <a:t>have a headache 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11" name="椭圆形标注 10"/>
          <p:cNvSpPr>
            <a:spLocks noChangeArrowheads="1"/>
          </p:cNvSpPr>
          <p:nvPr/>
        </p:nvSpPr>
        <p:spPr bwMode="auto">
          <a:xfrm>
            <a:off x="250826" y="1491854"/>
            <a:ext cx="3571875" cy="1134665"/>
          </a:xfrm>
          <a:prstGeom prst="wedgeEllipseCallout">
            <a:avLst>
              <a:gd name="adj1" fmla="val 55111"/>
              <a:gd name="adj2" fmla="val 120199"/>
            </a:avLst>
          </a:prstGeom>
          <a:solidFill>
            <a:schemeClr val="accent2"/>
          </a:solidFill>
          <a:ln w="25400" algn="ctr">
            <a:solidFill>
              <a:srgbClr val="8F5431"/>
            </a:solidFill>
            <a:miter lim="800000"/>
          </a:ln>
        </p:spPr>
        <p:txBody>
          <a:bodyPr anchor="ctr"/>
          <a:lstStyle/>
          <a:p>
            <a:pPr algn="ctr">
              <a:defRPr/>
            </a:pPr>
            <a:r>
              <a:rPr lang="en-US" altLang="zh-CN" sz="2800" dirty="0">
                <a:solidFill>
                  <a:schemeClr val="lt1"/>
                </a:solidFill>
                <a:latin typeface="+mn-lt"/>
                <a:ea typeface="+mn-ea"/>
              </a:rPr>
              <a:t>What’s wrong with you ?</a:t>
            </a:r>
            <a:endParaRPr lang="zh-CN" altLang="en-US" sz="2800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2" name="椭圆形标注 11"/>
          <p:cNvSpPr>
            <a:spLocks noChangeArrowheads="1"/>
          </p:cNvSpPr>
          <p:nvPr/>
        </p:nvSpPr>
        <p:spPr bwMode="auto">
          <a:xfrm>
            <a:off x="1" y="3546448"/>
            <a:ext cx="3857625" cy="1277541"/>
          </a:xfrm>
          <a:prstGeom prst="wedgeEllipseCallout">
            <a:avLst>
              <a:gd name="adj1" fmla="val 52264"/>
              <a:gd name="adj2" fmla="val -57551"/>
            </a:avLst>
          </a:prstGeom>
          <a:solidFill>
            <a:schemeClr val="accent2"/>
          </a:solidFill>
          <a:ln w="25400" algn="ctr">
            <a:solidFill>
              <a:srgbClr val="8F5431"/>
            </a:solidFill>
            <a:miter lim="800000"/>
          </a:ln>
        </p:spPr>
        <p:txBody>
          <a:bodyPr anchor="ctr"/>
          <a:lstStyle/>
          <a:p>
            <a:pPr algn="ctr">
              <a:defRPr/>
            </a:pPr>
            <a:r>
              <a:rPr lang="en-US" altLang="zh-CN" sz="2800" dirty="0">
                <a:solidFill>
                  <a:schemeClr val="lt1"/>
                </a:solidFill>
                <a:latin typeface="+mn-lt"/>
                <a:ea typeface="+mn-ea"/>
              </a:rPr>
              <a:t>Go to see the doctor, please .</a:t>
            </a:r>
            <a:endParaRPr lang="zh-CN" altLang="en-US" sz="2800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3" name="椭圆形标注 12"/>
          <p:cNvSpPr>
            <a:spLocks noChangeArrowheads="1"/>
          </p:cNvSpPr>
          <p:nvPr/>
        </p:nvSpPr>
        <p:spPr bwMode="auto">
          <a:xfrm>
            <a:off x="7215188" y="2301479"/>
            <a:ext cx="1928812" cy="589359"/>
          </a:xfrm>
          <a:prstGeom prst="wedgeEllipseCallout">
            <a:avLst>
              <a:gd name="adj1" fmla="val -60782"/>
              <a:gd name="adj2" fmla="val 97676"/>
            </a:avLst>
          </a:prstGeom>
          <a:solidFill>
            <a:schemeClr val="accent2"/>
          </a:solidFill>
          <a:ln w="25400" algn="ctr">
            <a:solidFill>
              <a:srgbClr val="8F5431"/>
            </a:solidFill>
            <a:miter lim="800000"/>
          </a:ln>
        </p:spPr>
        <p:txBody>
          <a:bodyPr anchor="ctr"/>
          <a:lstStyle/>
          <a:p>
            <a:pPr algn="ctr">
              <a:defRPr/>
            </a:pPr>
            <a:r>
              <a:rPr lang="en-US" altLang="zh-CN" sz="3200" dirty="0">
                <a:solidFill>
                  <a:schemeClr val="lt1"/>
                </a:solidFill>
                <a:latin typeface="+mn-lt"/>
                <a:ea typeface="+mn-ea"/>
              </a:rPr>
              <a:t>I ……</a:t>
            </a:r>
            <a:endParaRPr lang="zh-CN" altLang="en-US" sz="3200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4" name="椭圆形标注 13"/>
          <p:cNvSpPr>
            <a:spLocks noChangeArrowheads="1"/>
          </p:cNvSpPr>
          <p:nvPr/>
        </p:nvSpPr>
        <p:spPr bwMode="auto">
          <a:xfrm>
            <a:off x="7524750" y="3759994"/>
            <a:ext cx="1500188" cy="803672"/>
          </a:xfrm>
          <a:prstGeom prst="wedgeEllipseCallout">
            <a:avLst>
              <a:gd name="adj1" fmla="val -90421"/>
              <a:gd name="adj2" fmla="val -103630"/>
            </a:avLst>
          </a:prstGeom>
          <a:solidFill>
            <a:schemeClr val="accent2"/>
          </a:solidFill>
          <a:ln w="25400" algn="ctr">
            <a:solidFill>
              <a:srgbClr val="8F5431"/>
            </a:solidFill>
            <a:miter lim="800000"/>
          </a:ln>
        </p:spPr>
        <p:txBody>
          <a:bodyPr anchor="ctr"/>
          <a:lstStyle/>
          <a:p>
            <a:pPr algn="ctr">
              <a:defRPr/>
            </a:pPr>
            <a:r>
              <a:rPr lang="en-US" altLang="zh-CN" sz="3200" dirty="0">
                <a:solidFill>
                  <a:schemeClr val="lt1"/>
                </a:solidFill>
                <a:latin typeface="+mn-lt"/>
                <a:ea typeface="+mn-ea"/>
              </a:rPr>
              <a:t>ok</a:t>
            </a:r>
            <a:endParaRPr lang="zh-CN" altLang="en-US" sz="3200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7419" name="Text Box 12"/>
          <p:cNvSpPr txBox="1">
            <a:spLocks noChangeArrowheads="1"/>
          </p:cNvSpPr>
          <p:nvPr/>
        </p:nvSpPr>
        <p:spPr bwMode="auto">
          <a:xfrm>
            <a:off x="0" y="195263"/>
            <a:ext cx="27003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dirty="0">
                <a:solidFill>
                  <a:srgbClr val="000099"/>
                </a:solidFill>
              </a:rPr>
              <a:t>Practice in pairs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 Box 5"/>
          <p:cNvSpPr txBox="1">
            <a:spLocks noChangeArrowheads="1"/>
          </p:cNvSpPr>
          <p:nvPr/>
        </p:nvSpPr>
        <p:spPr bwMode="auto">
          <a:xfrm>
            <a:off x="179388" y="195262"/>
            <a:ext cx="914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b="1" dirty="0">
                <a:solidFill>
                  <a:srgbClr val="00B0F0"/>
                </a:solidFill>
              </a:rPr>
              <a:t>Listen ,watch and answer</a:t>
            </a:r>
          </a:p>
        </p:txBody>
      </p:sp>
      <p:sp>
        <p:nvSpPr>
          <p:cNvPr id="18436" name="TextBox 5"/>
          <p:cNvSpPr txBox="1">
            <a:spLocks noChangeArrowheads="1"/>
          </p:cNvSpPr>
          <p:nvPr/>
        </p:nvSpPr>
        <p:spPr bwMode="auto">
          <a:xfrm>
            <a:off x="0" y="3759994"/>
            <a:ext cx="694848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b="1" dirty="0">
                <a:solidFill>
                  <a:srgbClr val="000099"/>
                </a:solidFill>
              </a:rPr>
              <a:t>1. How is she feeling today?</a:t>
            </a:r>
            <a:endParaRPr lang="zh-CN" altLang="en-US" sz="3200" b="1" dirty="0">
              <a:solidFill>
                <a:srgbClr val="000099"/>
              </a:solidFill>
            </a:endParaRPr>
          </a:p>
        </p:txBody>
      </p:sp>
      <p:sp>
        <p:nvSpPr>
          <p:cNvPr id="15366" name="TextBox 6"/>
          <p:cNvSpPr txBox="1">
            <a:spLocks noChangeArrowheads="1"/>
          </p:cNvSpPr>
          <p:nvPr/>
        </p:nvSpPr>
        <p:spPr bwMode="auto">
          <a:xfrm>
            <a:off x="539750" y="4245769"/>
            <a:ext cx="246093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dirty="0">
                <a:solidFill>
                  <a:srgbClr val="FF0000"/>
                </a:solidFill>
              </a:rPr>
              <a:t>much better 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15367" name="TextBox 7"/>
          <p:cNvSpPr txBox="1">
            <a:spLocks noChangeArrowheads="1"/>
          </p:cNvSpPr>
          <p:nvPr/>
        </p:nvSpPr>
        <p:spPr bwMode="auto">
          <a:xfrm>
            <a:off x="468313" y="3868341"/>
            <a:ext cx="29848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>
                <a:solidFill>
                  <a:srgbClr val="FF0000"/>
                </a:solidFill>
              </a:rPr>
              <a:t> </a:t>
            </a:r>
            <a:endParaRPr lang="zh-CN" altLang="en-US" sz="3200">
              <a:solidFill>
                <a:srgbClr val="FF0000"/>
              </a:solidFill>
            </a:endParaRPr>
          </a:p>
        </p:txBody>
      </p:sp>
      <p:pic>
        <p:nvPicPr>
          <p:cNvPr id="18439" name="Picture 9" descr="13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692276" y="627460"/>
            <a:ext cx="5903913" cy="3077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6" grpId="0"/>
      <p:bldP spid="1536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ext Box 5"/>
          <p:cNvSpPr txBox="1">
            <a:spLocks noChangeArrowheads="1"/>
          </p:cNvSpPr>
          <p:nvPr/>
        </p:nvSpPr>
        <p:spPr bwMode="auto">
          <a:xfrm>
            <a:off x="179388" y="195263"/>
            <a:ext cx="9144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b="1" dirty="0">
                <a:solidFill>
                  <a:srgbClr val="00B0F0"/>
                </a:solidFill>
              </a:rPr>
              <a:t>Read the dialogue by yourselves and answer the questions.</a:t>
            </a:r>
          </a:p>
        </p:txBody>
      </p:sp>
      <p:sp>
        <p:nvSpPr>
          <p:cNvPr id="19460" name="Text Box 6"/>
          <p:cNvSpPr txBox="1">
            <a:spLocks noChangeArrowheads="1"/>
          </p:cNvSpPr>
          <p:nvPr/>
        </p:nvSpPr>
        <p:spPr bwMode="auto">
          <a:xfrm>
            <a:off x="1" y="1653779"/>
            <a:ext cx="4646613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b="1" dirty="0">
                <a:solidFill>
                  <a:srgbClr val="000099"/>
                </a:solidFill>
              </a:rPr>
              <a:t>2. What is Wang Hong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3200" b="1" dirty="0">
                <a:solidFill>
                  <a:srgbClr val="000099"/>
                </a:solidFill>
              </a:rPr>
              <a:t> worried about  ?</a:t>
            </a:r>
          </a:p>
        </p:txBody>
      </p:sp>
      <p:sp>
        <p:nvSpPr>
          <p:cNvPr id="15367" name="TextBox 7"/>
          <p:cNvSpPr txBox="1">
            <a:spLocks noChangeArrowheads="1"/>
          </p:cNvSpPr>
          <p:nvPr/>
        </p:nvSpPr>
        <p:spPr bwMode="auto">
          <a:xfrm>
            <a:off x="395289" y="2950369"/>
            <a:ext cx="239360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dirty="0">
                <a:solidFill>
                  <a:srgbClr val="FF0000"/>
                </a:solidFill>
              </a:rPr>
              <a:t>her lessons 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pic>
        <p:nvPicPr>
          <p:cNvPr id="19462" name="Picture 9" descr="1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43438" y="1329929"/>
            <a:ext cx="4500562" cy="3077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4"/>
          <p:cNvSpPr txBox="1">
            <a:spLocks noChangeArrowheads="1"/>
          </p:cNvSpPr>
          <p:nvPr/>
        </p:nvSpPr>
        <p:spPr bwMode="auto">
          <a:xfrm>
            <a:off x="357188" y="321469"/>
            <a:ext cx="592982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dirty="0">
                <a:solidFill>
                  <a:srgbClr val="000099"/>
                </a:solidFill>
              </a:rPr>
              <a:t>默读课文，将人物和建议连线。</a:t>
            </a:r>
          </a:p>
        </p:txBody>
      </p:sp>
      <p:sp>
        <p:nvSpPr>
          <p:cNvPr id="20483" name="TextBox 6"/>
          <p:cNvSpPr txBox="1">
            <a:spLocks noChangeArrowheads="1"/>
          </p:cNvSpPr>
          <p:nvPr/>
        </p:nvSpPr>
        <p:spPr bwMode="auto">
          <a:xfrm>
            <a:off x="928689" y="3804047"/>
            <a:ext cx="108395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>
                <a:solidFill>
                  <a:srgbClr val="000099"/>
                </a:solidFill>
              </a:rPr>
              <a:t>Mum </a:t>
            </a:r>
            <a:endParaRPr lang="zh-CN" altLang="en-US" sz="2800">
              <a:solidFill>
                <a:srgbClr val="000099"/>
              </a:solidFill>
            </a:endParaRPr>
          </a:p>
        </p:txBody>
      </p:sp>
      <p:sp>
        <p:nvSpPr>
          <p:cNvPr id="20484" name="TextBox 7"/>
          <p:cNvSpPr txBox="1">
            <a:spLocks noChangeArrowheads="1"/>
          </p:cNvSpPr>
          <p:nvPr/>
        </p:nvSpPr>
        <p:spPr bwMode="auto">
          <a:xfrm>
            <a:off x="684214" y="1437085"/>
            <a:ext cx="214353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>
                <a:solidFill>
                  <a:srgbClr val="000099"/>
                </a:solidFill>
              </a:rPr>
              <a:t>Miss Zhang</a:t>
            </a:r>
            <a:r>
              <a:rPr lang="en-US" altLang="zh-CN" sz="2800"/>
              <a:t> </a:t>
            </a:r>
            <a:endParaRPr lang="zh-CN" altLang="en-US" sz="2800"/>
          </a:p>
        </p:txBody>
      </p:sp>
      <p:sp>
        <p:nvSpPr>
          <p:cNvPr id="20485" name="TextBox 8"/>
          <p:cNvSpPr txBox="1">
            <a:spLocks noChangeArrowheads="1"/>
          </p:cNvSpPr>
          <p:nvPr/>
        </p:nvSpPr>
        <p:spPr bwMode="auto">
          <a:xfrm>
            <a:off x="857251" y="2678907"/>
            <a:ext cx="13244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>
                <a:solidFill>
                  <a:srgbClr val="000099"/>
                </a:solidFill>
              </a:rPr>
              <a:t>Danny </a:t>
            </a:r>
            <a:endParaRPr lang="zh-CN" altLang="en-US" sz="2800">
              <a:solidFill>
                <a:srgbClr val="000099"/>
              </a:solidFill>
            </a:endParaRPr>
          </a:p>
        </p:txBody>
      </p:sp>
      <p:sp>
        <p:nvSpPr>
          <p:cNvPr id="20486" name="TextBox 9"/>
          <p:cNvSpPr txBox="1">
            <a:spLocks noChangeArrowheads="1"/>
          </p:cNvSpPr>
          <p:nvPr/>
        </p:nvSpPr>
        <p:spPr bwMode="auto">
          <a:xfrm>
            <a:off x="4427538" y="1329928"/>
            <a:ext cx="471646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>
                <a:solidFill>
                  <a:srgbClr val="F43C0A"/>
                </a:solidFill>
              </a:rPr>
              <a:t>Take the medicine on time </a:t>
            </a:r>
          </a:p>
          <a:p>
            <a:pPr eaLnBrk="1" hangingPunct="1"/>
            <a:r>
              <a:rPr lang="en-US" altLang="zh-CN" sz="2800" b="1">
                <a:solidFill>
                  <a:srgbClr val="F43C0A"/>
                </a:solidFill>
              </a:rPr>
              <a:t>and drink some water </a:t>
            </a:r>
            <a:endParaRPr lang="zh-CN" altLang="en-US" sz="2800" b="1">
              <a:solidFill>
                <a:srgbClr val="F43C0A"/>
              </a:solidFill>
            </a:endParaRPr>
          </a:p>
        </p:txBody>
      </p:sp>
      <p:sp>
        <p:nvSpPr>
          <p:cNvPr id="20487" name="TextBox 10"/>
          <p:cNvSpPr txBox="1">
            <a:spLocks noChangeArrowheads="1"/>
          </p:cNvSpPr>
          <p:nvPr/>
        </p:nvSpPr>
        <p:spPr bwMode="auto">
          <a:xfrm>
            <a:off x="4286251" y="2357437"/>
            <a:ext cx="392906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>
                <a:solidFill>
                  <a:srgbClr val="F43C0A"/>
                </a:solidFill>
              </a:rPr>
              <a:t>Take a good rest .</a:t>
            </a:r>
          </a:p>
          <a:p>
            <a:pPr eaLnBrk="1" hangingPunct="1"/>
            <a:r>
              <a:rPr lang="en-US" altLang="zh-CN" sz="2800" b="1">
                <a:solidFill>
                  <a:srgbClr val="F43C0A"/>
                </a:solidFill>
              </a:rPr>
              <a:t>You’ll get well soon</a:t>
            </a:r>
            <a:r>
              <a:rPr lang="en-US" altLang="zh-CN" sz="2800" b="1">
                <a:solidFill>
                  <a:schemeClr val="folHlink"/>
                </a:solidFill>
              </a:rPr>
              <a:t>.</a:t>
            </a:r>
            <a:endParaRPr lang="zh-CN" altLang="en-US" sz="2800" b="1">
              <a:solidFill>
                <a:schemeClr val="folHlink"/>
              </a:solidFill>
            </a:endParaRPr>
          </a:p>
        </p:txBody>
      </p:sp>
      <p:sp>
        <p:nvSpPr>
          <p:cNvPr id="20488" name="TextBox 11"/>
          <p:cNvSpPr txBox="1">
            <a:spLocks noChangeArrowheads="1"/>
          </p:cNvSpPr>
          <p:nvPr/>
        </p:nvSpPr>
        <p:spPr bwMode="auto">
          <a:xfrm>
            <a:off x="4500564" y="3543300"/>
            <a:ext cx="464343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>
                <a:solidFill>
                  <a:srgbClr val="F43C0A"/>
                </a:solidFill>
              </a:rPr>
              <a:t>An apple a day keeps the doctor away .</a:t>
            </a:r>
            <a:endParaRPr lang="zh-CN" altLang="en-US" sz="2800" b="1">
              <a:solidFill>
                <a:srgbClr val="F43C0A"/>
              </a:solidFill>
            </a:endParaRPr>
          </a:p>
        </p:txBody>
      </p:sp>
      <p:cxnSp>
        <p:nvCxnSpPr>
          <p:cNvPr id="14" name="直接箭头连接符 13"/>
          <p:cNvCxnSpPr/>
          <p:nvPr/>
        </p:nvCxnSpPr>
        <p:spPr>
          <a:xfrm rot="5400000" flipH="1" flipV="1">
            <a:off x="1961754" y="1796654"/>
            <a:ext cx="2321719" cy="21431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/>
          <p:cNvCxnSpPr/>
          <p:nvPr/>
        </p:nvCxnSpPr>
        <p:spPr>
          <a:xfrm>
            <a:off x="2843213" y="1653779"/>
            <a:ext cx="1428750" cy="107275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/>
          <p:cNvCxnSpPr/>
          <p:nvPr/>
        </p:nvCxnSpPr>
        <p:spPr>
          <a:xfrm>
            <a:off x="2195513" y="2895600"/>
            <a:ext cx="2176462" cy="10727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1"/>
          <p:cNvSpPr txBox="1">
            <a:spLocks noChangeArrowheads="1"/>
          </p:cNvSpPr>
          <p:nvPr/>
        </p:nvSpPr>
        <p:spPr bwMode="auto">
          <a:xfrm>
            <a:off x="214313" y="1393032"/>
            <a:ext cx="87503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dirty="0"/>
              <a:t>Mum: </a:t>
            </a:r>
            <a:r>
              <a:rPr lang="en-US" altLang="zh-CN" sz="2800" dirty="0">
                <a:solidFill>
                  <a:srgbClr val="000099"/>
                </a:solidFill>
              </a:rPr>
              <a:t>I’m going to ____, dear. __________________</a:t>
            </a:r>
          </a:p>
          <a:p>
            <a:pPr eaLnBrk="1" hangingPunct="1"/>
            <a:r>
              <a:rPr lang="en-US" altLang="zh-CN" sz="2800" dirty="0">
                <a:solidFill>
                  <a:srgbClr val="000099"/>
                </a:solidFill>
              </a:rPr>
              <a:t> and _____________</a:t>
            </a:r>
          </a:p>
          <a:p>
            <a:pPr eaLnBrk="1" hangingPunct="1"/>
            <a:r>
              <a:rPr lang="en-US" altLang="zh-CN" sz="2800" dirty="0"/>
              <a:t>Wang Hong</a:t>
            </a:r>
            <a:r>
              <a:rPr lang="en-US" altLang="zh-CN" sz="2800" dirty="0">
                <a:solidFill>
                  <a:srgbClr val="FF0000"/>
                </a:solidFill>
              </a:rPr>
              <a:t>: </a:t>
            </a:r>
            <a:r>
              <a:rPr lang="en-US" altLang="zh-CN" sz="2800" dirty="0">
                <a:solidFill>
                  <a:srgbClr val="000099"/>
                </a:solidFill>
              </a:rPr>
              <a:t>OK. Don’t worry, mum . Goodbye.</a:t>
            </a:r>
            <a:endParaRPr lang="zh-CN" altLang="en-US" sz="2800" dirty="0">
              <a:solidFill>
                <a:srgbClr val="000099"/>
              </a:solidFill>
            </a:endParaRPr>
          </a:p>
          <a:p>
            <a:pPr eaLnBrk="1" hangingPunct="1"/>
            <a:endParaRPr lang="zh-CN" altLang="en-US" sz="2800" dirty="0">
              <a:solidFill>
                <a:srgbClr val="000099"/>
              </a:solidFill>
            </a:endParaRPr>
          </a:p>
        </p:txBody>
      </p:sp>
      <p:sp>
        <p:nvSpPr>
          <p:cNvPr id="17411" name="TextBox 2"/>
          <p:cNvSpPr txBox="1">
            <a:spLocks noChangeArrowheads="1"/>
          </p:cNvSpPr>
          <p:nvPr/>
        </p:nvSpPr>
        <p:spPr bwMode="auto">
          <a:xfrm>
            <a:off x="395289" y="789385"/>
            <a:ext cx="94448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dirty="0">
                <a:solidFill>
                  <a:srgbClr val="FF0000"/>
                </a:solidFill>
              </a:rPr>
              <a:t>work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17412" name="TextBox 3"/>
          <p:cNvSpPr txBox="1">
            <a:spLocks noChangeArrowheads="1"/>
          </p:cNvSpPr>
          <p:nvPr/>
        </p:nvSpPr>
        <p:spPr bwMode="auto">
          <a:xfrm>
            <a:off x="1403351" y="789385"/>
            <a:ext cx="426456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dirty="0">
                <a:solidFill>
                  <a:srgbClr val="FF0000"/>
                </a:solidFill>
              </a:rPr>
              <a:t>Take the medicine</a:t>
            </a:r>
            <a:r>
              <a:rPr lang="en-US" altLang="zh-CN" sz="2400" dirty="0">
                <a:solidFill>
                  <a:srgbClr val="FF0000"/>
                </a:solidFill>
              </a:rPr>
              <a:t> on time 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17413" name="TextBox 5"/>
          <p:cNvSpPr txBox="1">
            <a:spLocks noChangeArrowheads="1"/>
          </p:cNvSpPr>
          <p:nvPr/>
        </p:nvSpPr>
        <p:spPr bwMode="auto">
          <a:xfrm>
            <a:off x="5867401" y="789385"/>
            <a:ext cx="302358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>
                <a:solidFill>
                  <a:srgbClr val="FF0000"/>
                </a:solidFill>
              </a:rPr>
              <a:t>drink some water </a:t>
            </a:r>
            <a:endParaRPr lang="zh-CN" altLang="en-US" sz="2800">
              <a:solidFill>
                <a:srgbClr val="FF0000"/>
              </a:solidFill>
            </a:endParaRPr>
          </a:p>
        </p:txBody>
      </p:sp>
      <p:sp>
        <p:nvSpPr>
          <p:cNvPr id="21510" name="TextBox 7"/>
          <p:cNvSpPr txBox="1">
            <a:spLocks noChangeArrowheads="1"/>
          </p:cNvSpPr>
          <p:nvPr/>
        </p:nvSpPr>
        <p:spPr bwMode="auto">
          <a:xfrm>
            <a:off x="214314" y="160735"/>
            <a:ext cx="366959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dirty="0"/>
              <a:t>Look, listen and fill.</a:t>
            </a:r>
            <a:endParaRPr lang="zh-CN" altLang="en-US" sz="3200" dirty="0"/>
          </a:p>
        </p:txBody>
      </p:sp>
      <p:pic>
        <p:nvPicPr>
          <p:cNvPr id="21511" name="Picture 7" descr="1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76376" y="2463403"/>
            <a:ext cx="5832475" cy="2680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122 -0.01666 C 0.13143 0.00232 0.21181 0.02153 0.25365 0.04375 C 0.29549 0.06598 0.29896 0.09121 0.30244 0.11667 " pathEditMode="relative" rAng="0" ptsTypes="aaA">
                                      <p:cBhvr>
                                        <p:cTn id="6" dur="2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52" y="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1 0.04375 C 0.12257 0.05695 0.24254 0.07037 0.30382 0.08172 C 0.36511 0.09306 0.36771 0.10255 0.37049 0.11204 " pathEditMode="relative" ptsTypes="aaA">
                                      <p:cBhvr>
                                        <p:cTn id="10" dur="2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64 0.0463 C -0.11979 0.09861 -0.24705 0.15116 -0.33993 0.17153 C -0.43281 0.1919 -0.49114 0.1801 -0.54948 0.16852 " pathEditMode="relative" rAng="0" ptsTypes="aaA">
                                      <p:cBhvr>
                                        <p:cTn id="14" dur="2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865" y="7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/>
      <p:bldP spid="17412" grpId="0"/>
      <p:bldP spid="174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1"/>
          <p:cNvSpPr txBox="1">
            <a:spLocks noChangeArrowheads="1"/>
          </p:cNvSpPr>
          <p:nvPr/>
        </p:nvSpPr>
        <p:spPr bwMode="auto">
          <a:xfrm>
            <a:off x="179389" y="951310"/>
            <a:ext cx="8535987" cy="261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dirty="0"/>
              <a:t>Miss Zhang: </a:t>
            </a:r>
            <a:r>
              <a:rPr lang="en-US" altLang="zh-CN" sz="2800" dirty="0">
                <a:solidFill>
                  <a:srgbClr val="0070C0"/>
                </a:solidFill>
              </a:rPr>
              <a:t>How are you feeling today , Wang Hong ?</a:t>
            </a:r>
          </a:p>
          <a:p>
            <a:pPr eaLnBrk="1" hangingPunct="1"/>
            <a:r>
              <a:rPr lang="en-US" altLang="zh-CN" sz="2800" dirty="0"/>
              <a:t>Wang Hong: </a:t>
            </a:r>
            <a:r>
              <a:rPr lang="en-US" altLang="zh-CN" sz="2800" dirty="0">
                <a:solidFill>
                  <a:srgbClr val="0070C0"/>
                </a:solidFill>
              </a:rPr>
              <a:t>___________ .Thank you, Miss Zhang .</a:t>
            </a:r>
          </a:p>
          <a:p>
            <a:pPr eaLnBrk="1" hangingPunct="1"/>
            <a:r>
              <a:rPr lang="en-US" altLang="zh-CN" sz="2800" dirty="0"/>
              <a:t>Miss Zhang</a:t>
            </a:r>
            <a:r>
              <a:rPr lang="en-US" altLang="zh-CN" sz="2800" dirty="0">
                <a:solidFill>
                  <a:srgbClr val="0070C0"/>
                </a:solidFill>
              </a:rPr>
              <a:t>: _______________. You’ll_______ soon.</a:t>
            </a:r>
          </a:p>
          <a:p>
            <a:pPr eaLnBrk="1" hangingPunct="1"/>
            <a:r>
              <a:rPr lang="en-US" altLang="zh-CN" sz="2800" dirty="0"/>
              <a:t>Wang Hong: </a:t>
            </a:r>
            <a:r>
              <a:rPr lang="en-US" altLang="zh-CN" sz="2800" dirty="0">
                <a:solidFill>
                  <a:srgbClr val="0070C0"/>
                </a:solidFill>
              </a:rPr>
              <a:t>But I’m worried about my lessons</a:t>
            </a:r>
          </a:p>
          <a:p>
            <a:pPr eaLnBrk="1" hangingPunct="1"/>
            <a:r>
              <a:rPr lang="en-US" altLang="zh-CN" sz="2800" dirty="0"/>
              <a:t>Miss Zhang</a:t>
            </a:r>
            <a:r>
              <a:rPr lang="en-US" altLang="zh-CN" sz="2800" dirty="0">
                <a:solidFill>
                  <a:srgbClr val="0070C0"/>
                </a:solidFill>
              </a:rPr>
              <a:t>: __________ . We’ll help you .</a:t>
            </a:r>
            <a:r>
              <a:rPr lang="en-US" altLang="zh-CN" sz="2400" dirty="0">
                <a:solidFill>
                  <a:srgbClr val="0070C0"/>
                </a:solidFill>
              </a:rPr>
              <a:t> </a:t>
            </a:r>
            <a:endParaRPr lang="zh-CN" altLang="en-US" sz="2400" dirty="0">
              <a:solidFill>
                <a:srgbClr val="0070C0"/>
              </a:solidFill>
            </a:endParaRPr>
          </a:p>
          <a:p>
            <a:pPr eaLnBrk="1" hangingPunct="1"/>
            <a:endParaRPr lang="zh-CN" altLang="en-US" sz="2400" dirty="0">
              <a:solidFill>
                <a:srgbClr val="0070C0"/>
              </a:solidFill>
            </a:endParaRPr>
          </a:p>
        </p:txBody>
      </p:sp>
      <p:sp>
        <p:nvSpPr>
          <p:cNvPr id="18435" name="TextBox 6"/>
          <p:cNvSpPr txBox="1">
            <a:spLocks noChangeArrowheads="1"/>
          </p:cNvSpPr>
          <p:nvPr/>
        </p:nvSpPr>
        <p:spPr bwMode="auto">
          <a:xfrm>
            <a:off x="142875" y="321469"/>
            <a:ext cx="22685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dirty="0">
                <a:solidFill>
                  <a:srgbClr val="FF0000"/>
                </a:solidFill>
              </a:rPr>
              <a:t>Much better 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18436" name="TextBox 7"/>
          <p:cNvSpPr txBox="1">
            <a:spLocks noChangeArrowheads="1"/>
          </p:cNvSpPr>
          <p:nvPr/>
        </p:nvSpPr>
        <p:spPr bwMode="auto">
          <a:xfrm>
            <a:off x="2214564" y="321469"/>
            <a:ext cx="294369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>
                <a:solidFill>
                  <a:srgbClr val="FF0000"/>
                </a:solidFill>
              </a:rPr>
              <a:t>Take a good rest </a:t>
            </a:r>
            <a:endParaRPr lang="zh-CN" altLang="en-US" sz="2800">
              <a:solidFill>
                <a:srgbClr val="FF0000"/>
              </a:solidFill>
            </a:endParaRPr>
          </a:p>
        </p:txBody>
      </p:sp>
      <p:sp>
        <p:nvSpPr>
          <p:cNvPr id="18437" name="TextBox 8"/>
          <p:cNvSpPr txBox="1">
            <a:spLocks noChangeArrowheads="1"/>
          </p:cNvSpPr>
          <p:nvPr/>
        </p:nvSpPr>
        <p:spPr bwMode="auto">
          <a:xfrm>
            <a:off x="5292725" y="303610"/>
            <a:ext cx="140455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>
                <a:solidFill>
                  <a:srgbClr val="FF0000"/>
                </a:solidFill>
              </a:rPr>
              <a:t>get well</a:t>
            </a:r>
            <a:endParaRPr lang="zh-CN" altLang="en-US" sz="2800">
              <a:solidFill>
                <a:srgbClr val="FF0000"/>
              </a:solidFill>
            </a:endParaRPr>
          </a:p>
        </p:txBody>
      </p:sp>
      <p:sp>
        <p:nvSpPr>
          <p:cNvPr id="18438" name="TextBox 9"/>
          <p:cNvSpPr txBox="1">
            <a:spLocks noChangeArrowheads="1"/>
          </p:cNvSpPr>
          <p:nvPr/>
        </p:nvSpPr>
        <p:spPr bwMode="auto">
          <a:xfrm>
            <a:off x="6804025" y="250032"/>
            <a:ext cx="210346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>
                <a:solidFill>
                  <a:srgbClr val="FF0000"/>
                </a:solidFill>
              </a:rPr>
              <a:t>Don’t worry </a:t>
            </a:r>
            <a:endParaRPr lang="zh-CN" altLang="en-US" sz="2800">
              <a:solidFill>
                <a:srgbClr val="FF0000"/>
              </a:solidFill>
            </a:endParaRPr>
          </a:p>
        </p:txBody>
      </p:sp>
      <p:pic>
        <p:nvPicPr>
          <p:cNvPr id="22535" name="Picture 8" descr="1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19251" y="2625328"/>
            <a:ext cx="5832475" cy="2518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0.04746 C 0.04393 0.0588 0.08698 0.07014 0.11632 0.07593 C 0.14566 0.08171 0.1566 0.06435 0.17709 0.08241 C 0.19757 0.10046 0.22865 0.16806 0.23907 0.1838 " pathEditMode="relative" ptsTypes="aaaA">
                                      <p:cBhvr>
                                        <p:cTn id="6" dur="2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34 0.04862 C -0.00434 0.04862 -0.00087 0.147 0.00278 0.24537 " pathEditMode="relative" ptsTypes="aA">
                                      <p:cBhvr>
                                        <p:cTn id="10" dur="2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21 0.04768 C 0.03351 0.07847 0.06823 0.10926 0.08681 0.14282 C 0.10538 0.17639 0.10799 0.21273 0.11059 0.2493 " pathEditMode="relative" ptsTypes="aaA">
                                      <p:cBhvr>
                                        <p:cTn id="14" dur="2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85 0.05672 C -0.18629 0.17755 -0.38073 0.29861 -0.46389 0.35209 C -0.54705 0.40556 -0.51858 0.39144 -0.48993 0.37732 " pathEditMode="relative" rAng="0" ptsTypes="aaA">
                                      <p:cBhvr>
                                        <p:cTn id="18" dur="2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795" y="17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/>
      <p:bldP spid="18436" grpId="0"/>
      <p:bldP spid="18437" grpId="0"/>
      <p:bldP spid="1843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1"/>
          <p:cNvSpPr txBox="1">
            <a:spLocks noChangeArrowheads="1"/>
          </p:cNvSpPr>
          <p:nvPr/>
        </p:nvSpPr>
        <p:spPr bwMode="auto">
          <a:xfrm>
            <a:off x="250825" y="1221582"/>
            <a:ext cx="8225393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/>
              <a:t>Li Ming: </a:t>
            </a:r>
            <a:r>
              <a:rPr lang="en-US" altLang="zh-CN" sz="2800">
                <a:solidFill>
                  <a:srgbClr val="0070C0"/>
                </a:solidFill>
              </a:rPr>
              <a:t>Hi, Wang Hong ! ___________________ </a:t>
            </a:r>
          </a:p>
          <a:p>
            <a:pPr eaLnBrk="1" hangingPunct="1"/>
            <a:r>
              <a:rPr lang="en-US" altLang="zh-CN" sz="2800"/>
              <a:t>Wang Hong: </a:t>
            </a:r>
            <a:r>
              <a:rPr lang="en-US" altLang="zh-CN" sz="2800">
                <a:solidFill>
                  <a:srgbClr val="0070C0"/>
                </a:solidFill>
              </a:rPr>
              <a:t>Yes. Thank you . ________________</a:t>
            </a:r>
          </a:p>
          <a:p>
            <a:pPr eaLnBrk="1" hangingPunct="1"/>
            <a:r>
              <a:rPr lang="en-US" altLang="zh-CN" sz="2800"/>
              <a:t>Danny: Good</a:t>
            </a:r>
            <a:r>
              <a:rPr lang="en-US" altLang="zh-CN" sz="2800">
                <a:solidFill>
                  <a:srgbClr val="0070C0"/>
                </a:solidFill>
              </a:rPr>
              <a:t>. Good. Here’s an apple for you .</a:t>
            </a:r>
          </a:p>
          <a:p>
            <a:pPr eaLnBrk="1" hangingPunct="1"/>
            <a:r>
              <a:rPr lang="en-US" altLang="zh-CN" sz="2800"/>
              <a:t>Wang Hong: </a:t>
            </a:r>
            <a:r>
              <a:rPr lang="en-US" altLang="zh-CN" sz="2800">
                <a:solidFill>
                  <a:srgbClr val="0070C0"/>
                </a:solidFill>
              </a:rPr>
              <a:t>Thank you .</a:t>
            </a:r>
          </a:p>
          <a:p>
            <a:pPr eaLnBrk="1" hangingPunct="1"/>
            <a:r>
              <a:rPr lang="en-US" altLang="zh-CN" sz="2800"/>
              <a:t>Danny</a:t>
            </a:r>
            <a:r>
              <a:rPr lang="zh-CN" altLang="en-US" sz="2800"/>
              <a:t>：</a:t>
            </a:r>
            <a:r>
              <a:rPr lang="en-US" altLang="zh-CN" sz="2800">
                <a:solidFill>
                  <a:srgbClr val="0070C0"/>
                </a:solidFill>
              </a:rPr>
              <a:t>_________________________________</a:t>
            </a:r>
            <a:endParaRPr lang="zh-CN" altLang="en-US" sz="2800">
              <a:solidFill>
                <a:srgbClr val="0070C0"/>
              </a:solidFill>
            </a:endParaRPr>
          </a:p>
        </p:txBody>
      </p:sp>
      <p:sp>
        <p:nvSpPr>
          <p:cNvPr id="19459" name="TextBox 2"/>
          <p:cNvSpPr txBox="1">
            <a:spLocks noChangeArrowheads="1"/>
          </p:cNvSpPr>
          <p:nvPr/>
        </p:nvSpPr>
        <p:spPr bwMode="auto">
          <a:xfrm>
            <a:off x="395289" y="250032"/>
            <a:ext cx="400301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>
                <a:solidFill>
                  <a:srgbClr val="FF0000"/>
                </a:solidFill>
              </a:rPr>
              <a:t>Are you feeling better ? </a:t>
            </a:r>
            <a:endParaRPr lang="zh-CN" altLang="en-US" sz="2800">
              <a:solidFill>
                <a:srgbClr val="FF0000"/>
              </a:solidFill>
            </a:endParaRPr>
          </a:p>
        </p:txBody>
      </p:sp>
      <p:sp>
        <p:nvSpPr>
          <p:cNvPr id="19460" name="TextBox 3"/>
          <p:cNvSpPr txBox="1">
            <a:spLocks noChangeArrowheads="1"/>
          </p:cNvSpPr>
          <p:nvPr/>
        </p:nvSpPr>
        <p:spPr bwMode="auto">
          <a:xfrm>
            <a:off x="4500563" y="195263"/>
            <a:ext cx="406233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>
                <a:solidFill>
                  <a:srgbClr val="FF0000"/>
                </a:solidFill>
              </a:rPr>
              <a:t>How was school today ?</a:t>
            </a:r>
            <a:endParaRPr lang="zh-CN" altLang="en-US" sz="2800">
              <a:solidFill>
                <a:srgbClr val="FF0000"/>
              </a:solidFill>
            </a:endParaRPr>
          </a:p>
        </p:txBody>
      </p:sp>
      <p:sp>
        <p:nvSpPr>
          <p:cNvPr id="19461" name="TextBox 4"/>
          <p:cNvSpPr txBox="1">
            <a:spLocks noChangeArrowheads="1"/>
          </p:cNvSpPr>
          <p:nvPr/>
        </p:nvSpPr>
        <p:spPr bwMode="auto">
          <a:xfrm>
            <a:off x="468313" y="681038"/>
            <a:ext cx="648126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>
                <a:solidFill>
                  <a:srgbClr val="FF0000"/>
                </a:solidFill>
              </a:rPr>
              <a:t>An apple a day keeps the doctor away .</a:t>
            </a:r>
            <a:endParaRPr lang="zh-CN" altLang="en-US" sz="2800">
              <a:solidFill>
                <a:srgbClr val="FF0000"/>
              </a:solidFill>
            </a:endParaRPr>
          </a:p>
        </p:txBody>
      </p:sp>
      <p:pic>
        <p:nvPicPr>
          <p:cNvPr id="23558" name="Picture 7" descr="1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76376" y="2950369"/>
            <a:ext cx="5903913" cy="2193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0.04213 C 0.15556 0.07894 0.31059 0.11574 0.3816 0.13912 C 0.4526 0.1625 0.41944 0.17477 0.42691 0.18195 " pathEditMode="relative" ptsTypes="aaA">
                                      <p:cBhvr>
                                        <p:cTn id="6" dur="2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4.44444E-6 C 0.01632 0.10672 0.03316 0.21366 0.03993 0.2562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7" y="12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3 0.04884 C 0.05451 0.17176 0.10659 0.29491 0.12743 0.34421 " pathEditMode="relative" ptsTypes="aA">
                                      <p:cBhvr>
                                        <p:cTn id="14" dur="2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/>
      <p:bldP spid="19460" grpId="0"/>
      <p:bldP spid="19461" grpId="0"/>
    </p:bldLst>
  </p:timing>
</p:sld>
</file>

<file path=ppt/theme/theme1.xml><?xml version="1.0" encoding="utf-8"?>
<a:theme xmlns:a="http://schemas.openxmlformats.org/drawingml/2006/main" name="WWW.2PPT.COM&#10;">
  <a:themeElements>
    <a:clrScheme name="ABC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BC模板">
      <a:majorFont>
        <a:latin typeface="Arial"/>
        <a:ea typeface="微软雅黑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ABC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C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C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C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C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C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C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C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C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C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C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C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666</Words>
  <Application>Microsoft Office PowerPoint</Application>
  <PresentationFormat>全屏显示(16:9)</PresentationFormat>
  <Paragraphs>129</Paragraphs>
  <Slides>23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1" baseType="lpstr">
      <vt:lpstr>黑体</vt:lpstr>
      <vt:lpstr>宋体</vt:lpstr>
      <vt:lpstr>微软雅黑</vt:lpstr>
      <vt:lpstr>Arial</vt:lpstr>
      <vt:lpstr>Arial Black</vt:lpstr>
      <vt:lpstr>Calibri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再读句子，与汉语句子连线。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2011-11-29T00:17:00Z</dcterms:created>
  <dcterms:modified xsi:type="dcterms:W3CDTF">2023-01-16T17:42:33Z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D3D5C1CF07BE49A387CF81DF362196BF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