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82" r:id="rId4"/>
    <p:sldId id="261" r:id="rId5"/>
    <p:sldId id="262" r:id="rId6"/>
    <p:sldId id="275" r:id="rId7"/>
    <p:sldId id="263" r:id="rId8"/>
    <p:sldId id="276" r:id="rId9"/>
    <p:sldId id="264" r:id="rId10"/>
    <p:sldId id="277" r:id="rId11"/>
    <p:sldId id="265" r:id="rId12"/>
    <p:sldId id="281" r:id="rId13"/>
    <p:sldId id="270" r:id="rId14"/>
    <p:sldId id="278" r:id="rId15"/>
    <p:sldId id="279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FF66"/>
    <a:srgbClr val="000000"/>
    <a:srgbClr val="FF0000"/>
    <a:srgbClr val="6600FF"/>
    <a:srgbClr val="99FF99"/>
    <a:srgbClr val="99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9753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9480D255-9FBC-49BB-BFEF-12D607D5AD4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0D255-9FBC-49BB-BFEF-12D607D5AD42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9057F7-EF2D-47B6-900D-18EC45141071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114E-1DCA-402B-AC92-25CBA9AFD39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5AC9-D469-42C3-9A36-DD1956E86D8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A80B-976B-4D38-BFDB-45038E11533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E01D-1387-49B4-88AB-3039DB9D6BF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B8E-3574-4318-9DA9-B227AF3C4BD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C62-D8B0-4507-935B-022F74C691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309A-4426-4CC5-AB39-D49ECD9AEAE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900E-9AC3-43CE-AC4A-3E7C88C6088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38A5-8A4B-4A3C-AD42-6133D24C63F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6B5F-B73F-45D5-A8CB-5A8090297D7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75B4-D0C7-4D15-974A-9548857BA5E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C8A4C04-8FB2-45F7-9DAC-AD6326AC16B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35838;&#39064;\&#31649;&#20029;&#38686;&#35838;&#20214;\FLASH%20&#21160;&#30011;%20&#19977;&#35282;&#24418;&#20840;&#31561;.exe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7137" y="1738908"/>
            <a:ext cx="83529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汉仪长美黑简" pitchFamily="49" charset="-122"/>
                <a:ea typeface="汉仪长美黑简" pitchFamily="49" charset="-122"/>
              </a:rPr>
              <a:t>全等三角形的判定</a:t>
            </a:r>
            <a:endParaRPr kumimoji="1" lang="en-US" altLang="zh-CN" sz="7200" dirty="0">
              <a:solidFill>
                <a:schemeClr val="accent2"/>
              </a:solidFill>
              <a:latin typeface="汉仪长美黑简" pitchFamily="49" charset="-122"/>
              <a:ea typeface="汉仪长美黑简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97470" y="512673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0" y="1550988"/>
            <a:ext cx="4954588" cy="22828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7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0000FF"/>
                </a:solidFill>
              </a:rPr>
              <a:t>解： △</a:t>
            </a:r>
            <a:r>
              <a:rPr lang="en-US" altLang="zh-CN" sz="2400" b="1">
                <a:solidFill>
                  <a:srgbClr val="0000FF"/>
                </a:solidFill>
              </a:rPr>
              <a:t>ABC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400" b="1">
                <a:solidFill>
                  <a:srgbClr val="0000FF"/>
                </a:solidFill>
              </a:rPr>
              <a:t>△DCB</a:t>
            </a:r>
          </a:p>
          <a:p>
            <a:pPr algn="ctr" eaLnBrk="0" hangingPunct="0"/>
            <a:r>
              <a:rPr lang="zh-CN" altLang="en-US" sz="2400" b="1">
                <a:solidFill>
                  <a:srgbClr val="0000FF"/>
                </a:solidFill>
              </a:rPr>
              <a:t>理由如下：</a:t>
            </a:r>
          </a:p>
          <a:p>
            <a:pPr algn="ctr" eaLnBrk="0" hangingPunct="0"/>
            <a:r>
              <a:rPr lang="en-US" altLang="zh-CN" sz="2400" b="1">
                <a:solidFill>
                  <a:srgbClr val="0000FF"/>
                </a:solidFill>
              </a:rPr>
              <a:t>AB = CD</a:t>
            </a:r>
          </a:p>
          <a:p>
            <a:pPr algn="ctr" eaLnBrk="0" hangingPunct="0"/>
            <a:r>
              <a:rPr lang="en-US" altLang="zh-CN" sz="2400" b="1">
                <a:solidFill>
                  <a:srgbClr val="0000FF"/>
                </a:solidFill>
              </a:rPr>
              <a:t>AC = DB</a:t>
            </a:r>
          </a:p>
          <a:p>
            <a:pPr algn="ctr" eaLnBrk="0" hangingPunct="0"/>
            <a:r>
              <a:rPr lang="en-US" altLang="zh-CN" sz="2400" b="1">
                <a:solidFill>
                  <a:srgbClr val="0000FF"/>
                </a:solidFill>
              </a:rPr>
              <a:t>=</a:t>
            </a:r>
          </a:p>
          <a:p>
            <a:pPr algn="ctr" eaLnBrk="0" hangingPunct="0"/>
            <a:endParaRPr lang="en-US" altLang="zh-CN" sz="2400" b="1">
              <a:solidFill>
                <a:srgbClr val="0000FF"/>
              </a:solidFill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105650" y="2760663"/>
            <a:ext cx="1951038" cy="4572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7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SSS </a:t>
            </a:r>
          </a:p>
        </p:txBody>
      </p:sp>
      <p:grpSp>
        <p:nvGrpSpPr>
          <p:cNvPr id="24617" name="Group 41"/>
          <p:cNvGrpSpPr/>
          <p:nvPr/>
        </p:nvGrpSpPr>
        <p:grpSpPr bwMode="auto">
          <a:xfrm>
            <a:off x="0" y="3962400"/>
            <a:ext cx="10387013" cy="2528888"/>
            <a:chOff x="0" y="2496"/>
            <a:chExt cx="6543" cy="1593"/>
          </a:xfrm>
        </p:grpSpPr>
        <p:grpSp>
          <p:nvGrpSpPr>
            <p:cNvPr id="24615" name="Group 39"/>
            <p:cNvGrpSpPr/>
            <p:nvPr/>
          </p:nvGrpSpPr>
          <p:grpSpPr bwMode="auto">
            <a:xfrm>
              <a:off x="0" y="2496"/>
              <a:ext cx="6543" cy="1593"/>
              <a:chOff x="0" y="2496"/>
              <a:chExt cx="6543" cy="1593"/>
            </a:xfrm>
          </p:grpSpPr>
          <p:sp>
            <p:nvSpPr>
              <p:cNvPr id="24600" name="Rectangle 24"/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4445" cy="97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3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2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、如图，</a:t>
                </a:r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D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、</a:t>
                </a:r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F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是线段</a:t>
                </a:r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BC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上的两点，</a:t>
                </a:r>
              </a:p>
              <a:p>
                <a:pPr algn="ctr" eaLnBrk="0" hangingPunct="0"/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AB=EC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，</a:t>
                </a:r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AF=ED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，要使△</a:t>
                </a:r>
                <a:r>
                  <a:rPr lang="en-US" altLang="zh-CN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ABF≌△ECD </a:t>
                </a:r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，</a:t>
                </a:r>
              </a:p>
              <a:p>
                <a:pPr algn="ctr" eaLnBrk="0" hangingPunct="0"/>
                <a:r>
                  <a:rPr lang="zh-CN" altLang="en-US" sz="2400" b="1">
                    <a:solidFill>
                      <a:srgbClr val="0000FF"/>
                    </a:solidFill>
                    <a:latin typeface="黑体" panose="02010609060101010101" charset="-122"/>
                    <a:ea typeface="黑体" panose="02010609060101010101" charset="-122"/>
                  </a:rPr>
                  <a:t>还需要条件             </a:t>
                </a:r>
              </a:p>
              <a:p>
                <a:pPr algn="ctr" eaLnBrk="0" hangingPunct="0"/>
                <a:endPara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grpSp>
            <p:nvGrpSpPr>
              <p:cNvPr id="24614" name="Group 38"/>
              <p:cNvGrpSpPr/>
              <p:nvPr/>
            </p:nvGrpSpPr>
            <p:grpSpPr bwMode="auto">
              <a:xfrm>
                <a:off x="2832" y="2496"/>
                <a:ext cx="3711" cy="1593"/>
                <a:chOff x="2880" y="2601"/>
                <a:chExt cx="3711" cy="1593"/>
              </a:xfrm>
            </p:grpSpPr>
            <p:grpSp>
              <p:nvGrpSpPr>
                <p:cNvPr id="24601" name="Group 25"/>
                <p:cNvGrpSpPr/>
                <p:nvPr/>
              </p:nvGrpSpPr>
              <p:grpSpPr bwMode="auto">
                <a:xfrm>
                  <a:off x="3984" y="2928"/>
                  <a:ext cx="1565" cy="719"/>
                  <a:chOff x="7178" y="9396"/>
                  <a:chExt cx="2165" cy="627"/>
                </a:xfrm>
              </p:grpSpPr>
              <p:sp>
                <p:nvSpPr>
                  <p:cNvPr id="24602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183" y="9399"/>
                    <a:ext cx="360" cy="6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7178" y="10020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543" y="9399"/>
                    <a:ext cx="1080" cy="6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5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98" y="9396"/>
                    <a:ext cx="1080" cy="6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6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983" y="9399"/>
                    <a:ext cx="360" cy="62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60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92" y="2601"/>
                  <a:ext cx="472" cy="32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73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altLang="zh-CN" sz="2800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2460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902" y="2649"/>
                  <a:ext cx="519" cy="32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73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altLang="zh-CN" sz="2800" b="1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E</a:t>
                  </a:r>
                </a:p>
              </p:txBody>
            </p:sp>
            <p:sp>
              <p:nvSpPr>
                <p:cNvPr id="24609" name="Rectangle 33"/>
                <p:cNvSpPr>
                  <a:spLocks noChangeArrowheads="1"/>
                </p:cNvSpPr>
                <p:nvPr/>
              </p:nvSpPr>
              <p:spPr bwMode="auto">
                <a:xfrm>
                  <a:off x="2880" y="3408"/>
                  <a:ext cx="3711" cy="78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73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7150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r>
                    <a:rPr lang="en-US" altLang="zh-CN" sz="2400" b="1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                                                           </a:t>
                  </a:r>
                  <a:r>
                    <a:rPr lang="en-US" altLang="zh-CN" sz="2800" b="1">
                      <a:solidFill>
                        <a:srgbClr val="000000"/>
                      </a:solidFill>
                      <a:latin typeface="宋体" panose="02010600030101010101" pitchFamily="2" charset="-122"/>
                    </a:rPr>
                    <a:t>B </a:t>
                  </a:r>
                  <a:r>
                    <a:rPr lang="en-US" altLang="zh-CN" sz="2400" b="1">
                      <a:solidFill>
                        <a:srgbClr val="0000FF"/>
                      </a:solidFill>
                      <a:latin typeface="宋体" panose="02010600030101010101" pitchFamily="2" charset="-122"/>
                    </a:rPr>
                    <a:t>   </a:t>
                  </a:r>
                  <a:r>
                    <a:rPr lang="en-US" altLang="zh-CN" sz="2800" b="1">
                      <a:solidFill>
                        <a:srgbClr val="000000"/>
                      </a:solidFill>
                      <a:latin typeface="宋体" panose="02010600030101010101" pitchFamily="2" charset="-122"/>
                    </a:rPr>
                    <a:t>D  </a:t>
                  </a:r>
                  <a:r>
                    <a:rPr lang="en-US" altLang="zh-CN" sz="2400" b="1">
                      <a:solidFill>
                        <a:srgbClr val="0000FF"/>
                      </a:solidFill>
                      <a:latin typeface="宋体" panose="02010600030101010101" pitchFamily="2" charset="-122"/>
                    </a:rPr>
                    <a:t>  </a:t>
                  </a:r>
                  <a:r>
                    <a:rPr lang="en-US" altLang="zh-CN" sz="2800" b="1">
                      <a:solidFill>
                        <a:srgbClr val="000000"/>
                      </a:solidFill>
                      <a:latin typeface="宋体" panose="02010600030101010101" pitchFamily="2" charset="-122"/>
                    </a:rPr>
                    <a:t>F</a:t>
                  </a:r>
                  <a:r>
                    <a:rPr lang="en-US" altLang="zh-CN" sz="2400" b="1">
                      <a:solidFill>
                        <a:srgbClr val="0000FF"/>
                      </a:solidFill>
                      <a:latin typeface="宋体" panose="02010600030101010101" pitchFamily="2" charset="-122"/>
                    </a:rPr>
                    <a:t>    </a:t>
                  </a:r>
                  <a:r>
                    <a:rPr lang="en-US" altLang="zh-CN" sz="2800" b="1">
                      <a:solidFill>
                        <a:srgbClr val="000000"/>
                      </a:solidFill>
                      <a:latin typeface="宋体" panose="02010600030101010101" pitchFamily="2" charset="-122"/>
                    </a:rPr>
                    <a:t>C</a:t>
                  </a:r>
                  <a:endParaRPr lang="en-US" altLang="zh-CN" sz="2800" b="1">
                    <a:solidFill>
                      <a:srgbClr val="000000"/>
                    </a:solidFill>
                  </a:endParaRPr>
                </a:p>
                <a:p>
                  <a:pPr algn="ctr" eaLnBrk="0" hangingPunct="0"/>
                  <a:r>
                    <a:rPr lang="en-US" altLang="zh-CN" sz="2400" b="1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 </a:t>
                  </a:r>
                </a:p>
              </p:txBody>
            </p:sp>
          </p:grpSp>
        </p:grp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1544" y="3668"/>
              <a:ext cx="11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616" name="Group 40"/>
          <p:cNvGrpSpPr/>
          <p:nvPr/>
        </p:nvGrpSpPr>
        <p:grpSpPr bwMode="auto">
          <a:xfrm>
            <a:off x="685800" y="0"/>
            <a:ext cx="8272463" cy="3740150"/>
            <a:chOff x="433" y="0"/>
            <a:chExt cx="5211" cy="2356"/>
          </a:xfrm>
        </p:grpSpPr>
        <p:sp>
          <p:nvSpPr>
            <p:cNvPr id="24581" name="AutoShape 5"/>
            <p:cNvSpPr/>
            <p:nvPr/>
          </p:nvSpPr>
          <p:spPr bwMode="auto">
            <a:xfrm>
              <a:off x="1000" y="1540"/>
              <a:ext cx="57" cy="679"/>
            </a:xfrm>
            <a:prstGeom prst="leftBrace">
              <a:avLst>
                <a:gd name="adj1" fmla="val 99269"/>
                <a:gd name="adj2" fmla="val 50000"/>
              </a:avLst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582" name="Group 6"/>
            <p:cNvGrpSpPr/>
            <p:nvPr/>
          </p:nvGrpSpPr>
          <p:grpSpPr bwMode="auto">
            <a:xfrm>
              <a:off x="3222" y="651"/>
              <a:ext cx="2270" cy="967"/>
              <a:chOff x="3379" y="890"/>
              <a:chExt cx="2177" cy="968"/>
            </a:xfrm>
          </p:grpSpPr>
          <p:grpSp>
            <p:nvGrpSpPr>
              <p:cNvPr id="24583" name="Group 7"/>
              <p:cNvGrpSpPr/>
              <p:nvPr/>
            </p:nvGrpSpPr>
            <p:grpSpPr bwMode="auto">
              <a:xfrm>
                <a:off x="3651" y="1026"/>
                <a:ext cx="1576" cy="590"/>
                <a:chOff x="7183" y="10959"/>
                <a:chExt cx="1445" cy="627"/>
              </a:xfrm>
            </p:grpSpPr>
            <p:sp>
              <p:nvSpPr>
                <p:cNvPr id="2458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7188" y="10962"/>
                  <a:ext cx="360" cy="62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8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7183" y="11580"/>
                  <a:ext cx="1435" cy="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86" name="Line 10"/>
                <p:cNvSpPr>
                  <a:spLocks noChangeShapeType="1"/>
                </p:cNvSpPr>
                <p:nvPr/>
              </p:nvSpPr>
              <p:spPr bwMode="auto">
                <a:xfrm>
                  <a:off x="7548" y="10962"/>
                  <a:ext cx="1080" cy="62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8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183" y="10959"/>
                  <a:ext cx="1080" cy="62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88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8263" y="10959"/>
                  <a:ext cx="360" cy="624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589" name="Text Box 13"/>
              <p:cNvSpPr txBox="1">
                <a:spLocks noChangeArrowheads="1"/>
              </p:cNvSpPr>
              <p:nvPr/>
            </p:nvSpPr>
            <p:spPr bwMode="auto">
              <a:xfrm>
                <a:off x="3742" y="890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3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zh-CN" sz="2800" b="1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A</a:t>
                </a:r>
              </a:p>
            </p:txBody>
          </p:sp>
          <p:sp>
            <p:nvSpPr>
              <p:cNvPr id="24590" name="Text Box 14"/>
              <p:cNvSpPr txBox="1">
                <a:spLocks noChangeArrowheads="1"/>
              </p:cNvSpPr>
              <p:nvPr/>
            </p:nvSpPr>
            <p:spPr bwMode="auto">
              <a:xfrm>
                <a:off x="3379" y="1570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3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24591" name="Text Box 15"/>
              <p:cNvSpPr txBox="1">
                <a:spLocks noChangeArrowheads="1"/>
              </p:cNvSpPr>
              <p:nvPr/>
            </p:nvSpPr>
            <p:spPr bwMode="auto">
              <a:xfrm>
                <a:off x="5193" y="1525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3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24592" name="Text Box 16"/>
              <p:cNvSpPr txBox="1">
                <a:spLocks noChangeArrowheads="1"/>
              </p:cNvSpPr>
              <p:nvPr/>
            </p:nvSpPr>
            <p:spPr bwMode="auto">
              <a:xfrm>
                <a:off x="4830" y="935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3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480" y="0"/>
              <a:ext cx="1372" cy="36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73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3200" b="1">
                  <a:solidFill>
                    <a:srgbClr val="FF0000"/>
                  </a:solidFill>
                  <a:ea typeface="黑体" panose="02010609060101010101" charset="-122"/>
                </a:rPr>
                <a:t>想一想</a:t>
              </a:r>
              <a:endPara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charset="-122"/>
              </a:endParaRP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802" y="1776"/>
              <a:ext cx="2842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73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b="1">
                  <a:solidFill>
                    <a:srgbClr val="0000FF"/>
                  </a:solidFill>
                </a:rPr>
                <a:t>△ABC  ≌                </a:t>
              </a:r>
              <a:r>
                <a:rPr lang="zh-CN" altLang="en-US" sz="2400" b="1">
                  <a:solidFill>
                    <a:srgbClr val="0000FF"/>
                  </a:solidFill>
                </a:rPr>
                <a:t>（         ）  </a:t>
              </a:r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3838" y="2083"/>
              <a:ext cx="81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433" y="334"/>
              <a:ext cx="4988" cy="51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1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、如图，</a:t>
              </a:r>
              <a:r>
                <a: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AB=CD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，</a:t>
              </a:r>
              <a:r>
                <a: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AC=BD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，△</a:t>
              </a:r>
              <a:r>
                <a: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ABC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和△</a:t>
              </a:r>
              <a:r>
                <a:rPr lang="en-US" altLang="zh-CN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DCB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是否全等？试说明理由。 </a:t>
              </a:r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1662" y="2356"/>
              <a:ext cx="331" cy="0"/>
            </a:xfrm>
            <a:prstGeom prst="line">
              <a:avLst/>
            </a:prstGeom>
            <a:noFill/>
            <a:ln w="38100">
              <a:solidFill>
                <a:srgbClr val="000038"/>
              </a:solidFill>
              <a:round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 flipV="1">
              <a:off x="1095" y="2356"/>
              <a:ext cx="330" cy="0"/>
            </a:xfrm>
            <a:prstGeom prst="line">
              <a:avLst/>
            </a:prstGeom>
            <a:noFill/>
            <a:ln w="38100">
              <a:solidFill>
                <a:srgbClr val="000038"/>
              </a:solidFill>
              <a:round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2135" y="1858"/>
              <a:ext cx="567" cy="0"/>
            </a:xfrm>
            <a:prstGeom prst="line">
              <a:avLst/>
            </a:prstGeom>
            <a:noFill/>
            <a:ln w="57150">
              <a:solidFill>
                <a:srgbClr val="000030"/>
              </a:solidFill>
              <a:round/>
              <a:tailEnd type="triangle" w="med" len="med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6019800" y="2667000"/>
            <a:ext cx="1325563" cy="5191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3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>
                <a:solidFill>
                  <a:srgbClr val="FF3300"/>
                </a:solidFill>
                <a:latin typeface="Arial Narrow" panose="020B0606020202030204" pitchFamily="34" charset="0"/>
                <a:ea typeface="黑体" panose="02010609060101010101" charset="-122"/>
              </a:rPr>
              <a:t>△DCB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1524000" y="3276600"/>
            <a:ext cx="1014413" cy="5191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7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BC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2411413" y="3284538"/>
            <a:ext cx="1169987" cy="51911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7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CB</a:t>
            </a:r>
          </a:p>
        </p:txBody>
      </p:sp>
      <p:grpSp>
        <p:nvGrpSpPr>
          <p:cNvPr id="24623" name="Group 47"/>
          <p:cNvGrpSpPr/>
          <p:nvPr/>
        </p:nvGrpSpPr>
        <p:grpSpPr bwMode="auto">
          <a:xfrm>
            <a:off x="1828800" y="5410200"/>
            <a:ext cx="3549650" cy="457200"/>
            <a:chOff x="1152" y="3408"/>
            <a:chExt cx="2236" cy="288"/>
          </a:xfrm>
        </p:grpSpPr>
        <p:sp>
          <p:nvSpPr>
            <p:cNvPr id="24621" name="Text Box 45"/>
            <p:cNvSpPr txBox="1">
              <a:spLocks noChangeArrowheads="1"/>
            </p:cNvSpPr>
            <p:nvPr/>
          </p:nvSpPr>
          <p:spPr bwMode="auto">
            <a:xfrm>
              <a:off x="1152" y="3408"/>
              <a:ext cx="1523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rgbClr val="FF3300"/>
                  </a:solidFill>
                  <a:latin typeface="Arial Black" panose="020B0A04020102020204" pitchFamily="34" charset="0"/>
                </a:rPr>
                <a:t>BF=CD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8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73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2400" b="1">
                  <a:solidFill>
                    <a:srgbClr val="FF3300"/>
                  </a:solidFill>
                  <a:latin typeface="Arial Black" panose="020B0A04020102020204" pitchFamily="34" charset="0"/>
                </a:rPr>
                <a:t>或 </a:t>
              </a:r>
              <a:r>
                <a:rPr lang="en-US" altLang="zh-CN" sz="2400">
                  <a:solidFill>
                    <a:srgbClr val="FF3300"/>
                  </a:solidFill>
                  <a:latin typeface="Arial Black" panose="020B0A04020102020204" pitchFamily="34" charset="0"/>
                </a:rPr>
                <a:t>BD=CF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8" grpId="0" autoUpdateAnimBg="0"/>
      <p:bldP spid="24619" grpId="0" autoUpdateAnimBg="0"/>
      <p:bldP spid="246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72038">
            <a:off x="381000" y="0"/>
            <a:ext cx="2587625" cy="1012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327962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应用迁移，巩固提高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71600" y="12573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14800" y="2971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66800" y="1066800"/>
            <a:ext cx="7162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如下图，△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是一个刚架，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AB=AC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是连接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中点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的支架。                       求证：△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ABD≌ △ ACD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476375" y="-1185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12298" name="Picture 10" descr="http://www.pep.com.cn/images/200410/pic_204328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5181600" y="2286000"/>
            <a:ext cx="36576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548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分析：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要证明△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ABD≌ △ ACD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，首先看这两个三角形的三条边是否对应相等。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3400" y="4953000"/>
            <a:ext cx="723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结论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：从这题的证明中可以看出，证明是由题设（已知）出发，经过一步步的推理，最后推出结论正确的过程。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build="p" autoUpdateAnimBg="0"/>
      <p:bldP spid="1230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latin typeface="宋体" panose="02010600030101010101" pitchFamily="2" charset="-122"/>
              </a:rPr>
              <a:t>例：如图． △ＡＢＣ是一个钢架，ＡＢ＝ＡＣ，ＡＤ是连</a:t>
            </a:r>
          </a:p>
          <a:p>
            <a:pPr algn="ctr"/>
            <a:r>
              <a:rPr lang="zh-CN" altLang="en-US" sz="2400" b="1" dirty="0">
                <a:latin typeface="宋体" panose="02010600030101010101" pitchFamily="2" charset="-122"/>
              </a:rPr>
              <a:t>　　接Ａ与ＢＣ中点Ｄ的支架．求证△ＡＢＤ≌△ＡＣＤ</a:t>
            </a:r>
          </a:p>
        </p:txBody>
      </p:sp>
      <p:grpSp>
        <p:nvGrpSpPr>
          <p:cNvPr id="39939" name="Group 3"/>
          <p:cNvGrpSpPr/>
          <p:nvPr/>
        </p:nvGrpSpPr>
        <p:grpSpPr bwMode="auto">
          <a:xfrm>
            <a:off x="755650" y="1916113"/>
            <a:ext cx="3095625" cy="1590675"/>
            <a:chOff x="521" y="1298"/>
            <a:chExt cx="2356" cy="1002"/>
          </a:xfrm>
        </p:grpSpPr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657" y="2024"/>
              <a:ext cx="20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1655" y="152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 flipH="1">
              <a:off x="657" y="1525"/>
              <a:ext cx="99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1655" y="1525"/>
              <a:ext cx="10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1519" y="1298"/>
              <a:ext cx="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Ａ</a:t>
              </a: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1519" y="2069"/>
              <a:ext cx="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Ｄ</a:t>
              </a: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2562" y="2024"/>
              <a:ext cx="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Ｃ</a:t>
              </a: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521" y="2024"/>
              <a:ext cx="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Ｂ</a:t>
              </a:r>
            </a:p>
          </p:txBody>
        </p:sp>
      </p:grpSp>
      <p:grpSp>
        <p:nvGrpSpPr>
          <p:cNvPr id="39948" name="Group 12"/>
          <p:cNvGrpSpPr/>
          <p:nvPr/>
        </p:nvGrpSpPr>
        <p:grpSpPr bwMode="auto">
          <a:xfrm>
            <a:off x="3779838" y="2060575"/>
            <a:ext cx="4384675" cy="3319463"/>
            <a:chOff x="2699" y="1298"/>
            <a:chExt cx="2762" cy="2091"/>
          </a:xfrm>
        </p:grpSpPr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2789" y="1298"/>
              <a:ext cx="2191" cy="19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/>
                <a:t>证明</a:t>
              </a:r>
              <a:r>
                <a:rPr lang="zh-CN" altLang="en-US" b="1" dirty="0"/>
                <a:t>　</a:t>
              </a:r>
              <a:r>
                <a:rPr kumimoji="1" lang="zh-CN" altLang="en-US" sz="2400" b="1" dirty="0"/>
                <a:t>∵Ｄ是ＢＣ的中点</a:t>
              </a:r>
            </a:p>
            <a:p>
              <a:r>
                <a:rPr kumimoji="1" lang="zh-CN" altLang="en-US" sz="2400" b="1" dirty="0"/>
                <a:t>　　　∴ＢＤ＝ＣＤ</a:t>
              </a:r>
            </a:p>
            <a:p>
              <a:r>
                <a:rPr kumimoji="1" lang="zh-CN" altLang="en-US" sz="2400" b="1" dirty="0"/>
                <a:t>在</a:t>
              </a:r>
              <a:r>
                <a:rPr kumimoji="1" lang="zh-CN" altLang="en-US" b="1" dirty="0"/>
                <a:t>△ＡＢＤ与△ＡＣＤ中</a:t>
              </a:r>
            </a:p>
            <a:p>
              <a:endParaRPr kumimoji="1" lang="zh-CN" altLang="en-US" b="1" dirty="0"/>
            </a:p>
            <a:p>
              <a:endParaRPr kumimoji="1" lang="zh-CN" altLang="en-US" b="1" dirty="0"/>
            </a:p>
            <a:p>
              <a:endParaRPr kumimoji="1" lang="zh-CN" altLang="en-US" b="1" dirty="0"/>
            </a:p>
            <a:p>
              <a:endParaRPr kumimoji="1" lang="zh-CN" altLang="en-US" b="1" dirty="0"/>
            </a:p>
            <a:p>
              <a:endParaRPr kumimoji="1" lang="zh-CN" altLang="en-US" b="1" dirty="0"/>
            </a:p>
            <a:p>
              <a:endParaRPr kumimoji="1" lang="zh-CN" altLang="en-US" b="1" dirty="0"/>
            </a:p>
            <a:p>
              <a:endParaRPr kumimoji="1" lang="en-US" altLang="zh-CN" b="1" dirty="0"/>
            </a:p>
          </p:txBody>
        </p:sp>
        <p:grpSp>
          <p:nvGrpSpPr>
            <p:cNvPr id="39950" name="Group 14"/>
            <p:cNvGrpSpPr/>
            <p:nvPr/>
          </p:nvGrpSpPr>
          <p:grpSpPr bwMode="auto">
            <a:xfrm>
              <a:off x="2699" y="2115"/>
              <a:ext cx="1633" cy="990"/>
              <a:chOff x="2653" y="2160"/>
              <a:chExt cx="1633" cy="990"/>
            </a:xfrm>
          </p:grpSpPr>
          <p:grpSp>
            <p:nvGrpSpPr>
              <p:cNvPr id="39951" name="Group 15"/>
              <p:cNvGrpSpPr/>
              <p:nvPr/>
            </p:nvGrpSpPr>
            <p:grpSpPr bwMode="auto">
              <a:xfrm>
                <a:off x="2653" y="2160"/>
                <a:ext cx="1633" cy="990"/>
                <a:chOff x="2784" y="1296"/>
                <a:chExt cx="1632" cy="720"/>
              </a:xfrm>
            </p:grpSpPr>
            <p:graphicFrame>
              <p:nvGraphicFramePr>
                <p:cNvPr id="39952" name="Object 16"/>
                <p:cNvGraphicFramePr>
                  <a:graphicFrameLocks noChangeAspect="1"/>
                </p:cNvGraphicFramePr>
                <p:nvPr/>
              </p:nvGraphicFramePr>
              <p:xfrm>
                <a:off x="2986" y="1296"/>
                <a:ext cx="194" cy="7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962" name="公式" r:id="rId3" imgW="190500" imgH="711200" progId="Equation.3">
                        <p:embed/>
                      </p:oleObj>
                    </mc:Choice>
                    <mc:Fallback>
                      <p:oleObj name="公式" r:id="rId3" imgW="190500" imgH="711200" progId="Equation.3">
                        <p:embed/>
                        <p:pic>
                          <p:nvPicPr>
                            <p:cNvPr id="0" name="Object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86" y="1296"/>
                              <a:ext cx="194" cy="7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99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84" y="1488"/>
                  <a:ext cx="1632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kumimoji="1" lang="zh-CN" altLang="zh-CN" sz="2400" b="1">
                    <a:latin typeface="宋体" panose="02010600030101010101" pitchFamily="2" charset="-122"/>
                  </a:endParaRPr>
                </a:p>
              </p:txBody>
            </p:sp>
          </p:grpSp>
          <p:sp>
            <p:nvSpPr>
              <p:cNvPr id="39954" name="Text Box 18"/>
              <p:cNvSpPr txBox="1">
                <a:spLocks noChangeArrowheads="1"/>
              </p:cNvSpPr>
              <p:nvPr/>
            </p:nvSpPr>
            <p:spPr bwMode="auto">
              <a:xfrm>
                <a:off x="3016" y="2205"/>
                <a:ext cx="841" cy="9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/>
                  <a:t>ＡＢ＝ＡＣ</a:t>
                </a:r>
              </a:p>
              <a:p>
                <a:endParaRPr lang="zh-CN" altLang="en-US" b="1" dirty="0"/>
              </a:p>
              <a:p>
                <a:r>
                  <a:rPr lang="zh-CN" altLang="en-US" b="1" dirty="0"/>
                  <a:t>ＢＤ＝ＣＤ</a:t>
                </a:r>
              </a:p>
              <a:p>
                <a:endParaRPr lang="zh-CN" altLang="en-US" b="1" dirty="0"/>
              </a:p>
              <a:p>
                <a:r>
                  <a:rPr lang="zh-CN" altLang="en-US" b="1" dirty="0"/>
                  <a:t>ＡＤ＝ＡＤ</a:t>
                </a:r>
              </a:p>
            </p:txBody>
          </p:sp>
        </p:grp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2880" y="3158"/>
              <a:ext cx="25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 dirty="0"/>
                <a:t>∴</a:t>
              </a:r>
              <a:r>
                <a:rPr kumimoji="1" lang="zh-CN" altLang="en-US" b="1" dirty="0"/>
                <a:t>　</a:t>
              </a:r>
              <a:r>
                <a:rPr lang="zh-CN" altLang="en-US" b="1" dirty="0"/>
                <a:t>△ＡＢＤ≌△ＡＣＤ　（ＳＳＳ）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495300" y="548680"/>
            <a:ext cx="1752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归纳：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1676400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①</a:t>
            </a:r>
            <a:r>
              <a:rPr kumimoji="1"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准备条件：证全等时要用的间接条件要先证好；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71600" y="29718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②</a:t>
            </a:r>
            <a:r>
              <a:rPr kumimoji="1"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三角形全等书写三步骤：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524000" y="38100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写出在哪两个三角形中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676400" y="46482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摆出三个条件用大括号括起来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143000" y="5364163"/>
            <a:ext cx="3733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写出全等结论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286000" y="513755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证明的书写步骤：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  <p:bldP spid="17417" grpId="0" build="p" autoUpdateAnimBg="0"/>
      <p:bldP spid="17425" grpId="0" build="p" autoUpdateAnimBg="0"/>
      <p:bldP spid="17426" grpId="0" build="p" autoUpdateAnimBg="0"/>
      <p:bldP spid="174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/>
          <p:nvPr/>
        </p:nvSpPr>
        <p:spPr bwMode="auto">
          <a:xfrm>
            <a:off x="914400" y="3657600"/>
            <a:ext cx="152400" cy="1676400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267200" y="54864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宋体" panose="02010600030101010101" pitchFamily="2" charset="-122"/>
              </a:rPr>
              <a:t>（</a:t>
            </a:r>
            <a:r>
              <a:rPr kumimoji="1" lang="en-US" altLang="zh-CN" sz="3200" b="1">
                <a:latin typeface="宋体" panose="02010600030101010101" pitchFamily="2" charset="-122"/>
              </a:rPr>
              <a:t>SSS</a:t>
            </a:r>
            <a:r>
              <a:rPr kumimoji="1" lang="zh-CN" altLang="en-US" sz="3200" b="1"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26628" name="Group 4"/>
          <p:cNvGrpSpPr/>
          <p:nvPr/>
        </p:nvGrpSpPr>
        <p:grpSpPr bwMode="auto">
          <a:xfrm>
            <a:off x="5257800" y="609600"/>
            <a:ext cx="3886200" cy="2741613"/>
            <a:chOff x="3014" y="576"/>
            <a:chExt cx="2448" cy="1727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3456" y="864"/>
              <a:ext cx="17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H="1">
              <a:off x="3120" y="864"/>
              <a:ext cx="336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120" y="1968"/>
              <a:ext cx="18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H="1">
              <a:off x="4944" y="864"/>
              <a:ext cx="288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3456" y="864"/>
              <a:ext cx="1488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3014" y="1976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A</a:t>
              </a:r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4800" y="196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B</a:t>
              </a: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5184" y="576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C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3360" y="576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D</a:t>
              </a:r>
            </a:p>
          </p:txBody>
        </p:sp>
      </p:grp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04800" y="304800"/>
            <a:ext cx="6324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拓展与提高：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如图，在四边形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中</a:t>
            </a:r>
          </a:p>
          <a:p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AB=CD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AD=BC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，则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∠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A= ∠C</a:t>
            </a:r>
          </a:p>
          <a:p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请说明理由。</a:t>
            </a:r>
          </a:p>
        </p:txBody>
      </p:sp>
      <p:grpSp>
        <p:nvGrpSpPr>
          <p:cNvPr id="26639" name="Group 15"/>
          <p:cNvGrpSpPr/>
          <p:nvPr/>
        </p:nvGrpSpPr>
        <p:grpSpPr bwMode="auto">
          <a:xfrm>
            <a:off x="228600" y="2667000"/>
            <a:ext cx="4652963" cy="641350"/>
            <a:chOff x="144" y="1776"/>
            <a:chExt cx="2931" cy="404"/>
          </a:xfrm>
        </p:grpSpPr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144" y="1776"/>
              <a:ext cx="293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解：</a:t>
              </a:r>
              <a:r>
                <a:rPr kumimoji="1" lang="zh-CN" alt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在   </a:t>
              </a:r>
              <a:r>
                <a:rPr kumimoji="1" lang="en-US" altLang="zh-CN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ABD</a:t>
              </a:r>
              <a:r>
                <a:rPr kumimoji="1" lang="zh-CN" alt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和   </a:t>
              </a:r>
              <a:r>
                <a:rPr kumimoji="1" lang="en-US" altLang="zh-CN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CDB</a:t>
              </a:r>
              <a:r>
                <a:rPr kumimoji="1" lang="zh-CN" alt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中</a:t>
              </a:r>
            </a:p>
          </p:txBody>
        </p:sp>
        <p:grpSp>
          <p:nvGrpSpPr>
            <p:cNvPr id="26641" name="Group 17"/>
            <p:cNvGrpSpPr/>
            <p:nvPr/>
          </p:nvGrpSpPr>
          <p:grpSpPr bwMode="auto">
            <a:xfrm>
              <a:off x="1056" y="1920"/>
              <a:ext cx="1152" cy="144"/>
              <a:chOff x="1056" y="1920"/>
              <a:chExt cx="1152" cy="144"/>
            </a:xfrm>
          </p:grpSpPr>
          <p:grpSp>
            <p:nvGrpSpPr>
              <p:cNvPr id="26642" name="Group 18"/>
              <p:cNvGrpSpPr/>
              <p:nvPr/>
            </p:nvGrpSpPr>
            <p:grpSpPr bwMode="auto">
              <a:xfrm>
                <a:off x="1056" y="1920"/>
                <a:ext cx="144" cy="144"/>
                <a:chOff x="2592" y="816"/>
                <a:chExt cx="144" cy="144"/>
              </a:xfrm>
            </p:grpSpPr>
            <p:sp>
              <p:nvSpPr>
                <p:cNvPr id="2664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592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4" name="Line 20"/>
                <p:cNvSpPr>
                  <a:spLocks noChangeShapeType="1"/>
                </p:cNvSpPr>
                <p:nvPr/>
              </p:nvSpPr>
              <p:spPr bwMode="auto">
                <a:xfrm>
                  <a:off x="2688" y="816"/>
                  <a:ext cx="4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5" name="Line 21"/>
                <p:cNvSpPr>
                  <a:spLocks noChangeShapeType="1"/>
                </p:cNvSpPr>
                <p:nvPr/>
              </p:nvSpPr>
              <p:spPr bwMode="auto">
                <a:xfrm>
                  <a:off x="2592" y="96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646" name="Group 22"/>
              <p:cNvGrpSpPr/>
              <p:nvPr/>
            </p:nvGrpSpPr>
            <p:grpSpPr bwMode="auto">
              <a:xfrm>
                <a:off x="2064" y="1920"/>
                <a:ext cx="144" cy="144"/>
                <a:chOff x="2592" y="816"/>
                <a:chExt cx="144" cy="144"/>
              </a:xfrm>
            </p:grpSpPr>
            <p:sp>
              <p:nvSpPr>
                <p:cNvPr id="2664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592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8" name="Line 24"/>
                <p:cNvSpPr>
                  <a:spLocks noChangeShapeType="1"/>
                </p:cNvSpPr>
                <p:nvPr/>
              </p:nvSpPr>
              <p:spPr bwMode="auto">
                <a:xfrm>
                  <a:off x="2688" y="816"/>
                  <a:ext cx="4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auto">
                <a:xfrm>
                  <a:off x="2592" y="96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295400" y="3429000"/>
            <a:ext cx="2868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AB=CD  </a:t>
            </a:r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（已知）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4114800"/>
            <a:ext cx="2868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AD=BC  </a:t>
            </a:r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（已知）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1219200" y="4800600"/>
            <a:ext cx="131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BD=DB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514600" y="4800600"/>
            <a:ext cx="2106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（公共边）</a:t>
            </a:r>
          </a:p>
        </p:txBody>
      </p:sp>
      <p:grpSp>
        <p:nvGrpSpPr>
          <p:cNvPr id="26654" name="Group 30"/>
          <p:cNvGrpSpPr/>
          <p:nvPr/>
        </p:nvGrpSpPr>
        <p:grpSpPr bwMode="auto">
          <a:xfrm>
            <a:off x="457200" y="5410200"/>
            <a:ext cx="3962400" cy="701675"/>
            <a:chOff x="288" y="3408"/>
            <a:chExt cx="2496" cy="442"/>
          </a:xfrm>
        </p:grpSpPr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288" y="3408"/>
              <a:ext cx="24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∴   </a:t>
              </a:r>
              <a:r>
                <a:rPr kumimoji="1" lang="en-US" altLang="zh-CN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ABD </a:t>
              </a:r>
              <a:r>
                <a:rPr kumimoji="1" lang="en-US" altLang="zh-CN" sz="4000" b="1">
                  <a:latin typeface="Times New Roman" panose="02020603050405020304" pitchFamily="18" charset="0"/>
                  <a:ea typeface="华文宋体" panose="02010600040101010101" pitchFamily="2" charset="-122"/>
                </a:rPr>
                <a:t>≌</a:t>
              </a:r>
              <a:r>
                <a:rPr kumimoji="1" lang="en-US" altLang="zh-CN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CDB</a:t>
              </a:r>
            </a:p>
          </p:txBody>
        </p:sp>
        <p:grpSp>
          <p:nvGrpSpPr>
            <p:cNvPr id="26656" name="Group 32"/>
            <p:cNvGrpSpPr/>
            <p:nvPr/>
          </p:nvGrpSpPr>
          <p:grpSpPr bwMode="auto">
            <a:xfrm>
              <a:off x="768" y="3600"/>
              <a:ext cx="144" cy="144"/>
              <a:chOff x="2592" y="816"/>
              <a:chExt cx="144" cy="144"/>
            </a:xfrm>
          </p:grpSpPr>
          <p:sp>
            <p:nvSpPr>
              <p:cNvPr id="26657" name="Line 33"/>
              <p:cNvSpPr>
                <a:spLocks noChangeShapeType="1"/>
              </p:cNvSpPr>
              <p:nvPr/>
            </p:nvSpPr>
            <p:spPr bwMode="auto">
              <a:xfrm flipH="1">
                <a:off x="2592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8" name="Line 34"/>
              <p:cNvSpPr>
                <a:spLocks noChangeShapeType="1"/>
              </p:cNvSpPr>
              <p:nvPr/>
            </p:nvSpPr>
            <p:spPr bwMode="auto">
              <a:xfrm>
                <a:off x="2688" y="81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9" name="Line 35"/>
              <p:cNvSpPr>
                <a:spLocks noChangeShapeType="1"/>
              </p:cNvSpPr>
              <p:nvPr/>
            </p:nvSpPr>
            <p:spPr bwMode="auto">
              <a:xfrm>
                <a:off x="2592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6660" name="Group 36"/>
            <p:cNvGrpSpPr/>
            <p:nvPr/>
          </p:nvGrpSpPr>
          <p:grpSpPr bwMode="auto">
            <a:xfrm>
              <a:off x="1872" y="3600"/>
              <a:ext cx="144" cy="144"/>
              <a:chOff x="2592" y="816"/>
              <a:chExt cx="144" cy="144"/>
            </a:xfrm>
          </p:grpSpPr>
          <p:sp>
            <p:nvSpPr>
              <p:cNvPr id="26661" name="Line 37"/>
              <p:cNvSpPr>
                <a:spLocks noChangeShapeType="1"/>
              </p:cNvSpPr>
              <p:nvPr/>
            </p:nvSpPr>
            <p:spPr bwMode="auto">
              <a:xfrm flipH="1">
                <a:off x="2592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2" name="Line 38"/>
              <p:cNvSpPr>
                <a:spLocks noChangeShapeType="1"/>
              </p:cNvSpPr>
              <p:nvPr/>
            </p:nvSpPr>
            <p:spPr bwMode="auto">
              <a:xfrm>
                <a:off x="2688" y="81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3" name="Line 39"/>
              <p:cNvSpPr>
                <a:spLocks noChangeShapeType="1"/>
              </p:cNvSpPr>
              <p:nvPr/>
            </p:nvSpPr>
            <p:spPr bwMode="auto">
              <a:xfrm>
                <a:off x="2592" y="9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533400" y="61849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∴</a:t>
            </a:r>
            <a:r>
              <a:rPr kumimoji="1" lang="en-US" altLang="zh-CN" sz="3200" b="1">
                <a:latin typeface="宋体" panose="02010600030101010101" pitchFamily="2" charset="-122"/>
              </a:rPr>
              <a:t> ∠A= ∠C  </a:t>
            </a:r>
            <a:r>
              <a:rPr kumimoji="1" lang="zh-CN" altLang="en-US" sz="3200" b="1">
                <a:latin typeface="宋体" panose="02010600030101010101" pitchFamily="2" charset="-122"/>
              </a:rPr>
              <a:t>（                        ）</a:t>
            </a:r>
          </a:p>
          <a:p>
            <a:endParaRPr kumimoji="1" lang="en-US" altLang="zh-CN" sz="320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3565525" y="615315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全等三角形的对应角相等</a:t>
            </a:r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7239000" y="9144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H="1">
            <a:off x="6781800" y="26670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5638800" y="1828800"/>
            <a:ext cx="1524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5562600" y="1981200"/>
            <a:ext cx="1524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8534400" y="16764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8458200" y="18288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utoUpdateAnimBg="0"/>
      <p:bldP spid="26650" grpId="0" autoUpdateAnimBg="0"/>
      <p:bldP spid="26651" grpId="0" autoUpdateAnimBg="0"/>
      <p:bldP spid="26652" grpId="0" autoUpdateAnimBg="0"/>
      <p:bldP spid="26653" grpId="0" autoUpdateAnimBg="0"/>
      <p:bldP spid="26664" grpId="0" autoUpdateAnimBg="0"/>
      <p:bldP spid="266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28800" y="609600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已知</a:t>
            </a:r>
            <a:r>
              <a:rPr kumimoji="1" lang="en-US" altLang="zh-CN" sz="3200" b="1">
                <a:latin typeface="Times New Roman" panose="02020603050405020304" pitchFamily="18" charset="0"/>
              </a:rPr>
              <a:t>:  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如图</a:t>
            </a:r>
            <a:r>
              <a:rPr kumimoji="1" lang="en-US" altLang="zh-CN" sz="3200" b="1">
                <a:latin typeface="Times New Roman" panose="02020603050405020304" pitchFamily="18" charset="0"/>
              </a:rPr>
              <a:t>,AC=AD ,BC=BD. </a:t>
            </a:r>
            <a:br>
              <a:rPr kumimoji="1" lang="en-US" altLang="zh-CN" sz="3200" b="1">
                <a:latin typeface="Times New Roman" panose="02020603050405020304" pitchFamily="18" charset="0"/>
              </a:rPr>
            </a:br>
            <a:r>
              <a:rPr kumimoji="1" lang="zh-CN" altLang="en-US" sz="3200" b="1">
                <a:latin typeface="Times New Roman" panose="02020603050405020304" pitchFamily="18" charset="0"/>
              </a:rPr>
              <a:t>求证</a:t>
            </a:r>
            <a:r>
              <a:rPr kumimoji="1" lang="en-US" altLang="zh-CN" sz="3200" b="1">
                <a:latin typeface="Times New Roman" panose="02020603050405020304" pitchFamily="18" charset="0"/>
              </a:rPr>
              <a:t>:  ∠C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＝∠</a:t>
            </a:r>
            <a:r>
              <a:rPr kumimoji="1" lang="en-US" altLang="zh-CN" sz="3200" b="1">
                <a:latin typeface="Times New Roman" panose="02020603050405020304" pitchFamily="18" charset="0"/>
              </a:rPr>
              <a:t>D.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00400" y="2895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rot="670876">
            <a:off x="6248400" y="2089150"/>
            <a:ext cx="2514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rot="18337266">
            <a:off x="6248400" y="3536950"/>
            <a:ext cx="2514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5715000" y="1860550"/>
            <a:ext cx="685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rot="18630048" flipH="1">
            <a:off x="5715000" y="3308350"/>
            <a:ext cx="685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257800" y="2971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33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382000" y="28511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33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400800" y="1371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33CC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477000" y="461645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33CC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14400" y="18732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解</a:t>
            </a:r>
            <a:r>
              <a:rPr kumimoji="1"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905000" y="233045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在△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ACB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和 △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ADB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中</a:t>
            </a:r>
          </a:p>
        </p:txBody>
      </p:sp>
      <p:sp>
        <p:nvSpPr>
          <p:cNvPr id="27662" name="AutoShape 14"/>
          <p:cNvSpPr/>
          <p:nvPr/>
        </p:nvSpPr>
        <p:spPr bwMode="auto">
          <a:xfrm>
            <a:off x="1828800" y="3092450"/>
            <a:ext cx="457200" cy="13716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5000" y="2801938"/>
            <a:ext cx="4683125" cy="186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charset="-122"/>
              </a:rPr>
              <a:t>     </a:t>
            </a:r>
            <a:r>
              <a:rPr kumimoji="1"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AC  =  A D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      BC  =  BD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     A B  =  A B   (</a:t>
            </a:r>
            <a:r>
              <a:rPr kumimoji="1"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公共边）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295400" y="469265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∴△ACB≌△ADB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533900" y="4692650"/>
            <a:ext cx="186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SSS</a:t>
            </a:r>
            <a:r>
              <a:rPr kumimoji="1"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381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kumimoji="1" lang="zh-CN" altLang="en-US" sz="3600" b="1">
                <a:solidFill>
                  <a:srgbClr val="FF3300"/>
                </a:solidFill>
                <a:latin typeface="宋体" panose="02010600030101010101" pitchFamily="2" charset="-122"/>
              </a:rPr>
              <a:t>议一议：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715000" y="3308350"/>
            <a:ext cx="2971800" cy="0"/>
          </a:xfrm>
          <a:prstGeom prst="line">
            <a:avLst/>
          </a:prstGeom>
          <a:noFill/>
          <a:ln w="25400">
            <a:solidFill>
              <a:srgbClr val="FF33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2057400" y="1752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连结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524000" y="5410200"/>
            <a:ext cx="2505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∴∠C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＝∠</a:t>
            </a:r>
            <a:r>
              <a:rPr kumimoji="1" lang="en-US" altLang="zh-CN" sz="3200" b="1">
                <a:latin typeface="Times New Roman" panose="02020603050405020304" pitchFamily="18" charset="0"/>
              </a:rPr>
              <a:t>D.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038600" y="54102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（全等三角形对应角相等）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1" grpId="0" autoUpdateAnimBg="0"/>
      <p:bldP spid="27662" grpId="0" animBg="1"/>
      <p:bldP spid="27663" grpId="0" build="p" autoUpdateAnimBg="0"/>
      <p:bldP spid="27664" grpId="0" autoUpdateAnimBg="0"/>
      <p:bldP spid="27665" grpId="0" autoUpdateAnimBg="0"/>
      <p:bldP spid="27667" grpId="0" animBg="1"/>
      <p:bldP spid="27668" grpId="0" autoUpdateAnimBg="0"/>
      <p:bldP spid="27669" grpId="0" build="p" autoUpdateAnimBg="0"/>
      <p:bldP spid="2767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90800" y="533400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小结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93713" y="25908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三边对应相等的两个三角形全等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（边边边或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SSS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）；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知道三角形三条边的长度怎样画三角形。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4213" y="4221163"/>
            <a:ext cx="769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、体验分类讨论的数学思想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11188" y="4941888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、初步学会理解证明的思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路 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照片 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828800" y="2590800"/>
            <a:ext cx="3886200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861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EAEAEA"/>
                  </a:solidFill>
                  <a:miter lim="800000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再 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 rot="21226743">
            <a:off x="342900" y="434975"/>
            <a:ext cx="1905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447800" y="5029200"/>
            <a:ext cx="6629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①AB=DE      ② BC=EF     ③ CA=FD    ④ ∠A= ∠D  ⑤ ∠B=∠E ⑥ ∠C= ∠F</a:t>
            </a:r>
          </a:p>
        </p:txBody>
      </p:sp>
      <p:grpSp>
        <p:nvGrpSpPr>
          <p:cNvPr id="4119" name="Group 23"/>
          <p:cNvGrpSpPr/>
          <p:nvPr/>
        </p:nvGrpSpPr>
        <p:grpSpPr bwMode="auto">
          <a:xfrm>
            <a:off x="838200" y="2895600"/>
            <a:ext cx="3352800" cy="1981200"/>
            <a:chOff x="528" y="1344"/>
            <a:chExt cx="2112" cy="1248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864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864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1296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528" y="230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2160" y="230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4127" name="Group 31"/>
          <p:cNvGrpSpPr/>
          <p:nvPr/>
        </p:nvGrpSpPr>
        <p:grpSpPr bwMode="auto">
          <a:xfrm>
            <a:off x="4495800" y="2971800"/>
            <a:ext cx="3352800" cy="1981200"/>
            <a:chOff x="2976" y="1344"/>
            <a:chExt cx="2112" cy="1248"/>
          </a:xfrm>
        </p:grpSpPr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H="1">
              <a:off x="3312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3312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3744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3504" y="13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2976" y="230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4608" y="230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362200" y="381000"/>
            <a:ext cx="617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   1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、 什么叫全等三角形？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957114" y="1360736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能够重合的两个三角形叫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全等三角形</a:t>
            </a:r>
            <a:r>
              <a:rPr kumimoji="1"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066800" y="2133600"/>
            <a:ext cx="708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、 全等三角形有什么性质？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 autoUpdateAnimBg="0"/>
      <p:bldP spid="4128" grpId="0" build="p" autoUpdateAnimBg="0"/>
      <p:bldP spid="4129" grpId="0" build="p" autoUpdateAnimBg="0"/>
      <p:bldP spid="413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25475" y="1124744"/>
            <a:ext cx="75104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" hangingPunct="0"/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问题一：</a:t>
            </a:r>
          </a:p>
          <a:p>
            <a:pPr fontAlgn="b" hangingPunct="0"/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根据上面的结论，两个三角形全等，它们的三个角、三条边分别对应相等，那么反过来，如果两个三角形上述六个元素对应相等，是否一定全等？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6881813" y="223838"/>
            <a:ext cx="657225" cy="657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b"/>
            </a:scene3d>
            <a:sp3d extrusionH="430200" prstMaterial="legacyMatte">
              <a:extrusionClr>
                <a:srgbClr val="C3C3C3"/>
              </a:extrusionClr>
            </a:sp3d>
          </a:bodyPr>
          <a:lstStyle/>
          <a:p>
            <a:pPr algn="ctr"/>
            <a:r>
              <a:rPr lang="zh-CN" altLang="en-US" sz="5200">
                <a:gradFill rotWithShape="0">
                  <a:gsLst>
                    <a:gs pos="0">
                      <a:srgbClr val="C3C3C3"/>
                    </a:gs>
                    <a:gs pos="12500">
                      <a:srgbClr val="FFFFFF"/>
                    </a:gs>
                    <a:gs pos="18000">
                      <a:srgbClr val="FFFFFF"/>
                    </a:gs>
                    <a:gs pos="21501">
                      <a:srgbClr val="AAA9A9"/>
                    </a:gs>
                    <a:gs pos="28501">
                      <a:srgbClr val="FFFFFF"/>
                    </a:gs>
                    <a:gs pos="34500">
                      <a:srgbClr val="AAA9A9"/>
                    </a:gs>
                    <a:gs pos="42501">
                      <a:srgbClr val="C3C3C3"/>
                    </a:gs>
                    <a:gs pos="50000">
                      <a:srgbClr val="C3C3C3"/>
                    </a:gs>
                    <a:gs pos="57500">
                      <a:srgbClr val="C3C3C3"/>
                    </a:gs>
                    <a:gs pos="65500">
                      <a:srgbClr val="AAA9A9"/>
                    </a:gs>
                    <a:gs pos="71500">
                      <a:srgbClr val="FFFFFF"/>
                    </a:gs>
                    <a:gs pos="78500">
                      <a:srgbClr val="AAA9A9"/>
                    </a:gs>
                    <a:gs pos="82000">
                      <a:srgbClr val="FFFFFF"/>
                    </a:gs>
                    <a:gs pos="87500">
                      <a:srgbClr val="FFFFFF"/>
                    </a:gs>
                    <a:gs pos="100000">
                      <a:srgbClr val="C3C3C3"/>
                    </a:gs>
                  </a:gsLst>
                  <a:lin ang="2700000" scaled="1"/>
                </a:gradFill>
                <a:latin typeface="永中宋体"/>
              </a:rPr>
              <a:t>？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7512" y="3356992"/>
            <a:ext cx="72668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" hangingPunct="0"/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问题二：</a:t>
            </a:r>
          </a:p>
          <a:p>
            <a:pPr fontAlgn="b" hangingPunct="0"/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两个三角形全等，是否一定需要六个条件呢？如果只满足上述一部分条件，是否我们也能说明他们全等？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838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只给一个条件（一组对应边相等或一组对应角相等）。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①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只给一条边：</a:t>
            </a:r>
          </a:p>
        </p:txBody>
      </p:sp>
      <p:grpSp>
        <p:nvGrpSpPr>
          <p:cNvPr id="8229" name="Group 37"/>
          <p:cNvGrpSpPr/>
          <p:nvPr/>
        </p:nvGrpSpPr>
        <p:grpSpPr bwMode="auto">
          <a:xfrm>
            <a:off x="1371600" y="2362200"/>
            <a:ext cx="5715000" cy="1219200"/>
            <a:chOff x="864" y="912"/>
            <a:chExt cx="3600" cy="768"/>
          </a:xfrm>
        </p:grpSpPr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864" y="168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256" y="168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864" y="912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392" y="912"/>
              <a:ext cx="38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 flipV="1">
              <a:off x="2064" y="120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064" y="1200"/>
              <a:ext cx="110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552" y="168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V="1">
              <a:off x="3552" y="110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552" y="1104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143000" y="3962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②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只给一个角：</a:t>
            </a:r>
          </a:p>
        </p:txBody>
      </p:sp>
      <p:grpSp>
        <p:nvGrpSpPr>
          <p:cNvPr id="8239" name="Group 47"/>
          <p:cNvGrpSpPr/>
          <p:nvPr/>
        </p:nvGrpSpPr>
        <p:grpSpPr bwMode="auto">
          <a:xfrm>
            <a:off x="1447800" y="4648200"/>
            <a:ext cx="5791200" cy="1371600"/>
            <a:chOff x="912" y="2400"/>
            <a:chExt cx="3648" cy="864"/>
          </a:xfrm>
        </p:grpSpPr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 flipV="1">
              <a:off x="2256" y="2400"/>
              <a:ext cx="62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 flipH="1">
              <a:off x="2832" y="2400"/>
              <a:ext cx="4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912" y="321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2256" y="321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 flipV="1">
              <a:off x="912" y="2448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1344" y="244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600" y="321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3600" y="2832"/>
              <a:ext cx="19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3792" y="283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3648" y="297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60°</a:t>
              </a:r>
            </a:p>
          </p:txBody>
        </p:sp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2304" y="297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60°</a:t>
              </a:r>
            </a:p>
          </p:txBody>
        </p:sp>
        <p:sp>
          <p:nvSpPr>
            <p:cNvPr id="8233" name="Text Box 41"/>
            <p:cNvSpPr txBox="1">
              <a:spLocks noChangeArrowheads="1"/>
            </p:cNvSpPr>
            <p:nvPr/>
          </p:nvSpPr>
          <p:spPr bwMode="auto">
            <a:xfrm>
              <a:off x="1008" y="297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60°</a:t>
              </a:r>
            </a:p>
          </p:txBody>
        </p:sp>
      </p:grp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228600" y="1524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探究一：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3171" y="395287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给出两个条件：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99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66800" y="1143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①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一边一内角：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43000" y="2743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②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两内角：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66800" y="4648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③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两边：</a:t>
            </a:r>
          </a:p>
        </p:txBody>
      </p:sp>
      <p:grpSp>
        <p:nvGrpSpPr>
          <p:cNvPr id="9276" name="Group 60"/>
          <p:cNvGrpSpPr/>
          <p:nvPr/>
        </p:nvGrpSpPr>
        <p:grpSpPr bwMode="auto">
          <a:xfrm>
            <a:off x="1676400" y="1371600"/>
            <a:ext cx="5715000" cy="1219200"/>
            <a:chOff x="1056" y="864"/>
            <a:chExt cx="3600" cy="768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056" y="1584"/>
              <a:ext cx="864" cy="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1056" y="1104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3792" y="1584"/>
              <a:ext cx="864" cy="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3792" y="1008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40" name="Group 24"/>
            <p:cNvGrpSpPr/>
            <p:nvPr/>
          </p:nvGrpSpPr>
          <p:grpSpPr bwMode="auto">
            <a:xfrm>
              <a:off x="2400" y="864"/>
              <a:ext cx="1104" cy="720"/>
              <a:chOff x="2400" y="912"/>
              <a:chExt cx="1104" cy="720"/>
            </a:xfrm>
          </p:grpSpPr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>
                <a:off x="2400" y="1632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7" name="Line 21"/>
              <p:cNvSpPr>
                <a:spLocks noChangeShapeType="1"/>
              </p:cNvSpPr>
              <p:nvPr/>
            </p:nvSpPr>
            <p:spPr bwMode="auto">
              <a:xfrm flipV="1">
                <a:off x="2400" y="912"/>
                <a:ext cx="110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776" y="110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H="1">
              <a:off x="3264" y="864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656" y="100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3984" y="134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30°</a:t>
              </a: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2592" y="134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30°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1248" y="134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30°</a:t>
              </a:r>
            </a:p>
          </p:txBody>
        </p:sp>
      </p:grpSp>
      <p:grpSp>
        <p:nvGrpSpPr>
          <p:cNvPr id="9277" name="Group 61"/>
          <p:cNvGrpSpPr/>
          <p:nvPr/>
        </p:nvGrpSpPr>
        <p:grpSpPr bwMode="auto">
          <a:xfrm>
            <a:off x="1676400" y="3124200"/>
            <a:ext cx="4876800" cy="1295400"/>
            <a:chOff x="1056" y="1920"/>
            <a:chExt cx="3072" cy="816"/>
          </a:xfrm>
        </p:grpSpPr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1056" y="2688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 flipV="1">
              <a:off x="1056" y="2208"/>
              <a:ext cx="62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1680" y="2208"/>
              <a:ext cx="28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688" y="2688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2688" y="1920"/>
              <a:ext cx="95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3640" y="1920"/>
              <a:ext cx="44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1200" y="244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30°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832" y="244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30°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3600" y="240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50°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1536" y="244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50°</a:t>
              </a:r>
            </a:p>
          </p:txBody>
        </p:sp>
      </p:grpSp>
      <p:grpSp>
        <p:nvGrpSpPr>
          <p:cNvPr id="9278" name="Group 62"/>
          <p:cNvGrpSpPr/>
          <p:nvPr/>
        </p:nvGrpSpPr>
        <p:grpSpPr bwMode="auto">
          <a:xfrm>
            <a:off x="1066800" y="5334000"/>
            <a:ext cx="6096000" cy="1143000"/>
            <a:chOff x="576" y="3408"/>
            <a:chExt cx="3840" cy="720"/>
          </a:xfrm>
        </p:grpSpPr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576" y="36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2cm</a:t>
              </a:r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1104" y="3888"/>
              <a:ext cx="1008" cy="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>
              <a:off x="3408" y="3888"/>
              <a:ext cx="1008" cy="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 flipH="1" flipV="1">
              <a:off x="912" y="3408"/>
              <a:ext cx="192" cy="48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 flipH="1" flipV="1">
              <a:off x="3408" y="3408"/>
              <a:ext cx="0" cy="48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>
              <a:off x="912" y="3408"/>
              <a:ext cx="120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3408" y="3408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0" name="Text Box 54"/>
            <p:cNvSpPr txBox="1">
              <a:spLocks noChangeArrowheads="1"/>
            </p:cNvSpPr>
            <p:nvPr/>
          </p:nvSpPr>
          <p:spPr bwMode="auto">
            <a:xfrm>
              <a:off x="3024" y="36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2cm</a:t>
              </a:r>
            </a:p>
          </p:txBody>
        </p:sp>
        <p:sp>
          <p:nvSpPr>
            <p:cNvPr id="9271" name="Text Box 55"/>
            <p:cNvSpPr txBox="1">
              <a:spLocks noChangeArrowheads="1"/>
            </p:cNvSpPr>
            <p:nvPr/>
          </p:nvSpPr>
          <p:spPr bwMode="auto">
            <a:xfrm>
              <a:off x="3648" y="387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4cm</a:t>
              </a:r>
            </a:p>
          </p:txBody>
        </p:sp>
        <p:sp>
          <p:nvSpPr>
            <p:cNvPr id="9272" name="Text Box 56"/>
            <p:cNvSpPr txBox="1">
              <a:spLocks noChangeArrowheads="1"/>
            </p:cNvSpPr>
            <p:nvPr/>
          </p:nvSpPr>
          <p:spPr bwMode="auto">
            <a:xfrm>
              <a:off x="1344" y="387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4cm</a:t>
              </a:r>
            </a:p>
          </p:txBody>
        </p:sp>
      </p:grp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6553200" y="3886200"/>
            <a:ext cx="2438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可以发现按这些条件画的三角形都不一定全等。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4" grpId="0" autoUpdateAnimBg="0"/>
      <p:bldP spid="9225" grpId="0" autoUpdateAnimBg="0"/>
      <p:bldP spid="92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66484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给出三个条件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4850" y="1412553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三条边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66800" y="218884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三个角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62000" y="287464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两角一边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62000" y="378904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两边一角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  <p:bldP spid="22534" grpId="0" build="p" autoUpdateAnimBg="0"/>
      <p:bldP spid="22535" grpId="0" build="p" autoUpdateAnimBg="0"/>
      <p:bldP spid="2253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133600" cy="498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676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28575">
                  <a:solidFill>
                    <a:srgbClr val="008000"/>
                  </a:solidFill>
                  <a:rou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探究二</a:t>
            </a:r>
          </a:p>
        </p:txBody>
      </p:sp>
      <p:sp>
        <p:nvSpPr>
          <p:cNvPr id="10257" name="AutoShape 17">
            <a:hlinkClick r:id="rId3" action="ppaction://program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7391400" y="6019800"/>
            <a:ext cx="762000" cy="457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371600" y="762000"/>
            <a:ext cx="731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你会用刻度尺和圆规画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△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DEF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吗？</a:t>
            </a:r>
          </a:p>
          <a:p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使其三边分别为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3cm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4cm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5cm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57200" y="4800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把你画的三角形与其他同学所画的三角形剪下来，进行比较，它们能否互相重合？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600200" y="1905000"/>
            <a:ext cx="3525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、画线段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EF= 3cm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447800" y="2362200"/>
            <a:ext cx="5943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、分别以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为圆心，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5cm 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4cm</a:t>
            </a:r>
          </a:p>
          <a:p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长为半径画两条圆弧，交于点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1524000" y="3352800"/>
            <a:ext cx="311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、连结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DF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1371600" y="4038600"/>
            <a:ext cx="4198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dirty="0">
                <a:latin typeface="Times New Roman" panose="02020603050405020304" pitchFamily="18" charset="0"/>
              </a:rPr>
              <a:t>△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DEF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就是所求的三角形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09600" y="1905000"/>
            <a:ext cx="1255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画法：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build="p" autoUpdateAnimBg="0"/>
      <p:bldP spid="10262" grpId="0" build="p" autoUpdateAnimBg="0"/>
      <p:bldP spid="10263" grpId="0" build="p" autoUpdateAnimBg="0"/>
      <p:bldP spid="10264" grpId="0" build="p" autoUpdateAnimBg="0"/>
      <p:bldP spid="10266" grpId="0" build="p" autoUpdateAnimBg="0"/>
      <p:bldP spid="10267" grpId="0" build="p" autoUpdateAnimBg="0"/>
      <p:bldP spid="102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609600"/>
            <a:ext cx="84788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kumimoji="1"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有三边对应相等的两个三角形全等</a:t>
            </a:r>
            <a:r>
              <a:rPr kumimoji="1"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r>
              <a:rPr kumimoji="1" lang="zh-CN" altLang="en-US" sz="4000" b="1" dirty="0">
                <a:solidFill>
                  <a:schemeClr val="accent2"/>
                </a:solidFill>
                <a:latin typeface="隶书" panose="02010509060101010101" charset="-122"/>
                <a:ea typeface="隶书" panose="02010509060101010101" charset="-122"/>
              </a:rPr>
              <a:t>可以简写成</a:t>
            </a:r>
            <a:r>
              <a:rPr kumimoji="1" lang="zh-CN" altLang="en-US" sz="4000" b="1" dirty="0"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</a:t>
            </a:r>
            <a:r>
              <a:rPr kumimoji="1" lang="zh-CN" altLang="en-US" sz="4000" b="1" u="sng" dirty="0">
                <a:solidFill>
                  <a:schemeClr val="accent2"/>
                </a:solidFill>
                <a:latin typeface="Times New Roman" panose="02020603050405020304"/>
                <a:ea typeface="华文彩云" panose="02010800040101010101" pitchFamily="2" charset="-122"/>
              </a:rPr>
              <a:t>“</a:t>
            </a:r>
            <a:r>
              <a:rPr kumimoji="1" lang="zh-CN" altLang="en-US" sz="4000" b="1" u="sng" dirty="0">
                <a:solidFill>
                  <a:schemeClr val="accent2"/>
                </a:solidFill>
                <a:latin typeface="隶书" panose="02010509060101010101" charset="-122"/>
                <a:ea typeface="隶书" panose="02010509060101010101" charset="-122"/>
              </a:rPr>
              <a:t>边边边</a:t>
            </a:r>
            <a:r>
              <a:rPr kumimoji="1" lang="zh-CN" altLang="en-US" sz="4000" b="1" u="sng" dirty="0">
                <a:solidFill>
                  <a:schemeClr val="accent2"/>
                </a:solidFill>
                <a:latin typeface="Times New Roman" panose="02020603050405020304"/>
                <a:ea typeface="隶书" panose="02010509060101010101" charset="-122"/>
              </a:rPr>
              <a:t>”</a:t>
            </a:r>
            <a:r>
              <a:rPr kumimoji="1" lang="zh-CN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charset="-122"/>
              </a:rPr>
              <a:t>  或“ </a:t>
            </a:r>
            <a:r>
              <a:rPr kumimoji="1" lang="en-US" altLang="zh-CN" sz="6000" b="1" u="sng" dirty="0">
                <a:solidFill>
                  <a:srgbClr val="000066"/>
                </a:solidFill>
                <a:latin typeface="Times New Roman" panose="02020603050405020304" pitchFamily="18" charset="0"/>
                <a:ea typeface="隶书" panose="02010509060101010101" charset="-122"/>
              </a:rPr>
              <a:t>SSS</a:t>
            </a:r>
            <a:r>
              <a:rPr kumimoji="1" lang="en-US" altLang="zh-CN" sz="40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charset="-122"/>
              </a:rPr>
              <a:t> </a:t>
            </a:r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charset="-122"/>
              </a:rPr>
              <a:t>”</a:t>
            </a:r>
            <a:r>
              <a:rPr kumimoji="1" lang="en-US" altLang="zh-CN" sz="4000" b="1" dirty="0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charset="-122"/>
              </a:rPr>
              <a:t>    </a:t>
            </a:r>
          </a:p>
        </p:txBody>
      </p:sp>
      <p:grpSp>
        <p:nvGrpSpPr>
          <p:cNvPr id="23637" name="Group 85"/>
          <p:cNvGrpSpPr/>
          <p:nvPr/>
        </p:nvGrpSpPr>
        <p:grpSpPr bwMode="auto">
          <a:xfrm>
            <a:off x="5334000" y="2133600"/>
            <a:ext cx="3352800" cy="1981200"/>
            <a:chOff x="528" y="1344"/>
            <a:chExt cx="2112" cy="1248"/>
          </a:xfrm>
        </p:grpSpPr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 flipH="1">
              <a:off x="864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864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>
              <a:off x="1296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1" name="Text Box 89"/>
            <p:cNvSpPr txBox="1">
              <a:spLocks noChangeArrowheads="1"/>
            </p:cNvSpPr>
            <p:nvPr/>
          </p:nvSpPr>
          <p:spPr bwMode="auto">
            <a:xfrm>
              <a:off x="1056" y="13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642" name="Text Box 90"/>
            <p:cNvSpPr txBox="1">
              <a:spLocks noChangeArrowheads="1"/>
            </p:cNvSpPr>
            <p:nvPr/>
          </p:nvSpPr>
          <p:spPr bwMode="auto">
            <a:xfrm>
              <a:off x="528" y="230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643" name="Text Box 91"/>
            <p:cNvSpPr txBox="1">
              <a:spLocks noChangeArrowheads="1"/>
            </p:cNvSpPr>
            <p:nvPr/>
          </p:nvSpPr>
          <p:spPr bwMode="auto">
            <a:xfrm>
              <a:off x="2160" y="230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3644" name="Group 92"/>
          <p:cNvGrpSpPr/>
          <p:nvPr/>
        </p:nvGrpSpPr>
        <p:grpSpPr bwMode="auto">
          <a:xfrm>
            <a:off x="5486400" y="4114800"/>
            <a:ext cx="3352800" cy="1981200"/>
            <a:chOff x="2976" y="1344"/>
            <a:chExt cx="2112" cy="1248"/>
          </a:xfrm>
        </p:grpSpPr>
        <p:sp>
          <p:nvSpPr>
            <p:cNvPr id="23645" name="Line 93"/>
            <p:cNvSpPr>
              <a:spLocks noChangeShapeType="1"/>
            </p:cNvSpPr>
            <p:nvPr/>
          </p:nvSpPr>
          <p:spPr bwMode="auto">
            <a:xfrm flipH="1">
              <a:off x="3312" y="1584"/>
              <a:ext cx="43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6" name="Line 94"/>
            <p:cNvSpPr>
              <a:spLocks noChangeShapeType="1"/>
            </p:cNvSpPr>
            <p:nvPr/>
          </p:nvSpPr>
          <p:spPr bwMode="auto">
            <a:xfrm>
              <a:off x="3312" y="235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7" name="Line 95"/>
            <p:cNvSpPr>
              <a:spLocks noChangeShapeType="1"/>
            </p:cNvSpPr>
            <p:nvPr/>
          </p:nvSpPr>
          <p:spPr bwMode="auto">
            <a:xfrm>
              <a:off x="3744" y="1584"/>
              <a:ext cx="105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8" name="Text Box 96"/>
            <p:cNvSpPr txBox="1">
              <a:spLocks noChangeArrowheads="1"/>
            </p:cNvSpPr>
            <p:nvPr/>
          </p:nvSpPr>
          <p:spPr bwMode="auto">
            <a:xfrm>
              <a:off x="3504" y="13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3649" name="Text Box 97"/>
            <p:cNvSpPr txBox="1">
              <a:spLocks noChangeArrowheads="1"/>
            </p:cNvSpPr>
            <p:nvPr/>
          </p:nvSpPr>
          <p:spPr bwMode="auto">
            <a:xfrm>
              <a:off x="2976" y="230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650" name="Text Box 98"/>
            <p:cNvSpPr txBox="1">
              <a:spLocks noChangeArrowheads="1"/>
            </p:cNvSpPr>
            <p:nvPr/>
          </p:nvSpPr>
          <p:spPr bwMode="auto">
            <a:xfrm>
              <a:off x="4608" y="230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23653" name="Text Box 101"/>
          <p:cNvSpPr txBox="1">
            <a:spLocks noChangeArrowheads="1"/>
          </p:cNvSpPr>
          <p:nvPr/>
        </p:nvSpPr>
        <p:spPr bwMode="auto">
          <a:xfrm>
            <a:off x="457200" y="22098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Times New Roman" panose="02020603050405020304" pitchFamily="18" charset="0"/>
              </a:rPr>
              <a:t>用 数学语言表述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：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654" name="Text Box 102"/>
          <p:cNvSpPr txBox="1">
            <a:spLocks noChangeArrowheads="1"/>
          </p:cNvSpPr>
          <p:nvPr/>
        </p:nvSpPr>
        <p:spPr bwMode="auto">
          <a:xfrm>
            <a:off x="685800" y="28956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在△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和△ 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DEF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中</a:t>
            </a:r>
          </a:p>
        </p:txBody>
      </p:sp>
      <p:sp>
        <p:nvSpPr>
          <p:cNvPr id="23655" name="Text Box 103"/>
          <p:cNvSpPr txBox="1">
            <a:spLocks noChangeArrowheads="1"/>
          </p:cNvSpPr>
          <p:nvPr/>
        </p:nvSpPr>
        <p:spPr bwMode="auto">
          <a:xfrm>
            <a:off x="533400" y="54864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∴ △ABC ≌△ DEF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SSS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23657" name="Group 105"/>
          <p:cNvGrpSpPr/>
          <p:nvPr/>
        </p:nvGrpSpPr>
        <p:grpSpPr bwMode="auto">
          <a:xfrm>
            <a:off x="609600" y="3429000"/>
            <a:ext cx="3505200" cy="1801813"/>
            <a:chOff x="384" y="2160"/>
            <a:chExt cx="2208" cy="1135"/>
          </a:xfrm>
        </p:grpSpPr>
        <p:sp>
          <p:nvSpPr>
            <p:cNvPr id="23651" name="Text Box 99"/>
            <p:cNvSpPr txBox="1">
              <a:spLocks noChangeArrowheads="1"/>
            </p:cNvSpPr>
            <p:nvPr/>
          </p:nvSpPr>
          <p:spPr bwMode="auto">
            <a:xfrm>
              <a:off x="384" y="2160"/>
              <a:ext cx="2208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               AB=DE</a:t>
              </a:r>
            </a:p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               BC=EF</a:t>
              </a:r>
            </a:p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               CA=FD</a:t>
              </a:r>
            </a:p>
          </p:txBody>
        </p:sp>
        <p:sp>
          <p:nvSpPr>
            <p:cNvPr id="23656" name="AutoShape 104"/>
            <p:cNvSpPr/>
            <p:nvPr/>
          </p:nvSpPr>
          <p:spPr bwMode="auto">
            <a:xfrm>
              <a:off x="960" y="2304"/>
              <a:ext cx="240" cy="912"/>
            </a:xfrm>
            <a:prstGeom prst="leftBrace">
              <a:avLst>
                <a:gd name="adj1" fmla="val 3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658" name="WordArt 106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133600" cy="498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676"/>
              </a:avLst>
            </a:prstTxWarp>
          </a:bodyPr>
          <a:lstStyle/>
          <a:p>
            <a:pPr algn="ctr"/>
            <a:r>
              <a:rPr lang="zh-CN" altLang="en-US" sz="3600" b="1" kern="10">
                <a:ln w="28575">
                  <a:solidFill>
                    <a:srgbClr val="008000"/>
                  </a:solidFill>
                  <a:rou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新知学习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653" grpId="0" autoUpdateAnimBg="0"/>
      <p:bldP spid="23654" grpId="0" autoUpdateAnimBg="0"/>
      <p:bldP spid="236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52400" y="596722"/>
            <a:ext cx="89176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判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断两个三角形全等的推理过程，叫做证明三角形全等。</a:t>
            </a:r>
          </a:p>
        </p:txBody>
      </p:sp>
      <p:grpSp>
        <p:nvGrpSpPr>
          <p:cNvPr id="11305" name="Group 41"/>
          <p:cNvGrpSpPr/>
          <p:nvPr/>
        </p:nvGrpSpPr>
        <p:grpSpPr bwMode="auto">
          <a:xfrm>
            <a:off x="5410200" y="2133600"/>
            <a:ext cx="3276600" cy="2962275"/>
            <a:chOff x="3552" y="144"/>
            <a:chExt cx="2208" cy="2083"/>
          </a:xfrm>
        </p:grpSpPr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5424" y="1776"/>
              <a:ext cx="336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600">
                  <a:latin typeface="Times New Roman" panose="02020603050405020304" pitchFamily="18" charset="0"/>
                  <a:ea typeface="华文行楷" panose="02010800040101010101" pitchFamily="2" charset="-122"/>
                </a:rPr>
                <a:t>C</a:t>
              </a:r>
            </a:p>
          </p:txBody>
        </p:sp>
        <p:grpSp>
          <p:nvGrpSpPr>
            <p:cNvPr id="11307" name="Group 43"/>
            <p:cNvGrpSpPr/>
            <p:nvPr/>
          </p:nvGrpSpPr>
          <p:grpSpPr bwMode="auto">
            <a:xfrm>
              <a:off x="3552" y="144"/>
              <a:ext cx="2064" cy="2083"/>
              <a:chOff x="3552" y="144"/>
              <a:chExt cx="2064" cy="2083"/>
            </a:xfrm>
          </p:grpSpPr>
          <p:sp>
            <p:nvSpPr>
              <p:cNvPr id="11308" name="Line 44"/>
              <p:cNvSpPr>
                <a:spLocks noChangeShapeType="1"/>
              </p:cNvSpPr>
              <p:nvPr/>
            </p:nvSpPr>
            <p:spPr bwMode="auto">
              <a:xfrm flipH="1">
                <a:off x="3648" y="384"/>
                <a:ext cx="576" cy="14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9" name="Line 45"/>
              <p:cNvSpPr>
                <a:spLocks noChangeShapeType="1"/>
              </p:cNvSpPr>
              <p:nvPr/>
            </p:nvSpPr>
            <p:spPr bwMode="auto">
              <a:xfrm flipV="1">
                <a:off x="3648" y="432"/>
                <a:ext cx="1440" cy="13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0" name="Line 46"/>
              <p:cNvSpPr>
                <a:spLocks noChangeShapeType="1"/>
              </p:cNvSpPr>
              <p:nvPr/>
            </p:nvSpPr>
            <p:spPr bwMode="auto">
              <a:xfrm>
                <a:off x="4224" y="384"/>
                <a:ext cx="1392" cy="14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1" name="Line 47"/>
              <p:cNvSpPr>
                <a:spLocks noChangeShapeType="1"/>
              </p:cNvSpPr>
              <p:nvPr/>
            </p:nvSpPr>
            <p:spPr bwMode="auto">
              <a:xfrm>
                <a:off x="5088" y="384"/>
                <a:ext cx="528" cy="14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3888" y="144"/>
                <a:ext cx="288" cy="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600"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A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3552" y="1776"/>
                <a:ext cx="336" cy="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600"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B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5135" y="192"/>
                <a:ext cx="241" cy="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600"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D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4560" y="1008"/>
                <a:ext cx="239" cy="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600"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O</a:t>
                </a:r>
              </a:p>
            </p:txBody>
          </p:sp>
        </p:grpSp>
      </p:grp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07690" y="1467630"/>
            <a:ext cx="502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</a:rPr>
              <a:t>议一议：在下列推理中填写需要补充的条件，使结论成立：</a:t>
            </a:r>
          </a:p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</a:rPr>
              <a:t>如图，在△</a:t>
            </a:r>
            <a:r>
              <a:rPr lang="en-US" altLang="zh-CN" sz="2800" b="1" dirty="0">
                <a:latin typeface="宋体" panose="02010600030101010101" pitchFamily="2" charset="-122"/>
              </a:rPr>
              <a:t>AOB</a:t>
            </a:r>
            <a:r>
              <a:rPr lang="zh-CN" altLang="en-US" sz="2800" b="1" dirty="0">
                <a:latin typeface="宋体" panose="02010600030101010101" pitchFamily="2" charset="-122"/>
              </a:rPr>
              <a:t>和△</a:t>
            </a:r>
            <a:r>
              <a:rPr lang="en-US" altLang="zh-CN" sz="2800" b="1" dirty="0">
                <a:latin typeface="宋体" panose="02010600030101010101" pitchFamily="2" charset="-122"/>
              </a:rPr>
              <a:t>DOC</a:t>
            </a:r>
            <a:r>
              <a:rPr lang="zh-CN" altLang="en-US" sz="2800" b="1" dirty="0">
                <a:latin typeface="宋体" panose="02010600030101010101" pitchFamily="2" charset="-122"/>
              </a:rPr>
              <a:t>中</a:t>
            </a:r>
          </a:p>
        </p:txBody>
      </p:sp>
      <p:grpSp>
        <p:nvGrpSpPr>
          <p:cNvPr id="11320" name="Group 56"/>
          <p:cNvGrpSpPr/>
          <p:nvPr/>
        </p:nvGrpSpPr>
        <p:grpSpPr bwMode="auto">
          <a:xfrm>
            <a:off x="483890" y="2886036"/>
            <a:ext cx="7136110" cy="1417612"/>
            <a:chOff x="144" y="1776"/>
            <a:chExt cx="4656" cy="865"/>
          </a:xfrm>
        </p:grpSpPr>
        <p:sp>
          <p:nvSpPr>
            <p:cNvPr id="11317" name="AutoShape 53"/>
            <p:cNvSpPr/>
            <p:nvPr/>
          </p:nvSpPr>
          <p:spPr bwMode="auto">
            <a:xfrm>
              <a:off x="144" y="1824"/>
              <a:ext cx="144" cy="816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539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8" name="Text Box 54"/>
            <p:cNvSpPr txBox="1">
              <a:spLocks noChangeArrowheads="1"/>
            </p:cNvSpPr>
            <p:nvPr/>
          </p:nvSpPr>
          <p:spPr bwMode="auto">
            <a:xfrm>
              <a:off x="240" y="1776"/>
              <a:ext cx="45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AO=DO(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已知</a:t>
              </a:r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)</a:t>
              </a:r>
            </a:p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______=________(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已知</a:t>
              </a:r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)</a:t>
              </a:r>
            </a:p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BO=CO(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已知</a:t>
              </a:r>
              <a:r>
                <a:rPr lang="en-US" altLang="zh-CN" sz="2800" b="1" dirty="0">
                  <a:latin typeface="Times New Roman" panose="02020603050405020304" pitchFamily="18" charset="0"/>
                  <a:ea typeface="华文行楷" panose="02010800040101010101" pitchFamily="2" charset="-122"/>
                </a:rPr>
                <a:t>)</a:t>
              </a:r>
            </a:p>
          </p:txBody>
        </p:sp>
      </p:grp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83890" y="451563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∴ △AOB≌△DOC</a:t>
            </a: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SSS</a:t>
            </a: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 autoUpdateAnimBg="0"/>
      <p:bldP spid="11316" grpId="0" autoUpdateAnimBg="0"/>
      <p:bldP spid="11319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935</Words>
  <Application>Microsoft Office PowerPoint</Application>
  <PresentationFormat>全屏显示(4:3)</PresentationFormat>
  <Paragraphs>182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汉仪长美黑简</vt:lpstr>
      <vt:lpstr>黑体</vt:lpstr>
      <vt:lpstr>华文彩云</vt:lpstr>
      <vt:lpstr>华文行楷</vt:lpstr>
      <vt:lpstr>华文宋体</vt:lpstr>
      <vt:lpstr>楷体_GB2312</vt:lpstr>
      <vt:lpstr>隶书</vt:lpstr>
      <vt:lpstr>宋体</vt:lpstr>
      <vt:lpstr>微软雅黑</vt:lpstr>
      <vt:lpstr>永中宋体</vt:lpstr>
      <vt:lpstr>Arial</vt:lpstr>
      <vt:lpstr>Arial Black</vt:lpstr>
      <vt:lpstr>Arial Narrow</vt:lpstr>
      <vt:lpstr>Times New Roman</vt:lpstr>
      <vt:lpstr>Verdana</vt:lpstr>
      <vt:lpstr>Wingdings 2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2022-01-07T06:52:13Z</dcterms:created>
  <dcterms:modified xsi:type="dcterms:W3CDTF">2023-01-16T17:42:48Z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9AB93DAA94644C63962472654197C9FC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