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1" r:id="rId2"/>
    <p:sldId id="300" r:id="rId3"/>
    <p:sldId id="303" r:id="rId4"/>
    <p:sldId id="259" r:id="rId5"/>
    <p:sldId id="296" r:id="rId6"/>
    <p:sldId id="304" r:id="rId7"/>
    <p:sldId id="305" r:id="rId8"/>
    <p:sldId id="306" r:id="rId9"/>
    <p:sldId id="264" r:id="rId10"/>
    <p:sldId id="265" r:id="rId11"/>
    <p:sldId id="268" r:id="rId12"/>
    <p:sldId id="257" r:id="rId13"/>
    <p:sldId id="269" r:id="rId14"/>
    <p:sldId id="270" r:id="rId15"/>
    <p:sldId id="308" r:id="rId16"/>
    <p:sldId id="310" r:id="rId17"/>
    <p:sldId id="29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60093"/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1" autoAdjust="0"/>
    <p:restoredTop sz="9466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8890FC4-941A-49A3-802D-0D8D9408C18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0FC4-941A-49A3-802D-0D8D9408C18C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01D8-ADA8-4179-9F4B-F5F50549456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C3515-B0B5-4E44-896F-C53E1368CC0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87F3F-1BDE-42B2-BF49-BD839E2D2D8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C8C26-00FE-42B1-8CE3-049E5C1666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809A1-5095-4B3E-B084-DD18A3D453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20ED0-358B-4787-A966-384FB91DCD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9F9D7-95F1-42BD-AE1D-64AE7813E14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E07FE-EBDF-4E2F-81ED-45635EDF9B4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5B20B-1FF2-4828-A282-36A09915D0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20EB-6234-4EA0-A7B5-3D0F21018E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C4D4AD1-B60F-4602-97C4-0F5FE5F775E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6936" y="2348880"/>
            <a:ext cx="8381528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Hobbies can make you grow as a person.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95736" y="119675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6 Hobbies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16851" y="531080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4213" y="1125538"/>
            <a:ext cx="63547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FFFE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I like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3600" b="1" dirty="0">
                <a:latin typeface="Times New Roman" panose="02020603050405020304" pitchFamily="18" charset="0"/>
              </a:rPr>
              <a:t> it can teach me something special.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58888" y="1628775"/>
            <a:ext cx="314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zh-CN" sz="3600" b="1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84213" y="2492375"/>
            <a:ext cx="590391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I am interested in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basketball </a:t>
            </a:r>
            <a:r>
              <a:rPr lang="en-US" altLang="zh-CN" sz="36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3600" b="1" dirty="0">
                <a:latin typeface="Times New Roman" panose="02020603050405020304" pitchFamily="18" charset="0"/>
              </a:rPr>
              <a:t> it is relaxing and healthy</a:t>
            </a:r>
            <a:r>
              <a:rPr lang="en-US" altLang="zh-CN" sz="1800" b="1" dirty="0" smtClean="0"/>
              <a:t>.</a:t>
            </a:r>
            <a:endParaRPr lang="en-US" altLang="zh-CN" sz="1800" b="1" dirty="0"/>
          </a:p>
        </p:txBody>
      </p:sp>
      <p:grpSp>
        <p:nvGrpSpPr>
          <p:cNvPr id="11285" name="Group 21"/>
          <p:cNvGrpSpPr/>
          <p:nvPr/>
        </p:nvGrpSpPr>
        <p:grpSpPr bwMode="auto">
          <a:xfrm>
            <a:off x="6300788" y="4292600"/>
            <a:ext cx="2843212" cy="2565400"/>
            <a:chOff x="3833" y="890"/>
            <a:chExt cx="1927" cy="2086"/>
          </a:xfrm>
        </p:grpSpPr>
        <p:pic>
          <p:nvPicPr>
            <p:cNvPr id="11286" name="Picture 22" descr="0894gt-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78" y="890"/>
              <a:ext cx="1882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3" descr="Img22611771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33" y="1979"/>
              <a:ext cx="1927" cy="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84213" y="4501492"/>
            <a:ext cx="5111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My hobby is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collecting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stamps </a:t>
            </a:r>
            <a:r>
              <a:rPr lang="en-US" altLang="zh-CN" sz="36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they take up the least space</a:t>
            </a:r>
            <a:r>
              <a:rPr lang="en-US" altLang="zh-CN" sz="1800" b="1" dirty="0"/>
              <a:t>.</a:t>
            </a:r>
            <a:endParaRPr lang="zh-CN" altLang="en-US" sz="1800" b="1" dirty="0"/>
          </a:p>
        </p:txBody>
      </p:sp>
      <p:pic>
        <p:nvPicPr>
          <p:cNvPr id="11289" name="Picture 23" descr="potter_2101887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3663" y="0"/>
            <a:ext cx="270033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1" name="Picture 18" descr="打篮球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07150" y="1989138"/>
            <a:ext cx="27368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2249488"/>
            <a:ext cx="1308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Para.2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49300" y="3036888"/>
            <a:ext cx="1308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Para.3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4002088"/>
            <a:ext cx="1308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Para.4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352800" y="2930525"/>
            <a:ext cx="464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David’s other hobbies and his future plan</a:t>
            </a:r>
            <a:endParaRPr lang="en-US" altLang="zh-CN">
              <a:latin typeface="Comic Sans MS" panose="030F0702030302020204" pitchFamily="66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429000" y="2384425"/>
            <a:ext cx="4575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David became successful.</a:t>
            </a:r>
            <a:endParaRPr lang="en-US" altLang="zh-CN">
              <a:latin typeface="Comic Sans MS" panose="030F0702030302020204" pitchFamily="66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81363" y="4078288"/>
            <a:ext cx="533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David's writing experience at a summer camp</a:t>
            </a:r>
            <a:endParaRPr lang="en-US" altLang="zh-CN">
              <a:latin typeface="Comic Sans MS" panose="030F0702030302020204" pitchFamily="66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981200" y="2625725"/>
            <a:ext cx="14478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981200" y="2619375"/>
            <a:ext cx="1452563" cy="738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1979613" y="3500438"/>
            <a:ext cx="1439862" cy="790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88" y="0"/>
            <a:ext cx="9144000" cy="6397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663300"/>
                </a:solidFill>
                <a:latin typeface="Comic Sans MS" panose="030F0702030302020204" pitchFamily="66" charset="0"/>
              </a:rPr>
              <a:t>Fast Reading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46125" y="1371600"/>
            <a:ext cx="1308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</a:rPr>
              <a:t>Para.1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316288" y="1308100"/>
            <a:ext cx="388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Hobbies' advantages </a:t>
            </a:r>
          </a:p>
          <a:p>
            <a:r>
              <a:rPr lang="en-US" altLang="zh-CN" b="1">
                <a:solidFill>
                  <a:srgbClr val="3333CC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to young people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63513" y="790575"/>
            <a:ext cx="88741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800" b="1">
                <a:solidFill>
                  <a:srgbClr val="3333CC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 </a:t>
            </a:r>
            <a:r>
              <a:rPr lang="en-US" altLang="zh-CN" b="1">
                <a:latin typeface="Comic Sans MS" panose="030F0702030302020204" pitchFamily="66" charset="0"/>
                <a:sym typeface="Arial" panose="020B0604020202020204" pitchFamily="34" charset="0"/>
              </a:rPr>
              <a:t>1.Match the meaning with each paragraph</a:t>
            </a:r>
            <a:endParaRPr lang="en-US" altLang="zh-CN" b="1">
              <a:latin typeface="Times New Roman" panose="02020603050405020304" pitchFamily="18" charset="0"/>
            </a:endParaRPr>
          </a:p>
          <a:p>
            <a:endParaRPr lang="zh-CN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981200" y="1628775"/>
            <a:ext cx="1439863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84213" y="1268413"/>
            <a:ext cx="12954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5050"/>
                </a:solidFill>
              </a:rPr>
              <a:t>Part A</a:t>
            </a:r>
          </a:p>
          <a:p>
            <a:pPr algn="ctr"/>
            <a:r>
              <a:rPr lang="en-US" sz="2400">
                <a:solidFill>
                  <a:srgbClr val="FF5050"/>
                </a:solidFill>
              </a:rPr>
              <a:t>para1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3348038" y="1341438"/>
            <a:ext cx="37449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>
                <a:solidFill>
                  <a:srgbClr val="FF5050"/>
                </a:solidFill>
                <a:sym typeface="Arial" panose="020B0604020202020204" pitchFamily="34" charset="0"/>
              </a:rPr>
              <a:t>Hobbies' advantages </a:t>
            </a:r>
          </a:p>
          <a:p>
            <a:pPr algn="ctr"/>
            <a:r>
              <a:rPr lang="en-US" altLang="zh-CN" sz="2400" b="1">
                <a:solidFill>
                  <a:srgbClr val="FF5050"/>
                </a:solidFill>
                <a:sym typeface="Arial" panose="020B0604020202020204" pitchFamily="34" charset="0"/>
              </a:rPr>
              <a:t>to young people</a:t>
            </a:r>
          </a:p>
          <a:p>
            <a:pPr algn="ctr"/>
            <a:endParaRPr lang="zh-CN" altLang="en-US" sz="1800">
              <a:solidFill>
                <a:srgbClr val="FF5050"/>
              </a:solidFill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84213" y="2276475"/>
            <a:ext cx="1366837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5050"/>
                </a:solidFill>
              </a:rPr>
              <a:t>Part B</a:t>
            </a:r>
          </a:p>
          <a:p>
            <a:pPr algn="ctr"/>
            <a:r>
              <a:rPr lang="en-US" sz="2400">
                <a:solidFill>
                  <a:srgbClr val="FF5050"/>
                </a:solidFill>
              </a:rPr>
              <a:t>para2-4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48038" y="2420938"/>
            <a:ext cx="5111750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5050"/>
                </a:solidFill>
              </a:rPr>
              <a:t>David’s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  <p:bldP spid="14346" grpId="0" animBg="1"/>
      <p:bldP spid="14352" grpId="0" animBg="1"/>
      <p:bldP spid="14354" grpId="0" animBg="1" autoUpdateAnimBg="0"/>
      <p:bldP spid="14355" grpId="0" animBg="1" autoUpdateAnimBg="0"/>
      <p:bldP spid="14356" grpId="0" animBg="1" autoUpdateAnimBg="0"/>
      <p:bldP spid="1435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032" y="869156"/>
            <a:ext cx="8532812" cy="5257800"/>
          </a:xfrm>
        </p:spPr>
        <p:txBody>
          <a:bodyPr/>
          <a:lstStyle/>
          <a:p>
            <a:pPr marL="609600" indent="-609600" algn="l"/>
            <a:r>
              <a:rPr lang="zh-CN" altLang="en-US" sz="2800" b="1" dirty="0">
                <a:latin typeface="Times New Roman" panose="02020603050405020304" pitchFamily="18" charset="0"/>
              </a:rPr>
              <a:t>   判断正（</a:t>
            </a:r>
            <a:r>
              <a:rPr lang="en-US" altLang="zh-CN" sz="2800" b="1" dirty="0">
                <a:latin typeface="Times New Roman" panose="02020603050405020304" pitchFamily="18" charset="0"/>
              </a:rPr>
              <a:t>T</a:t>
            </a:r>
            <a:r>
              <a:rPr lang="zh-CN" altLang="en-US" sz="2800" b="1" dirty="0">
                <a:latin typeface="Times New Roman" panose="02020603050405020304" pitchFamily="18" charset="0"/>
              </a:rPr>
              <a:t>）误（</a:t>
            </a:r>
            <a:r>
              <a:rPr lang="en-US" altLang="zh-CN" sz="2800" b="1" dirty="0">
                <a:latin typeface="Times New Roman" panose="02020603050405020304" pitchFamily="18" charset="0"/>
              </a:rPr>
              <a:t>F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marL="609600" indent="-609600" algn="l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David Smith likes writing.  (   )                   </a:t>
            </a:r>
          </a:p>
          <a:p>
            <a:pPr marL="609600" indent="-609600" algn="l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He learned writing during a summer camp </a:t>
            </a:r>
          </a:p>
          <a:p>
            <a:pPr marL="609600" indent="-609600" algn="l"/>
            <a:r>
              <a:rPr lang="en-US" altLang="zh-CN" sz="2800" b="1" dirty="0">
                <a:latin typeface="Times New Roman" panose="02020603050405020304" pitchFamily="18" charset="0"/>
              </a:rPr>
              <a:t>         of 2000.(   )  </a:t>
            </a:r>
          </a:p>
          <a:p>
            <a:pPr marL="609600" indent="-609600" algn="l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David wrote a story about his life in senior                high school.</a:t>
            </a:r>
            <a:r>
              <a:rPr lang="zh-CN" altLang="en-US" sz="2800" b="1" dirty="0">
                <a:latin typeface="Times New Roman" panose="02020603050405020304" pitchFamily="18" charset="0"/>
              </a:rPr>
              <a:t>（   ）</a:t>
            </a:r>
          </a:p>
          <a:p>
            <a:pPr marL="609600" indent="-609600" algn="l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David’s first book came out in 2003. (    )    </a:t>
            </a:r>
          </a:p>
          <a:p>
            <a:pPr marL="609600" indent="-609600" algn="l"/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Writing was his only hobby in his </a:t>
            </a:r>
          </a:p>
          <a:p>
            <a:pPr marL="609600" indent="-609600" algn="l"/>
            <a:r>
              <a:rPr lang="en-US" altLang="zh-CN" sz="2800" b="1" dirty="0">
                <a:latin typeface="Times New Roman" panose="02020603050405020304" pitchFamily="18" charset="0"/>
              </a:rPr>
              <a:t>          free time.(    )     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579" name="Text Box 219"/>
          <p:cNvSpPr txBox="1">
            <a:spLocks noChangeArrowheads="1"/>
          </p:cNvSpPr>
          <p:nvPr/>
        </p:nvSpPr>
        <p:spPr bwMode="auto">
          <a:xfrm>
            <a:off x="5561807" y="1445419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5580" name="Text Box 220"/>
          <p:cNvSpPr txBox="1">
            <a:spLocks noChangeArrowheads="1"/>
          </p:cNvSpPr>
          <p:nvPr/>
        </p:nvSpPr>
        <p:spPr bwMode="auto">
          <a:xfrm>
            <a:off x="2537619" y="2453481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5581" name="Text Box 221"/>
          <p:cNvSpPr txBox="1">
            <a:spLocks noChangeArrowheads="1"/>
          </p:cNvSpPr>
          <p:nvPr/>
        </p:nvSpPr>
        <p:spPr bwMode="auto">
          <a:xfrm>
            <a:off x="3185319" y="3388519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5582" name="Text Box 222"/>
          <p:cNvSpPr txBox="1">
            <a:spLocks noChangeArrowheads="1"/>
          </p:cNvSpPr>
          <p:nvPr/>
        </p:nvSpPr>
        <p:spPr bwMode="auto">
          <a:xfrm>
            <a:off x="7001669" y="3893344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5583" name="Text Box 223"/>
          <p:cNvSpPr txBox="1">
            <a:spLocks noChangeArrowheads="1"/>
          </p:cNvSpPr>
          <p:nvPr/>
        </p:nvSpPr>
        <p:spPr bwMode="auto">
          <a:xfrm>
            <a:off x="2897982" y="4901406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5584" name="Text Box 224"/>
          <p:cNvSpPr txBox="1">
            <a:spLocks noChangeArrowheads="1"/>
          </p:cNvSpPr>
          <p:nvPr/>
        </p:nvSpPr>
        <p:spPr bwMode="auto">
          <a:xfrm>
            <a:off x="1600994" y="2453481"/>
            <a:ext cx="865188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2010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85" name="Text Box 225"/>
          <p:cNvSpPr txBox="1">
            <a:spLocks noChangeArrowheads="1"/>
          </p:cNvSpPr>
          <p:nvPr/>
        </p:nvSpPr>
        <p:spPr bwMode="auto">
          <a:xfrm>
            <a:off x="4409282" y="2910681"/>
            <a:ext cx="4393058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life of a 16-year-old boy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86" name="Text Box 226"/>
          <p:cNvSpPr txBox="1">
            <a:spLocks noChangeArrowheads="1"/>
          </p:cNvSpPr>
          <p:nvPr/>
        </p:nvSpPr>
        <p:spPr bwMode="auto">
          <a:xfrm>
            <a:off x="5993607" y="3893344"/>
            <a:ext cx="865187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2012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87" name="Text Box 227"/>
          <p:cNvSpPr txBox="1">
            <a:spLocks noChangeArrowheads="1"/>
          </p:cNvSpPr>
          <p:nvPr/>
        </p:nvSpPr>
        <p:spPr bwMode="auto">
          <a:xfrm>
            <a:off x="2250282" y="4396581"/>
            <a:ext cx="10795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wasn’t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9" grpId="0"/>
      <p:bldP spid="15580" grpId="0"/>
      <p:bldP spid="15581" grpId="0"/>
      <p:bldP spid="15582" grpId="0"/>
      <p:bldP spid="15583" grpId="0"/>
      <p:bldP spid="15584" grpId="0" animBg="1"/>
      <p:bldP spid="15585" grpId="0" animBg="1"/>
      <p:bldP spid="15586" grpId="0" animBg="1"/>
      <p:bldP spid="155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Comic Sans MS" panose="030F0702030302020204" pitchFamily="66" charset="0"/>
              </a:rPr>
              <a:t>Read the passage and answer the questions.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7924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1. What advantages can hobbies bring to young people?</a:t>
            </a: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 What hobbies does David have?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7772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FF3399"/>
                </a:solidFill>
                <a:latin typeface="Times New Roman" panose="02020603050405020304" pitchFamily="18" charset="0"/>
              </a:rPr>
              <a:t>Hobbies can make you grow as a person, develop your interests and help you learn new skills.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5216525"/>
            <a:ext cx="6858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FF3399"/>
                </a:solidFill>
                <a:latin typeface="Times New Roman" panose="02020603050405020304" pitchFamily="18" charset="0"/>
              </a:rPr>
              <a:t>David likes writing, playing volleyball and many other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11188" y="1125538"/>
            <a:ext cx="8229600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3. When did David become a successful writer?</a:t>
            </a:r>
          </a:p>
          <a:p>
            <a:pPr>
              <a:lnSpc>
                <a:spcPct val="115000"/>
              </a:lnSpc>
              <a:spcBef>
                <a:spcPct val="25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25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2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4. Will David’s new books be successful?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00113" y="2349500"/>
            <a:ext cx="7162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FF3399"/>
                </a:solidFill>
                <a:latin typeface="Times New Roman" panose="02020603050405020304" pitchFamily="18" charset="0"/>
              </a:rPr>
              <a:t>After his story about the life of a sixteen-year-old boy came out as a book in 2012.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71550" y="4797425"/>
            <a:ext cx="739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FF3399"/>
                </a:solidFill>
                <a:latin typeface="Times New Roman" panose="02020603050405020304" pitchFamily="18" charset="0"/>
              </a:rPr>
              <a:t>Maybe. The passage doesn’t say.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ChangeArrowheads="1"/>
          </p:cNvSpPr>
          <p:nvPr/>
        </p:nvSpPr>
        <p:spPr bwMode="auto">
          <a:xfrm>
            <a:off x="1066800" y="2590800"/>
            <a:ext cx="6629400" cy="1219200"/>
          </a:xfrm>
          <a:prstGeom prst="roundRect">
            <a:avLst>
              <a:gd name="adj" fmla="val 16667"/>
            </a:avLst>
          </a:prstGeom>
          <a:solidFill>
            <a:srgbClr val="FFFF99">
              <a:alpha val="64999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solidFill>
                  <a:srgbClr val="663300"/>
                </a:solidFill>
                <a:latin typeface="Comic Sans MS" panose="030F0702030302020204" pitchFamily="66" charset="0"/>
              </a:rPr>
              <a:t>Complete the sentences with the correct form of the words in the box.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066800" y="2590800"/>
            <a:ext cx="640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activity       pleasure      result    skill        success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731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What ________ do you enjoy doing?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2438400" y="423545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</a:rPr>
              <a:t>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534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 new _______ have you learnt through your hobbies?</a:t>
            </a:r>
          </a:p>
          <a:p>
            <a:pPr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Has any of your hobbies brought you ________ and ______?</a:t>
            </a:r>
          </a:p>
          <a:p>
            <a:pPr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 Have you made new friends as a(n) _______ of your hobby?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</a:rPr>
              <a:t>skills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i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</a:rPr>
              <a:t>pleasure         success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838200" y="408305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</a:rPr>
              <a:t>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0" grpId="0"/>
      <p:bldP spid="1679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图片134535434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205038"/>
            <a:ext cx="8001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914400"/>
            <a:ext cx="4897438" cy="1143000"/>
          </a:xfrm>
          <a:effectLst>
            <a:outerShdw dist="35921" dir="2700000" algn="ctr" rotWithShape="0">
              <a:srgbClr val="FFFFEB"/>
            </a:outerShdw>
          </a:effectLst>
        </p:spPr>
        <p:txBody>
          <a:bodyPr/>
          <a:lstStyle/>
          <a:p>
            <a:pPr algn="dist"/>
            <a:r>
              <a:rPr lang="en-US" altLang="zh-CN" sz="6800" b="1" dirty="0">
                <a:solidFill>
                  <a:srgbClr val="663300"/>
                </a:solidFill>
                <a:latin typeface="Comic Sans MS" panose="030F0702030302020204" pitchFamily="66" charset="0"/>
              </a:rPr>
              <a:t>Homework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914400" y="2819400"/>
            <a:ext cx="723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Ask your parents some questions about their hobbies</a:t>
            </a:r>
            <a:r>
              <a:rPr lang="en-US" altLang="zh-CN" sz="40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. </a:t>
            </a:r>
            <a:endParaRPr lang="en-US" altLang="zh-CN" sz="40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Group 2"/>
          <p:cNvGrpSpPr/>
          <p:nvPr/>
        </p:nvGrpSpPr>
        <p:grpSpPr bwMode="auto">
          <a:xfrm>
            <a:off x="990600" y="533400"/>
            <a:ext cx="6624638" cy="1152525"/>
            <a:chOff x="431" y="164"/>
            <a:chExt cx="4173" cy="726"/>
          </a:xfrm>
        </p:grpSpPr>
        <p:pic>
          <p:nvPicPr>
            <p:cNvPr id="157699" name="Picture 3" descr="16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31" y="164"/>
              <a:ext cx="4173" cy="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7700" name="Rectangle 4"/>
            <p:cNvSpPr>
              <a:spLocks noChangeArrowheads="1"/>
            </p:cNvSpPr>
            <p:nvPr/>
          </p:nvSpPr>
          <p:spPr bwMode="auto">
            <a:xfrm>
              <a:off x="1202" y="436"/>
              <a:ext cx="328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40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Words and expressions</a:t>
              </a:r>
            </a:p>
          </p:txBody>
        </p:sp>
      </p:grp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25908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person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interest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skill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activity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sailing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3810000" y="2057400"/>
            <a:ext cx="51816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latin typeface="Times New Roman" panose="02020603050405020304" pitchFamily="18" charset="0"/>
              </a:rPr>
              <a:t>人（通常指成年人）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latin typeface="Times New Roman" panose="02020603050405020304" pitchFamily="18" charset="0"/>
              </a:rPr>
              <a:t>兴趣；爱好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latin typeface="Times New Roman" panose="02020603050405020304" pitchFamily="18" charset="0"/>
              </a:rPr>
              <a:t>技能；技艺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latin typeface="Times New Roman" panose="02020603050405020304" pitchFamily="18" charset="0"/>
              </a:rPr>
              <a:t>活动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latin typeface="Times New Roman" panose="02020603050405020304" pitchFamily="18" charset="0"/>
              </a:rPr>
              <a:t>航海；航行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7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7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7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7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77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Group 2"/>
          <p:cNvGrpSpPr/>
          <p:nvPr/>
        </p:nvGrpSpPr>
        <p:grpSpPr bwMode="auto">
          <a:xfrm>
            <a:off x="1066800" y="381000"/>
            <a:ext cx="6624638" cy="1152525"/>
            <a:chOff x="431" y="164"/>
            <a:chExt cx="4173" cy="726"/>
          </a:xfrm>
        </p:grpSpPr>
        <p:pic>
          <p:nvPicPr>
            <p:cNvPr id="160771" name="Picture 3" descr="16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31" y="164"/>
              <a:ext cx="4173" cy="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772" name="Rectangle 4"/>
            <p:cNvSpPr>
              <a:spLocks noChangeArrowheads="1"/>
            </p:cNvSpPr>
            <p:nvPr/>
          </p:nvSpPr>
          <p:spPr bwMode="auto">
            <a:xfrm>
              <a:off x="1202" y="436"/>
              <a:ext cx="328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40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Words and expressions</a:t>
              </a:r>
            </a:p>
          </p:txBody>
        </p:sp>
      </p:grp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1219200" y="1911350"/>
            <a:ext cx="29718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come out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result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as a result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pleasure</a:t>
            </a:r>
          </a:p>
          <a:p>
            <a:pPr algn="r">
              <a:spcBef>
                <a:spcPct val="30000"/>
              </a:spcBef>
              <a:buFontTx/>
              <a:buNone/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success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4419600" y="1905000"/>
            <a:ext cx="38862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出版；问世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结果；后果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结果；因此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愉悦；快乐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成功；成就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0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0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0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/>
      <p:bldP spid="1607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4"/>
          <p:cNvSpPr txBox="1">
            <a:spLocks noChangeArrowheads="1"/>
          </p:cNvSpPr>
          <p:nvPr/>
        </p:nvSpPr>
        <p:spPr bwMode="auto">
          <a:xfrm>
            <a:off x="2051050" y="836613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hobby?</a:t>
            </a:r>
          </a:p>
        </p:txBody>
      </p:sp>
      <p:pic>
        <p:nvPicPr>
          <p:cNvPr id="4102" name="Picture 6" descr="climbing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484313"/>
            <a:ext cx="280828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 descr="t018ef29bfea9b69dd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412875"/>
            <a:ext cx="31686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Growing vegetabl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4076700"/>
            <a:ext cx="2808287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476375" y="3284538"/>
            <a:ext cx="15113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climbing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508625" y="3284538"/>
            <a:ext cx="1439863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dancing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11" name="Picture 15" descr="look after animal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3978275"/>
            <a:ext cx="26654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716463" y="6021388"/>
            <a:ext cx="3024187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looking after animals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03350" y="5949950"/>
            <a:ext cx="2808288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growing vegetables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10" grpId="0" animBg="1"/>
      <p:bldP spid="4112" grpId="0" animBg="1"/>
      <p:bldP spid="4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6" name="Picture 4" descr="paintin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12875"/>
            <a:ext cx="2952750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7" name="Text Box 44"/>
          <p:cNvSpPr txBox="1">
            <a:spLocks noChangeArrowheads="1"/>
          </p:cNvSpPr>
          <p:nvPr/>
        </p:nvSpPr>
        <p:spPr bwMode="auto">
          <a:xfrm>
            <a:off x="2051050" y="765175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hobby?</a:t>
            </a:r>
          </a:p>
        </p:txBody>
      </p:sp>
      <p:pic>
        <p:nvPicPr>
          <p:cNvPr id="151558" name="Picture 6" descr="sevents_volleybal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484313"/>
            <a:ext cx="2951162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9" name="Picture 7" descr="t019ecd101c130fabb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088" y="4292600"/>
            <a:ext cx="3097212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0" name="Picture 8" descr="001ec9591e620e025f12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4221163"/>
            <a:ext cx="2741612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1547813" y="3500438"/>
            <a:ext cx="1512887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painting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4859338" y="3500438"/>
            <a:ext cx="273685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playing volleyball</a:t>
            </a:r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1619250" y="6308725"/>
            <a:ext cx="1152525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sing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ing</a:t>
            </a:r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5795963" y="6237288"/>
            <a:ext cx="1152525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wri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ting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1" grpId="0" animBg="1"/>
      <p:bldP spid="151562" grpId="0" animBg="1"/>
      <p:bldP spid="151563" grpId="0" animBg="1"/>
      <p:bldP spid="1515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en-US" altLang="zh-CN"/>
              <a:t>Collecting the Youth Digest </a:t>
            </a:r>
          </a:p>
        </p:txBody>
      </p:sp>
      <p:pic>
        <p:nvPicPr>
          <p:cNvPr id="161796" name="Picture 4" descr="0179ABF791A9AD7E0DB31BEBD77C8EB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557338"/>
            <a:ext cx="8066087" cy="44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Travelling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62820" name="Picture 4" descr="E96174779581B12C14319B7204D0160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00213"/>
            <a:ext cx="80645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en-US" altLang="zh-CN"/>
              <a:t>Speaking English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2997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63844" name="Picture 4" descr="B3FECA53578FF38CDA168DA058C2DE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484313"/>
            <a:ext cx="7272337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87624" y="1196752"/>
            <a:ext cx="670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663300"/>
                </a:solidFill>
                <a:latin typeface="Comic Sans MS" panose="030F0702030302020204" pitchFamily="66" charset="0"/>
              </a:rPr>
              <a:t>Discuss with your partners about your hobby.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94006" y="3068960"/>
            <a:ext cx="6553200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I like … because…</a:t>
            </a:r>
          </a:p>
          <a:p>
            <a:pPr>
              <a:spcBef>
                <a:spcPct val="1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I’m interested in…</a:t>
            </a:r>
          </a:p>
          <a:p>
            <a:pPr>
              <a:spcBef>
                <a:spcPct val="1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My hobby is… because…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全屏显示(4:3)</PresentationFormat>
  <Paragraphs>107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Comic Sans MS</vt:lpstr>
      <vt:lpstr>Times New Roman</vt:lpstr>
      <vt:lpstr>WWW.2PPT.COM</vt:lpstr>
      <vt:lpstr>Unit 2 Hobbies can make you grow as a person.</vt:lpstr>
      <vt:lpstr>PowerPoint 演示文稿</vt:lpstr>
      <vt:lpstr>PowerPoint 演示文稿</vt:lpstr>
      <vt:lpstr>PowerPoint 演示文稿</vt:lpstr>
      <vt:lpstr>PowerPoint 演示文稿</vt:lpstr>
      <vt:lpstr>Collecting the Youth Digest </vt:lpstr>
      <vt:lpstr>Travelling</vt:lpstr>
      <vt:lpstr>Speaking English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2015-04-23T12:35:00Z</dcterms:created>
  <dcterms:modified xsi:type="dcterms:W3CDTF">2023-01-16T17:42:53Z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FEA9F0BB108449CBAFF05F49566B4B6A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