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1pPr>
    <a:lvl2pPr marL="3429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2pPr>
    <a:lvl3pPr marL="685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3pPr>
    <a:lvl4pPr marL="10287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4pPr>
    <a:lvl5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5pPr>
    <a:lvl6pPr marL="17145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6pPr>
    <a:lvl7pPr marL="20574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7pPr>
    <a:lvl8pPr marL="24003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8pPr>
    <a:lvl9pPr marL="27432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60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-78" y="-5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D3B2CC52-6215-40B1-BB4B-2A9C1415AFA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778C8898-E115-4A6A-95D5-F9C166885CB2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413659"/>
            <a:ext cx="7886700" cy="416922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25A0E-46C6-4271-B9D0-C0A0B9CAAE49}" type="datetimeFigureOut">
              <a:rPr lang="zh-CN" altLang="en-US"/>
              <a:t>2023-01-17</a:t>
            </a:fld>
            <a:endParaRPr lang="zh-CN" altLang="en-US" dirty="0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3034B-B752-47E7-883D-AECCF0F412D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7BE30-AFB5-4FF5-98C1-0C37E0949394}" type="datetimeFigureOut">
              <a:rPr lang="zh-CN" altLang="en-US"/>
              <a:t>2023-01-17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F8220-B003-4DA6-88C1-9245A2554A5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628650" y="1640584"/>
            <a:ext cx="7886700" cy="1862336"/>
          </a:xfrm>
        </p:spPr>
        <p:txBody>
          <a:bodyPr>
            <a:normAutofit/>
          </a:bodyPr>
          <a:lstStyle>
            <a:lvl1pPr algn="ctr">
              <a:defRPr sz="4500" b="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9FF3C-8BA3-4727-B198-CE3994E26B1F}" type="datetimeFigureOut">
              <a:rPr lang="zh-CN" altLang="en-US"/>
              <a:t>2023-01-17</a:t>
            </a:fld>
            <a:endParaRPr lang="zh-CN" altLang="en-US" dirty="0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3BE63-AB93-4BDA-842D-955D0369DCC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6A4A4-80ED-4B31-895E-DC9E6633BE62}" type="datetimeFigureOut">
              <a:rPr lang="zh-CN" altLang="en-US"/>
              <a:t>2023-01-17</a:t>
            </a:fld>
            <a:endParaRPr lang="zh-CN" altLang="en-US" dirty="0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35142-D4A6-4044-98FB-1CFC5E541EE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308721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961708"/>
            <a:ext cx="3868340" cy="268054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308721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1961708"/>
            <a:ext cx="3887391" cy="268054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E0510-685F-424F-B1C3-1BCC5746FD40}" type="datetimeFigureOut">
              <a:rPr lang="zh-CN" altLang="en-US"/>
              <a:t>2023-01-17</a:t>
            </a:fld>
            <a:endParaRPr lang="zh-CN" altLang="en-US" dirty="0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7F947-7384-4113-A2E8-00CE50D1CC6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28875" y="1619251"/>
            <a:ext cx="4286250" cy="1036838"/>
          </a:xfrm>
        </p:spPr>
        <p:txBody>
          <a:bodyPr anchor="b">
            <a:normAutofit/>
          </a:bodyPr>
          <a:lstStyle>
            <a:lvl1pPr algn="ctr">
              <a:defRPr sz="6000" b="0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/>
          </p:nvPr>
        </p:nvSpPr>
        <p:spPr>
          <a:xfrm>
            <a:off x="2428875" y="2799902"/>
            <a:ext cx="4286250" cy="889453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B8031-6A54-4F39-9FA0-666FFD9FD2FD}" type="datetimeFigureOut">
              <a:rPr lang="zh-CN" altLang="en-US"/>
              <a:t>2023-01-17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CC902-E04A-4359-8354-B5BC58BFC70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805E6-12FF-4789-89EC-C6D7248625EE}" type="datetimeFigureOut">
              <a:rPr lang="zh-CN" altLang="en-US"/>
              <a:t>2023-01-17</a:t>
            </a:fld>
            <a:endParaRPr lang="zh-CN" altLang="en-US" dirty="0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0872E-602F-4AA4-9186-A508B8C1DA4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2" y="535256"/>
            <a:ext cx="3511241" cy="1071121"/>
          </a:xfrm>
        </p:spPr>
        <p:txBody>
          <a:bodyPr anchor="t">
            <a:normAutofit/>
          </a:bodyPr>
          <a:lstStyle>
            <a:lvl1pPr>
              <a:defRPr sz="27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4231888" y="535255"/>
            <a:ext cx="4283912" cy="40527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8652" y="1735406"/>
            <a:ext cx="3511241" cy="285869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E4AAF-E144-4771-879B-EA25529CBC4A}" type="datetimeFigureOut">
              <a:rPr lang="zh-CN" altLang="en-US"/>
              <a:t>2023-01-17</a:t>
            </a:fld>
            <a:endParaRPr lang="zh-CN" altLang="en-US" dirty="0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7A4C2-BB3E-4941-A49C-E8DAA4923F4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833674" y="273845"/>
            <a:ext cx="681676" cy="4358879"/>
          </a:xfrm>
        </p:spPr>
        <p:txBody>
          <a:bodyPr vert="eaVert">
            <a:normAutofit/>
          </a:bodyPr>
          <a:lstStyle>
            <a:lvl1pPr>
              <a:defRPr sz="33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5"/>
            <a:ext cx="7084832" cy="4358879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0E281-635A-400A-BC00-D0EBF27CB546}" type="datetimeFigureOut">
              <a:rPr lang="zh-CN" altLang="en-US"/>
              <a:t>2023-01-17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BB1DE-E442-4CEA-ACBE-4A1D79112C2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A761E3DF-3085-472C-BF30-13CAA7EFFA31}" type="datetimeFigureOut">
              <a:rPr lang="zh-CN" altLang="en-US"/>
              <a:t>2023-01-17</a:t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4DD44001-9989-4846-B831-61E9BCB59D7C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2" name="KSO_TEMPLATE" hidden="1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446860" y="757574"/>
            <a:ext cx="2088356" cy="423193"/>
          </a:xfrm>
          <a:prstGeom prst="rect">
            <a:avLst/>
          </a:prstGeom>
          <a:noFill/>
        </p:spPr>
        <p:txBody>
          <a:bodyPr lIns="68580" tIns="34290" rIns="68580" bIns="34290" anchor="ctr">
            <a:spAutoFit/>
          </a:bodyPr>
          <a:lstStyle/>
          <a:p>
            <a:pPr algn="ctr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3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经典粗圆简" panose="02010609000101010101" charset="-122"/>
              </a:rPr>
              <a:t>数学五年级 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755482" y="831057"/>
            <a:ext cx="600164" cy="346249"/>
          </a:xfrm>
          <a:prstGeom prst="rect">
            <a:avLst/>
          </a:prstGeom>
          <a:solidFill>
            <a:srgbClr val="4F80BD"/>
          </a:solidFill>
          <a:ln w="28575" cap="rnd" cmpd="sng">
            <a:noFill/>
            <a:prstDash val="solid"/>
          </a:ln>
          <a:effectLst/>
        </p:spPr>
        <p:txBody>
          <a:bodyPr wrap="none" lIns="68580" tIns="34290" rIns="68580" bIns="3429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下册</a:t>
            </a:r>
          </a:p>
        </p:txBody>
      </p:sp>
      <p:sp>
        <p:nvSpPr>
          <p:cNvPr id="9" name="流程图: 卡片 8"/>
          <p:cNvSpPr/>
          <p:nvPr/>
        </p:nvSpPr>
        <p:spPr>
          <a:xfrm>
            <a:off x="1569841" y="1440656"/>
            <a:ext cx="5842397" cy="2412206"/>
          </a:xfrm>
          <a:prstGeom prst="flowChartPunchedCard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68580" tIns="34290" rIns="68580" bIns="34290"/>
          <a:lstStyle/>
          <a:p>
            <a:pPr>
              <a:buFont typeface="Arial" panose="020B0604020202020204" pitchFamily="34" charset="0"/>
              <a:buNone/>
              <a:defRPr/>
            </a:pPr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4089343" y="1595306"/>
            <a:ext cx="1369606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2400" dirty="0">
                <a:solidFill>
                  <a:srgbClr val="4F80BD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第七单元</a:t>
            </a: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3458897" y="2187046"/>
            <a:ext cx="2562240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2700" dirty="0">
                <a:solidFill>
                  <a:srgbClr val="4F80BD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用方程解决问题</a:t>
            </a:r>
          </a:p>
        </p:txBody>
      </p:sp>
      <p:grpSp>
        <p:nvGrpSpPr>
          <p:cNvPr id="19" name="组合 18"/>
          <p:cNvGrpSpPr/>
          <p:nvPr/>
        </p:nvGrpSpPr>
        <p:grpSpPr bwMode="auto">
          <a:xfrm>
            <a:off x="3299957" y="2840699"/>
            <a:ext cx="2880122" cy="27384"/>
            <a:chOff x="5045" y="5946"/>
            <a:chExt cx="4536" cy="56"/>
          </a:xfrm>
        </p:grpSpPr>
        <p:sp>
          <p:nvSpPr>
            <p:cNvPr id="2058" name="矩形 16"/>
            <p:cNvSpPr>
              <a:spLocks noChangeArrowheads="1"/>
            </p:cNvSpPr>
            <p:nvPr/>
          </p:nvSpPr>
          <p:spPr bwMode="auto">
            <a:xfrm>
              <a:off x="5045" y="5961"/>
              <a:ext cx="4536" cy="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059" name="矩形 17"/>
            <p:cNvSpPr>
              <a:spLocks noChangeArrowheads="1"/>
            </p:cNvSpPr>
            <p:nvPr/>
          </p:nvSpPr>
          <p:spPr bwMode="auto">
            <a:xfrm>
              <a:off x="6888" y="5946"/>
              <a:ext cx="850" cy="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pic>
        <p:nvPicPr>
          <p:cNvPr id="8" name="图片 7" descr="C:\Users\Diy\Desktop\课件.png课件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9488091" y="3242074"/>
            <a:ext cx="1912144" cy="2201465"/>
          </a:xfrm>
          <a:prstGeom prst="rect">
            <a:avLst/>
          </a:prstGeom>
          <a:effectLst>
            <a:outerShdw blurRad="50800" dist="38100" dir="2700000" algn="tl" rotWithShape="0">
              <a:srgbClr val="4F80BD">
                <a:alpha val="50000"/>
              </a:srgbClr>
            </a:outerShdw>
          </a:effectLst>
        </p:spPr>
      </p:pic>
      <p:sp>
        <p:nvSpPr>
          <p:cNvPr id="14" name="文本框 10"/>
          <p:cNvSpPr txBox="1">
            <a:spLocks noChangeArrowheads="1"/>
          </p:cNvSpPr>
          <p:nvPr/>
        </p:nvSpPr>
        <p:spPr bwMode="auto">
          <a:xfrm>
            <a:off x="3356306" y="2978861"/>
            <a:ext cx="2767424" cy="700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4100" dirty="0">
                <a:solidFill>
                  <a:srgbClr val="4F80BD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邮票的张数</a:t>
            </a:r>
          </a:p>
        </p:txBody>
      </p:sp>
      <p:sp>
        <p:nvSpPr>
          <p:cNvPr id="12" name="矩形 11"/>
          <p:cNvSpPr/>
          <p:nvPr/>
        </p:nvSpPr>
        <p:spPr>
          <a:xfrm>
            <a:off x="0" y="4349175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8975 0.078802 C -0.284975 0.040414 -0.407384 -0.072348 -0.546913 -0.115244 C -0.686443 -0.158141 -0.856952 -0.135512 -0.926560 -0.135765 " pathEditMode="relative" rAng="-1113980820" ptsTypes="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400" y="-10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ldLvl="0" animBg="1"/>
      <p:bldP spid="9" grpId="0" bldLvl="0" animBg="1"/>
      <p:bldP spid="11" grpId="0" bldLvl="0" animBg="1"/>
      <p:bldP spid="14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0000">
            <a:off x="433390" y="241699"/>
            <a:ext cx="7058025" cy="3320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圆角矩形标注 2"/>
          <p:cNvSpPr/>
          <p:nvPr/>
        </p:nvSpPr>
        <p:spPr>
          <a:xfrm>
            <a:off x="4850225" y="573612"/>
            <a:ext cx="2952205" cy="540038"/>
          </a:xfrm>
          <a:prstGeom prst="wedgeRoundRectCallout">
            <a:avLst>
              <a:gd name="adj1" fmla="val -9182"/>
              <a:gd name="adj2" fmla="val 98617"/>
              <a:gd name="adj3" fmla="val 16667"/>
            </a:avLst>
          </a:prstGeom>
          <a:solidFill>
            <a:schemeClr val="bg1"/>
          </a:solidFill>
          <a:ln>
            <a:solidFill>
              <a:srgbClr val="0070C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1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姐姐比我多</a:t>
            </a:r>
            <a:r>
              <a:rPr lang="en-US" altLang="zh-CN" sz="21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90 </a:t>
            </a:r>
            <a:r>
              <a:rPr lang="zh-CN" altLang="en-US" sz="21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张。</a:t>
            </a:r>
          </a:p>
        </p:txBody>
      </p:sp>
      <p:sp>
        <p:nvSpPr>
          <p:cNvPr id="4" name="圆角矩形标注 3"/>
          <p:cNvSpPr/>
          <p:nvPr/>
        </p:nvSpPr>
        <p:spPr>
          <a:xfrm>
            <a:off x="6470336" y="3338167"/>
            <a:ext cx="2664184" cy="434161"/>
          </a:xfrm>
          <a:prstGeom prst="wedgeRoundRectCallout">
            <a:avLst>
              <a:gd name="adj1" fmla="val 1229"/>
              <a:gd name="adj2" fmla="val 86011"/>
              <a:gd name="adj3" fmla="val 16667"/>
            </a:avLst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80" tIns="34290" rIns="68580" bIns="3429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100" dirty="0">
                <a:latin typeface="楷体" panose="02010609060101010101" pitchFamily="49" charset="-122"/>
                <a:ea typeface="楷体" panose="02010609060101010101" pitchFamily="49" charset="-122"/>
              </a:rPr>
              <a:t>怎样列方程呢？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0000">
            <a:off x="433390" y="241699"/>
            <a:ext cx="7058025" cy="3320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圆角矩形标注 2"/>
          <p:cNvSpPr/>
          <p:nvPr/>
        </p:nvSpPr>
        <p:spPr>
          <a:xfrm>
            <a:off x="4850225" y="573612"/>
            <a:ext cx="2952205" cy="540038"/>
          </a:xfrm>
          <a:prstGeom prst="wedgeRoundRectCallout">
            <a:avLst>
              <a:gd name="adj1" fmla="val -9182"/>
              <a:gd name="adj2" fmla="val 98617"/>
              <a:gd name="adj3" fmla="val 16667"/>
            </a:avLst>
          </a:prstGeom>
          <a:solidFill>
            <a:schemeClr val="bg1"/>
          </a:solidFill>
          <a:ln>
            <a:solidFill>
              <a:srgbClr val="0070C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1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姐姐比我多</a:t>
            </a:r>
            <a:r>
              <a:rPr lang="en-US" altLang="zh-CN" sz="21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90 </a:t>
            </a:r>
            <a:r>
              <a:rPr lang="zh-CN" altLang="en-US" sz="21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张。</a:t>
            </a:r>
          </a:p>
        </p:txBody>
      </p:sp>
      <p:sp>
        <p:nvSpPr>
          <p:cNvPr id="4" name="圆角矩形标注 3"/>
          <p:cNvSpPr/>
          <p:nvPr/>
        </p:nvSpPr>
        <p:spPr>
          <a:xfrm>
            <a:off x="6324897" y="3488748"/>
            <a:ext cx="2664184" cy="434161"/>
          </a:xfrm>
          <a:prstGeom prst="wedgeRoundRectCallout">
            <a:avLst>
              <a:gd name="adj1" fmla="val 1229"/>
              <a:gd name="adj2" fmla="val 86011"/>
              <a:gd name="adj3" fmla="val 16667"/>
            </a:avLst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80" tIns="34290" rIns="68580" bIns="3429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100" dirty="0">
                <a:latin typeface="楷体" panose="02010609060101010101" pitchFamily="49" charset="-122"/>
                <a:ea typeface="楷体" panose="02010609060101010101" pitchFamily="49" charset="-122"/>
              </a:rPr>
              <a:t>先找等量关系。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558406" y="4042173"/>
            <a:ext cx="5953125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姐姐的邮票张数＝弟弟的邮票张数</a:t>
            </a:r>
            <a:r>
              <a:rPr lang="en-US" altLang="zh-CN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×3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7213" y="3706418"/>
            <a:ext cx="5744766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姐姐的邮票张数－弟弟的邮票张数＝</a:t>
            </a:r>
            <a:r>
              <a:rPr lang="en-US" altLang="zh-CN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矩形 2"/>
          <p:cNvSpPr>
            <a:spLocks noChangeArrowheads="1"/>
          </p:cNvSpPr>
          <p:nvPr/>
        </p:nvSpPr>
        <p:spPr bwMode="auto">
          <a:xfrm>
            <a:off x="971552" y="827485"/>
            <a:ext cx="6638925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zh-CN" altLang="en-US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姐姐的邮票张数＝弟弟的邮票张数</a:t>
            </a:r>
            <a:r>
              <a:rPr lang="en-US" altLang="zh-CN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×3</a:t>
            </a:r>
          </a:p>
        </p:txBody>
      </p:sp>
      <p:sp>
        <p:nvSpPr>
          <p:cNvPr id="13315" name="矩形 3"/>
          <p:cNvSpPr>
            <a:spLocks noChangeArrowheads="1"/>
          </p:cNvSpPr>
          <p:nvPr/>
        </p:nvSpPr>
        <p:spPr bwMode="auto">
          <a:xfrm>
            <a:off x="971552" y="411958"/>
            <a:ext cx="6409135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zh-CN" altLang="en-US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姐姐的邮票张数－弟弟的邮票张数＝</a:t>
            </a:r>
            <a:r>
              <a:rPr lang="en-US" altLang="zh-CN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90</a:t>
            </a:r>
          </a:p>
        </p:txBody>
      </p:sp>
      <p:grpSp>
        <p:nvGrpSpPr>
          <p:cNvPr id="17" name="组合 16"/>
          <p:cNvGrpSpPr/>
          <p:nvPr/>
        </p:nvGrpSpPr>
        <p:grpSpPr bwMode="auto">
          <a:xfrm>
            <a:off x="2286001" y="1483519"/>
            <a:ext cx="1440656" cy="107156"/>
            <a:chOff x="971750" y="2564940"/>
            <a:chExt cx="1440100" cy="144010"/>
          </a:xfrm>
        </p:grpSpPr>
        <p:cxnSp>
          <p:nvCxnSpPr>
            <p:cNvPr id="6" name="直接连接符 5"/>
            <p:cNvCxnSpPr/>
            <p:nvPr/>
          </p:nvCxnSpPr>
          <p:spPr>
            <a:xfrm>
              <a:off x="971750" y="2708950"/>
              <a:ext cx="14401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971750" y="2564940"/>
              <a:ext cx="0" cy="14401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2411850" y="2564940"/>
              <a:ext cx="0" cy="14401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175150" y="1364457"/>
            <a:ext cx="1107281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弟弟：</a:t>
            </a:r>
            <a:endParaRPr lang="en-US" altLang="zh-CN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1175149" y="1874044"/>
            <a:ext cx="830997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姐姐：</a:t>
            </a:r>
          </a:p>
        </p:txBody>
      </p:sp>
      <p:grpSp>
        <p:nvGrpSpPr>
          <p:cNvPr id="25" name="组合 24"/>
          <p:cNvGrpSpPr/>
          <p:nvPr/>
        </p:nvGrpSpPr>
        <p:grpSpPr bwMode="auto">
          <a:xfrm>
            <a:off x="5162551" y="1993108"/>
            <a:ext cx="1440656" cy="108347"/>
            <a:chOff x="971750" y="2564940"/>
            <a:chExt cx="1440100" cy="144010"/>
          </a:xfrm>
        </p:grpSpPr>
        <p:cxnSp>
          <p:nvCxnSpPr>
            <p:cNvPr id="26" name="直接连接符 25"/>
            <p:cNvCxnSpPr/>
            <p:nvPr/>
          </p:nvCxnSpPr>
          <p:spPr>
            <a:xfrm>
              <a:off x="971750" y="2708950"/>
              <a:ext cx="14401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971750" y="2564940"/>
              <a:ext cx="0" cy="14401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2411850" y="2564940"/>
              <a:ext cx="0" cy="14401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组合 28"/>
          <p:cNvGrpSpPr/>
          <p:nvPr/>
        </p:nvGrpSpPr>
        <p:grpSpPr bwMode="auto">
          <a:xfrm>
            <a:off x="3723087" y="1993108"/>
            <a:ext cx="1439465" cy="108347"/>
            <a:chOff x="971750" y="2564940"/>
            <a:chExt cx="1440100" cy="144010"/>
          </a:xfrm>
        </p:grpSpPr>
        <p:cxnSp>
          <p:nvCxnSpPr>
            <p:cNvPr id="30" name="直接连接符 29"/>
            <p:cNvCxnSpPr/>
            <p:nvPr/>
          </p:nvCxnSpPr>
          <p:spPr>
            <a:xfrm>
              <a:off x="971750" y="2708950"/>
              <a:ext cx="14401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971750" y="2564940"/>
              <a:ext cx="0" cy="14401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>
              <a:off x="2411850" y="2564940"/>
              <a:ext cx="0" cy="14401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组合 32"/>
          <p:cNvGrpSpPr/>
          <p:nvPr/>
        </p:nvGrpSpPr>
        <p:grpSpPr bwMode="auto">
          <a:xfrm>
            <a:off x="2282429" y="1993108"/>
            <a:ext cx="1440656" cy="108347"/>
            <a:chOff x="971750" y="2564940"/>
            <a:chExt cx="1440100" cy="144010"/>
          </a:xfrm>
        </p:grpSpPr>
        <p:cxnSp>
          <p:nvCxnSpPr>
            <p:cNvPr id="34" name="直接连接符 33"/>
            <p:cNvCxnSpPr/>
            <p:nvPr/>
          </p:nvCxnSpPr>
          <p:spPr>
            <a:xfrm>
              <a:off x="971750" y="2708950"/>
              <a:ext cx="14401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971750" y="2564940"/>
              <a:ext cx="0" cy="14401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2411850" y="2564940"/>
              <a:ext cx="0" cy="14401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矩形 36"/>
          <p:cNvSpPr>
            <a:spLocks noChangeArrowheads="1"/>
          </p:cNvSpPr>
          <p:nvPr/>
        </p:nvSpPr>
        <p:spPr bwMode="auto">
          <a:xfrm>
            <a:off x="869157" y="2243139"/>
            <a:ext cx="6480572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zh-CN" altLang="en-US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解：设弟弟有</a:t>
            </a:r>
            <a:r>
              <a:rPr lang="en-US" altLang="zh-CN" sz="2700">
                <a:solidFill>
                  <a:srgbClr val="FF0000"/>
                </a:solidFill>
                <a:latin typeface="EU-B2X"/>
                <a:ea typeface="EU-B2X"/>
                <a:cs typeface="EU-B2X"/>
              </a:rPr>
              <a:t>x</a:t>
            </a:r>
            <a:r>
              <a:rPr lang="zh-CN" altLang="en-US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张邮票，姐姐有</a:t>
            </a:r>
            <a:r>
              <a:rPr lang="en-US" altLang="zh-CN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en-US" altLang="zh-CN" sz="2700">
                <a:solidFill>
                  <a:srgbClr val="FF0000"/>
                </a:solidFill>
                <a:latin typeface="EU-B2X"/>
                <a:ea typeface="EU-B2X"/>
                <a:cs typeface="EU-B2X"/>
              </a:rPr>
              <a:t>x</a:t>
            </a:r>
            <a:r>
              <a:rPr lang="zh-CN" altLang="en-US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张。</a:t>
            </a:r>
          </a:p>
        </p:txBody>
      </p:sp>
      <p:sp>
        <p:nvSpPr>
          <p:cNvPr id="38" name="矩形 37"/>
          <p:cNvSpPr>
            <a:spLocks noChangeArrowheads="1"/>
          </p:cNvSpPr>
          <p:nvPr/>
        </p:nvSpPr>
        <p:spPr bwMode="auto">
          <a:xfrm>
            <a:off x="2490789" y="2583658"/>
            <a:ext cx="2843213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en-US" altLang="zh-CN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en-US" altLang="zh-CN" sz="2700">
                <a:solidFill>
                  <a:srgbClr val="FF0000"/>
                </a:solidFill>
                <a:latin typeface="EU-B2X"/>
                <a:ea typeface="EU-B2X"/>
                <a:cs typeface="EU-B2X"/>
              </a:rPr>
              <a:t>x</a:t>
            </a:r>
            <a:r>
              <a:rPr lang="zh-CN" altLang="en-US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－</a:t>
            </a:r>
            <a:r>
              <a:rPr lang="en-US" altLang="zh-CN" sz="2700">
                <a:solidFill>
                  <a:srgbClr val="FF0000"/>
                </a:solidFill>
                <a:latin typeface="EU-B2X"/>
                <a:ea typeface="EU-B2X"/>
                <a:cs typeface="EU-B2X"/>
              </a:rPr>
              <a:t>x</a:t>
            </a:r>
            <a:r>
              <a:rPr lang="zh-CN" altLang="en-US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en-US" altLang="zh-CN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90</a:t>
            </a:r>
          </a:p>
        </p:txBody>
      </p:sp>
      <p:sp>
        <p:nvSpPr>
          <p:cNvPr id="39" name="矩形 38"/>
          <p:cNvSpPr>
            <a:spLocks noChangeArrowheads="1"/>
          </p:cNvSpPr>
          <p:nvPr/>
        </p:nvSpPr>
        <p:spPr bwMode="auto">
          <a:xfrm>
            <a:off x="3006328" y="2895601"/>
            <a:ext cx="2586038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en-US" altLang="zh-CN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en-US" altLang="zh-CN" sz="2700">
                <a:solidFill>
                  <a:srgbClr val="FF0000"/>
                </a:solidFill>
                <a:latin typeface="EU-B2X"/>
                <a:ea typeface="EU-B2X"/>
                <a:cs typeface="EU-B2X"/>
              </a:rPr>
              <a:t>x</a:t>
            </a:r>
            <a:r>
              <a:rPr lang="zh-CN" altLang="en-US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en-US" altLang="zh-CN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90</a:t>
            </a:r>
          </a:p>
        </p:txBody>
      </p:sp>
      <p:sp>
        <p:nvSpPr>
          <p:cNvPr id="40" name="矩形 39"/>
          <p:cNvSpPr>
            <a:spLocks noChangeArrowheads="1"/>
          </p:cNvSpPr>
          <p:nvPr/>
        </p:nvSpPr>
        <p:spPr bwMode="auto">
          <a:xfrm>
            <a:off x="3006328" y="3219451"/>
            <a:ext cx="2327672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en-US" altLang="zh-CN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700">
                <a:solidFill>
                  <a:srgbClr val="FF0000"/>
                </a:solidFill>
                <a:latin typeface="EU-B2X"/>
                <a:ea typeface="EU-B2X"/>
                <a:cs typeface="EU-B2X"/>
              </a:rPr>
              <a:t>x</a:t>
            </a:r>
            <a:r>
              <a:rPr lang="zh-CN" altLang="en-US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en-US" altLang="zh-CN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45</a:t>
            </a:r>
            <a:endParaRPr lang="zh-CN" altLang="en-US" sz="21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1" name="矩形 40"/>
          <p:cNvSpPr>
            <a:spLocks noChangeArrowheads="1"/>
          </p:cNvSpPr>
          <p:nvPr/>
        </p:nvSpPr>
        <p:spPr bwMode="auto">
          <a:xfrm>
            <a:off x="2166940" y="3543301"/>
            <a:ext cx="4649391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en-US" altLang="zh-CN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3</a:t>
            </a:r>
            <a:r>
              <a:rPr lang="en-US" altLang="zh-CN" sz="2700">
                <a:solidFill>
                  <a:srgbClr val="FF0000"/>
                </a:solidFill>
                <a:latin typeface="EU-B2X"/>
                <a:ea typeface="EU-B2X"/>
                <a:cs typeface="EU-B2X"/>
              </a:rPr>
              <a:t>x</a:t>
            </a:r>
            <a:r>
              <a:rPr lang="zh-CN" altLang="en-US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en-US" altLang="zh-CN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3×45</a:t>
            </a:r>
            <a:r>
              <a:rPr lang="zh-CN" altLang="en-US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en-US" altLang="zh-CN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135</a:t>
            </a:r>
            <a:endParaRPr lang="zh-CN" altLang="en-US" sz="21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2" name="矩形 41"/>
          <p:cNvSpPr>
            <a:spLocks noChangeArrowheads="1"/>
          </p:cNvSpPr>
          <p:nvPr/>
        </p:nvSpPr>
        <p:spPr bwMode="auto">
          <a:xfrm>
            <a:off x="1504951" y="4030268"/>
            <a:ext cx="6480572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zh-CN" altLang="en-US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答：弟弟有</a:t>
            </a:r>
            <a:r>
              <a:rPr lang="en-US" altLang="zh-CN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45</a:t>
            </a:r>
            <a:r>
              <a:rPr lang="zh-CN" altLang="en-US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张邮票，姐姐有</a:t>
            </a:r>
            <a:r>
              <a:rPr lang="en-US" altLang="zh-CN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135</a:t>
            </a:r>
            <a:r>
              <a:rPr lang="zh-CN" altLang="en-US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张。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剪去单角的矩形 5"/>
          <p:cNvSpPr/>
          <p:nvPr/>
        </p:nvSpPr>
        <p:spPr>
          <a:xfrm>
            <a:off x="-179785" y="519113"/>
            <a:ext cx="3455195" cy="486966"/>
          </a:xfrm>
          <a:prstGeom prst="snip1Rect">
            <a:avLst/>
          </a:prstGeom>
          <a:solidFill>
            <a:srgbClr val="BBE1F4"/>
          </a:solidFill>
          <a:ln>
            <a:noFill/>
          </a:ln>
          <a:effectLst>
            <a:outerShdw blurRad="50800" dist="50800" dir="2700000" algn="tl" rotWithShape="0">
              <a:srgbClr val="4E70A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文本框 10"/>
          <p:cNvSpPr txBox="1">
            <a:spLocks noChangeArrowheads="1"/>
          </p:cNvSpPr>
          <p:nvPr/>
        </p:nvSpPr>
        <p:spPr bwMode="auto">
          <a:xfrm>
            <a:off x="285752" y="542926"/>
            <a:ext cx="1985159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24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三、巩固练习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90" y="1113235"/>
            <a:ext cx="7918847" cy="2358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1906" y="303611"/>
            <a:ext cx="5760244" cy="2444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117997" y="3394473"/>
            <a:ext cx="1797844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长＝宽</a:t>
            </a:r>
            <a:r>
              <a:rPr lang="en-US" altLang="zh-CN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×2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1115618" y="3057526"/>
            <a:ext cx="3312319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（长＋宽）</a:t>
            </a:r>
            <a:r>
              <a:rPr lang="en-US" altLang="zh-CN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×2</a:t>
            </a:r>
            <a:r>
              <a:rPr lang="zh-CN" altLang="en-US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en-US" altLang="zh-CN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162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5183984" y="1152526"/>
            <a:ext cx="3960019" cy="90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zh-CN" altLang="en-US" sz="2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解：设这幅画的长是</a:t>
            </a:r>
            <a:r>
              <a:rPr lang="en-US" altLang="zh-CN" sz="2700" dirty="0">
                <a:solidFill>
                  <a:srgbClr val="FF0000"/>
                </a:solidFill>
                <a:latin typeface="EU-B2X"/>
                <a:ea typeface="EU-B2X"/>
                <a:cs typeface="EU-B2X"/>
              </a:rPr>
              <a:t>x</a:t>
            </a:r>
            <a:r>
              <a:rPr lang="zh-CN" altLang="en-US" sz="2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厘米，宽是</a:t>
            </a:r>
            <a:r>
              <a:rPr lang="en-US" altLang="zh-CN" sz="2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en-US" altLang="zh-CN" sz="2700" dirty="0">
                <a:solidFill>
                  <a:srgbClr val="FF0000"/>
                </a:solidFill>
                <a:latin typeface="EU-B2X"/>
                <a:ea typeface="EU-B2X"/>
                <a:cs typeface="EU-B2X"/>
              </a:rPr>
              <a:t>x</a:t>
            </a:r>
            <a:r>
              <a:rPr lang="zh-CN" altLang="en-US" sz="2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厘米。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761435" y="2028826"/>
            <a:ext cx="3562350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en-US" altLang="zh-CN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(2</a:t>
            </a:r>
            <a:r>
              <a:rPr lang="en-US" altLang="zh-CN" sz="2700">
                <a:solidFill>
                  <a:srgbClr val="FF0000"/>
                </a:solidFill>
                <a:latin typeface="EU-B2X"/>
                <a:ea typeface="EU-B2X"/>
                <a:cs typeface="EU-B2X"/>
              </a:rPr>
              <a:t>x</a:t>
            </a:r>
            <a:r>
              <a:rPr lang="zh-CN" altLang="en-US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＋</a:t>
            </a:r>
            <a:r>
              <a:rPr lang="en-US" altLang="zh-CN" sz="2700">
                <a:solidFill>
                  <a:srgbClr val="FF0000"/>
                </a:solidFill>
                <a:latin typeface="EU-B2X"/>
                <a:ea typeface="EU-B2X"/>
                <a:cs typeface="EU-B2X"/>
              </a:rPr>
              <a:t>x</a:t>
            </a:r>
            <a:r>
              <a:rPr lang="en-US" altLang="zh-CN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r>
              <a:rPr lang="en-US" altLang="zh-CN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en-US" altLang="zh-CN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en-US" altLang="zh-CN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162</a:t>
            </a: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76975" y="2340770"/>
            <a:ext cx="2586038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en-US" altLang="zh-CN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en-US" altLang="zh-CN" sz="2700">
                <a:solidFill>
                  <a:srgbClr val="FF0000"/>
                </a:solidFill>
                <a:latin typeface="EU-B2X"/>
                <a:ea typeface="EU-B2X"/>
                <a:cs typeface="EU-B2X"/>
              </a:rPr>
              <a:t>x</a:t>
            </a:r>
            <a:r>
              <a:rPr lang="zh-CN" altLang="en-US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en-US" altLang="zh-CN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81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6276977" y="2664620"/>
            <a:ext cx="2328863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en-US" altLang="zh-CN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700">
                <a:solidFill>
                  <a:srgbClr val="FF0000"/>
                </a:solidFill>
                <a:latin typeface="EU-B2X"/>
                <a:ea typeface="EU-B2X"/>
                <a:cs typeface="EU-B2X"/>
              </a:rPr>
              <a:t>x</a:t>
            </a:r>
            <a:r>
              <a:rPr lang="zh-CN" altLang="en-US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en-US" altLang="zh-CN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27</a:t>
            </a:r>
            <a:endParaRPr lang="zh-CN" altLang="en-US" sz="21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5438775" y="2988470"/>
            <a:ext cx="4648200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en-US" altLang="zh-CN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2</a:t>
            </a:r>
            <a:r>
              <a:rPr lang="en-US" altLang="zh-CN" sz="2700">
                <a:solidFill>
                  <a:srgbClr val="FF0000"/>
                </a:solidFill>
                <a:latin typeface="EU-B2X"/>
                <a:ea typeface="EU-B2X"/>
                <a:cs typeface="EU-B2X"/>
              </a:rPr>
              <a:t>x</a:t>
            </a:r>
            <a:r>
              <a:rPr lang="zh-CN" altLang="en-US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en-US" altLang="zh-CN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2×27</a:t>
            </a:r>
            <a:r>
              <a:rPr lang="zh-CN" altLang="en-US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en-US" altLang="zh-CN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54</a:t>
            </a:r>
            <a:endParaRPr lang="zh-CN" altLang="en-US" sz="21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4776788" y="3475436"/>
            <a:ext cx="3829050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zh-CN" altLang="en-US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</a:t>
            </a:r>
            <a:r>
              <a:rPr lang="en-US" altLang="zh-CN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:</a:t>
            </a:r>
            <a:r>
              <a:rPr lang="zh-CN" altLang="en-US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这幅画的长是</a:t>
            </a:r>
            <a:r>
              <a:rPr lang="en-US" altLang="zh-CN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54</a:t>
            </a:r>
            <a:r>
              <a:rPr lang="zh-CN" altLang="en-US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厘米，宽是</a:t>
            </a:r>
            <a:r>
              <a:rPr lang="en-US" altLang="zh-CN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27</a:t>
            </a:r>
            <a:r>
              <a:rPr lang="zh-CN" altLang="en-US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厘米。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951312" y="3149205"/>
            <a:ext cx="2684859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zh-CN" altLang="en-US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白键＝黑键＋</a:t>
            </a:r>
            <a:r>
              <a:rPr lang="en-US" altLang="zh-CN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16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948929" y="2636044"/>
            <a:ext cx="2902744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zh-CN" altLang="en-US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白键＋黑键＝</a:t>
            </a:r>
            <a:r>
              <a:rPr lang="en-US" altLang="zh-CN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88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5168506" y="1275160"/>
            <a:ext cx="3960019" cy="80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zh-CN" altLang="en-US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解：设白键有</a:t>
            </a:r>
            <a:r>
              <a:rPr lang="en-US" altLang="zh-CN" sz="2700">
                <a:solidFill>
                  <a:srgbClr val="FF0000"/>
                </a:solidFill>
                <a:latin typeface="EU-B2X"/>
                <a:ea typeface="EU-B2X"/>
                <a:cs typeface="EU-B2X"/>
              </a:rPr>
              <a:t>x</a:t>
            </a:r>
            <a:r>
              <a:rPr lang="zh-CN" altLang="en-US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个，黑键有</a:t>
            </a:r>
            <a:r>
              <a:rPr lang="en-US" altLang="zh-CN" sz="2700">
                <a:solidFill>
                  <a:srgbClr val="FF0000"/>
                </a:solidFill>
                <a:latin typeface="EU-B2X"/>
                <a:ea typeface="EU-B2X"/>
                <a:cs typeface="EU-B2X"/>
              </a:rPr>
              <a:t>x</a:t>
            </a:r>
            <a:r>
              <a:rPr lang="zh-CN" altLang="en-US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＋</a:t>
            </a:r>
            <a:r>
              <a:rPr lang="en-US" altLang="zh-CN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16</a:t>
            </a:r>
            <a:r>
              <a:rPr lang="zh-CN" altLang="en-US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个。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292329" y="2049066"/>
            <a:ext cx="3562350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en-US" altLang="zh-CN" sz="2700">
                <a:solidFill>
                  <a:srgbClr val="FF0000"/>
                </a:solidFill>
                <a:latin typeface="EU-B2X"/>
                <a:ea typeface="EU-B2X"/>
                <a:cs typeface="EU-B2X"/>
              </a:rPr>
              <a:t>x </a:t>
            </a:r>
            <a:r>
              <a:rPr lang="zh-CN" altLang="en-US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＋</a:t>
            </a:r>
            <a:r>
              <a:rPr lang="en-US" altLang="zh-CN" sz="2700">
                <a:solidFill>
                  <a:srgbClr val="FF0000"/>
                </a:solidFill>
                <a:latin typeface="EU-B2X"/>
                <a:ea typeface="EU-B2X"/>
                <a:cs typeface="EU-B2X"/>
              </a:rPr>
              <a:t>x</a:t>
            </a:r>
            <a:r>
              <a:rPr lang="zh-CN" altLang="en-US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＋</a:t>
            </a:r>
            <a:r>
              <a:rPr lang="en-US" altLang="zh-CN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16</a:t>
            </a:r>
            <a:r>
              <a:rPr lang="zh-CN" altLang="en-US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en-US" altLang="zh-CN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88</a:t>
            </a: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542485" y="2355058"/>
            <a:ext cx="2586038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en-US" altLang="zh-CN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en-US" altLang="zh-CN" sz="2700">
                <a:solidFill>
                  <a:srgbClr val="FF0000"/>
                </a:solidFill>
                <a:latin typeface="EU-B2X"/>
                <a:ea typeface="EU-B2X"/>
                <a:cs typeface="EU-B2X"/>
              </a:rPr>
              <a:t>x</a:t>
            </a:r>
            <a:r>
              <a:rPr lang="zh-CN" altLang="en-US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en-US" altLang="zh-CN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72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6542485" y="2636044"/>
            <a:ext cx="2327672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en-US" altLang="zh-CN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700">
                <a:solidFill>
                  <a:srgbClr val="FF0000"/>
                </a:solidFill>
                <a:latin typeface="EU-B2X"/>
                <a:ea typeface="EU-B2X"/>
                <a:cs typeface="EU-B2X"/>
              </a:rPr>
              <a:t>x</a:t>
            </a:r>
            <a:r>
              <a:rPr lang="zh-CN" altLang="en-US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en-US" altLang="zh-CN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36</a:t>
            </a:r>
            <a:endParaRPr lang="zh-CN" altLang="en-US" sz="21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4824413" y="3028951"/>
            <a:ext cx="4648200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en-US" altLang="zh-CN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700">
                <a:solidFill>
                  <a:srgbClr val="FF0000"/>
                </a:solidFill>
                <a:latin typeface="EU-B2X"/>
                <a:ea typeface="EU-B2X"/>
                <a:cs typeface="EU-B2X"/>
              </a:rPr>
              <a:t>x</a:t>
            </a:r>
            <a:r>
              <a:rPr lang="zh-CN" altLang="en-US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＋</a:t>
            </a:r>
            <a:r>
              <a:rPr lang="en-US" altLang="zh-CN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16 </a:t>
            </a:r>
            <a:r>
              <a:rPr lang="zh-CN" altLang="en-US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en-US" altLang="zh-CN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36</a:t>
            </a:r>
            <a:r>
              <a:rPr lang="zh-CN" altLang="en-US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＋</a:t>
            </a:r>
            <a:r>
              <a:rPr lang="en-US" altLang="zh-CN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16</a:t>
            </a:r>
            <a:r>
              <a:rPr lang="zh-CN" altLang="en-US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en-US" altLang="zh-CN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52</a:t>
            </a:r>
            <a:endParaRPr lang="zh-CN" altLang="en-US" sz="21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4776788" y="3475436"/>
            <a:ext cx="382905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zh-CN" altLang="en-US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</a:t>
            </a:r>
            <a:r>
              <a:rPr lang="en-US" altLang="zh-CN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:</a:t>
            </a:r>
            <a:r>
              <a:rPr lang="zh-CN" altLang="en-US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白键有</a:t>
            </a:r>
            <a:r>
              <a:rPr lang="en-US" altLang="zh-CN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36</a:t>
            </a:r>
            <a:r>
              <a:rPr lang="zh-CN" altLang="en-US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个，黑键有</a:t>
            </a:r>
            <a:r>
              <a:rPr lang="en-US" altLang="zh-CN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52</a:t>
            </a:r>
            <a:r>
              <a:rPr lang="zh-CN" altLang="en-US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个。</a:t>
            </a:r>
          </a:p>
        </p:txBody>
      </p:sp>
      <p:pic>
        <p:nvPicPr>
          <p:cNvPr id="1639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8" y="298847"/>
            <a:ext cx="4824413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矩形 2"/>
          <p:cNvSpPr>
            <a:spLocks noChangeArrowheads="1"/>
          </p:cNvSpPr>
          <p:nvPr/>
        </p:nvSpPr>
        <p:spPr bwMode="auto">
          <a:xfrm>
            <a:off x="827485" y="1006079"/>
            <a:ext cx="1944290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en-US" altLang="zh-CN" sz="2100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en-US" altLang="zh-CN" sz="2700" dirty="0">
                <a:latin typeface="EU-B2X"/>
                <a:ea typeface="EU-B2X"/>
                <a:cs typeface="EU-B2X"/>
              </a:rPr>
              <a:t>x </a:t>
            </a:r>
            <a:r>
              <a:rPr lang="zh-CN" altLang="en-US" sz="2100" dirty="0">
                <a:latin typeface="楷体" panose="02010609060101010101" pitchFamily="49" charset="-122"/>
                <a:ea typeface="楷体" panose="02010609060101010101" pitchFamily="49" charset="-122"/>
              </a:rPr>
              <a:t>＋</a:t>
            </a:r>
            <a:r>
              <a:rPr lang="en-US" altLang="zh-CN" sz="2700" dirty="0">
                <a:latin typeface="EU-B2X"/>
                <a:ea typeface="EU-B2X"/>
                <a:cs typeface="EU-B2X"/>
              </a:rPr>
              <a:t>x</a:t>
            </a:r>
            <a:r>
              <a:rPr lang="zh-CN" altLang="en-US" sz="2100" dirty="0"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en-US" altLang="zh-CN" sz="2100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</a:p>
        </p:txBody>
      </p:sp>
      <p:sp>
        <p:nvSpPr>
          <p:cNvPr id="17411" name="矩形 3"/>
          <p:cNvSpPr>
            <a:spLocks noChangeArrowheads="1"/>
          </p:cNvSpPr>
          <p:nvPr/>
        </p:nvSpPr>
        <p:spPr bwMode="auto">
          <a:xfrm>
            <a:off x="3419476" y="1016795"/>
            <a:ext cx="2232422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en-US" altLang="zh-CN" sz="2100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en-US" altLang="zh-CN" sz="2700" dirty="0">
                <a:latin typeface="EU-B2X"/>
                <a:ea typeface="EU-B2X"/>
                <a:cs typeface="EU-B2X"/>
              </a:rPr>
              <a:t>x </a:t>
            </a:r>
            <a:r>
              <a:rPr lang="zh-CN" altLang="en-US" sz="2100" dirty="0">
                <a:latin typeface="楷体" panose="02010609060101010101" pitchFamily="49" charset="-122"/>
                <a:ea typeface="楷体" panose="02010609060101010101" pitchFamily="49" charset="-122"/>
              </a:rPr>
              <a:t>＋</a:t>
            </a:r>
            <a:r>
              <a:rPr lang="en-US" altLang="zh-CN" sz="2100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en-US" altLang="zh-CN" sz="2700" dirty="0">
                <a:latin typeface="EU-B2X"/>
                <a:ea typeface="EU-B2X"/>
                <a:cs typeface="EU-B2X"/>
              </a:rPr>
              <a:t>x</a:t>
            </a:r>
            <a:r>
              <a:rPr lang="zh-CN" altLang="en-US" sz="2100" dirty="0"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en-US" altLang="zh-CN" sz="2100" dirty="0">
                <a:latin typeface="楷体" panose="02010609060101010101" pitchFamily="49" charset="-122"/>
                <a:ea typeface="楷体" panose="02010609060101010101" pitchFamily="49" charset="-122"/>
              </a:rPr>
              <a:t>70</a:t>
            </a:r>
          </a:p>
        </p:txBody>
      </p:sp>
      <p:sp>
        <p:nvSpPr>
          <p:cNvPr id="17412" name="矩形 4"/>
          <p:cNvSpPr>
            <a:spLocks noChangeArrowheads="1"/>
          </p:cNvSpPr>
          <p:nvPr/>
        </p:nvSpPr>
        <p:spPr bwMode="auto">
          <a:xfrm>
            <a:off x="6443664" y="1006079"/>
            <a:ext cx="1944291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en-US" altLang="zh-CN" sz="2100" dirty="0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en-US" altLang="zh-CN" sz="2700" dirty="0">
                <a:latin typeface="EU-B2X"/>
                <a:ea typeface="EU-B2X"/>
                <a:cs typeface="EU-B2X"/>
              </a:rPr>
              <a:t>y </a:t>
            </a:r>
            <a:r>
              <a:rPr lang="zh-CN" altLang="en-US" sz="2100" dirty="0">
                <a:latin typeface="楷体" panose="02010609060101010101" pitchFamily="49" charset="-122"/>
                <a:ea typeface="楷体" panose="02010609060101010101" pitchFamily="49" charset="-122"/>
              </a:rPr>
              <a:t>＋</a:t>
            </a:r>
            <a:r>
              <a:rPr lang="en-US" altLang="zh-CN" sz="2700" dirty="0">
                <a:latin typeface="EU-B2X"/>
                <a:ea typeface="EU-B2X"/>
                <a:cs typeface="EU-B2X"/>
              </a:rPr>
              <a:t>y</a:t>
            </a:r>
            <a:r>
              <a:rPr lang="zh-CN" altLang="en-US" sz="2100" dirty="0"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en-US" altLang="zh-CN" sz="2100" dirty="0">
                <a:latin typeface="楷体" panose="02010609060101010101" pitchFamily="49" charset="-122"/>
                <a:ea typeface="楷体" panose="02010609060101010101" pitchFamily="49" charset="-122"/>
              </a:rPr>
              <a:t>96</a:t>
            </a:r>
          </a:p>
        </p:txBody>
      </p:sp>
      <p:sp>
        <p:nvSpPr>
          <p:cNvPr id="17413" name="TextBox 1"/>
          <p:cNvSpPr txBox="1">
            <a:spLocks noChangeArrowheads="1"/>
          </p:cNvSpPr>
          <p:nvPr/>
        </p:nvSpPr>
        <p:spPr bwMode="auto">
          <a:xfrm>
            <a:off x="323850" y="465535"/>
            <a:ext cx="3725466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解方程。</a:t>
            </a: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1479948" y="1484711"/>
            <a:ext cx="1364456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en-US" altLang="zh-CN" sz="2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en-US" altLang="zh-CN" sz="2700" dirty="0">
                <a:solidFill>
                  <a:srgbClr val="FF0000"/>
                </a:solidFill>
                <a:latin typeface="EU-B2X"/>
                <a:ea typeface="EU-B2X"/>
                <a:cs typeface="EU-B2X"/>
              </a:rPr>
              <a:t>x</a:t>
            </a:r>
            <a:r>
              <a:rPr lang="zh-CN" altLang="en-US" sz="2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en-US" altLang="zh-CN" sz="2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479947" y="1924051"/>
            <a:ext cx="1508522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en-US" altLang="zh-CN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700">
                <a:solidFill>
                  <a:srgbClr val="FF0000"/>
                </a:solidFill>
                <a:latin typeface="EU-B2X"/>
                <a:ea typeface="EU-B2X"/>
                <a:cs typeface="EU-B2X"/>
              </a:rPr>
              <a:t>x</a:t>
            </a:r>
            <a:r>
              <a:rPr lang="zh-CN" altLang="en-US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en-US" altLang="zh-CN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endParaRPr lang="zh-CN" altLang="en-US" sz="21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4356500" y="1484711"/>
            <a:ext cx="1363265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en-US" altLang="zh-CN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en-US" altLang="zh-CN" sz="2700">
                <a:solidFill>
                  <a:srgbClr val="FF0000"/>
                </a:solidFill>
                <a:latin typeface="EU-B2X"/>
                <a:ea typeface="EU-B2X"/>
                <a:cs typeface="EU-B2X"/>
              </a:rPr>
              <a:t>x</a:t>
            </a:r>
            <a:r>
              <a:rPr lang="zh-CN" altLang="en-US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en-US" altLang="zh-CN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70</a:t>
            </a: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4356500" y="1924051"/>
            <a:ext cx="1507331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en-US" altLang="zh-CN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700">
                <a:solidFill>
                  <a:srgbClr val="FF0000"/>
                </a:solidFill>
                <a:latin typeface="EU-B2X"/>
                <a:ea typeface="EU-B2X"/>
                <a:cs typeface="EU-B2X"/>
              </a:rPr>
              <a:t>x</a:t>
            </a:r>
            <a:r>
              <a:rPr lang="zh-CN" altLang="en-US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en-US" altLang="zh-CN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14</a:t>
            </a:r>
            <a:endParaRPr lang="zh-CN" altLang="en-US" sz="21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7019925" y="1531144"/>
            <a:ext cx="1364456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en-US" altLang="zh-CN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en-US" altLang="zh-CN" sz="2700">
                <a:solidFill>
                  <a:srgbClr val="FF0000"/>
                </a:solidFill>
                <a:latin typeface="EU-B2X"/>
                <a:ea typeface="EU-B2X"/>
                <a:cs typeface="EU-B2X"/>
              </a:rPr>
              <a:t>y</a:t>
            </a:r>
            <a:r>
              <a:rPr lang="zh-CN" altLang="en-US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en-US" altLang="zh-CN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96</a:t>
            </a: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7019926" y="1970485"/>
            <a:ext cx="1508522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en-US" altLang="zh-CN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700">
                <a:solidFill>
                  <a:srgbClr val="FF0000"/>
                </a:solidFill>
                <a:latin typeface="EU-B2X"/>
                <a:ea typeface="EU-B2X"/>
                <a:cs typeface="EU-B2X"/>
              </a:rPr>
              <a:t>y</a:t>
            </a:r>
            <a:r>
              <a:rPr lang="zh-CN" altLang="en-US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en-US" altLang="zh-CN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16</a:t>
            </a:r>
            <a:endParaRPr lang="zh-CN" altLang="en-US" sz="21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矩形 2"/>
          <p:cNvSpPr>
            <a:spLocks noChangeArrowheads="1"/>
          </p:cNvSpPr>
          <p:nvPr/>
        </p:nvSpPr>
        <p:spPr bwMode="auto">
          <a:xfrm>
            <a:off x="467917" y="681038"/>
            <a:ext cx="1944290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en-US" altLang="zh-CN" sz="2100" dirty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en-US" altLang="zh-CN" sz="2400" dirty="0">
                <a:latin typeface="EU-B2X"/>
                <a:ea typeface="EU-B2X"/>
                <a:cs typeface="EU-B2X"/>
              </a:rPr>
              <a:t>m</a:t>
            </a:r>
            <a:r>
              <a:rPr lang="zh-CN" altLang="en-US" sz="2100" dirty="0">
                <a:latin typeface="楷体" panose="02010609060101010101" pitchFamily="49" charset="-122"/>
                <a:ea typeface="楷体" panose="02010609060101010101" pitchFamily="49" charset="-122"/>
              </a:rPr>
              <a:t>－</a:t>
            </a:r>
            <a:r>
              <a:rPr lang="en-US" altLang="zh-CN" sz="2700" dirty="0">
                <a:latin typeface="EU-B2X"/>
                <a:ea typeface="EU-B2X"/>
                <a:cs typeface="EU-B2X"/>
              </a:rPr>
              <a:t>m</a:t>
            </a:r>
            <a:r>
              <a:rPr lang="zh-CN" altLang="en-US" sz="2100" dirty="0"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en-US" altLang="zh-CN" sz="2100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</a:p>
        </p:txBody>
      </p:sp>
      <p:sp>
        <p:nvSpPr>
          <p:cNvPr id="18435" name="矩形 3"/>
          <p:cNvSpPr>
            <a:spLocks noChangeArrowheads="1"/>
          </p:cNvSpPr>
          <p:nvPr/>
        </p:nvSpPr>
        <p:spPr bwMode="auto">
          <a:xfrm>
            <a:off x="5436394" y="681038"/>
            <a:ext cx="3562350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en-US" altLang="zh-CN" sz="2100" dirty="0"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en-US" altLang="zh-CN" sz="2700" dirty="0">
                <a:latin typeface="EU-B2X"/>
                <a:ea typeface="EU-B2X"/>
                <a:cs typeface="EU-B2X"/>
              </a:rPr>
              <a:t>x </a:t>
            </a:r>
            <a:r>
              <a:rPr lang="zh-CN" altLang="en-US" sz="2100" dirty="0">
                <a:latin typeface="楷体" panose="02010609060101010101" pitchFamily="49" charset="-122"/>
                <a:ea typeface="楷体" panose="02010609060101010101" pitchFamily="49" charset="-122"/>
              </a:rPr>
              <a:t>－</a:t>
            </a:r>
            <a:r>
              <a:rPr lang="en-US" altLang="zh-CN" sz="2100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en-US" altLang="zh-CN" sz="2700" dirty="0">
                <a:latin typeface="EU-B2X"/>
                <a:ea typeface="EU-B2X"/>
                <a:cs typeface="EU-B2X"/>
              </a:rPr>
              <a:t>x</a:t>
            </a:r>
            <a:r>
              <a:rPr lang="zh-CN" altLang="en-US" sz="2100" dirty="0"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en-US" altLang="zh-CN" sz="2100" dirty="0">
                <a:latin typeface="楷体" panose="02010609060101010101" pitchFamily="49" charset="-122"/>
                <a:ea typeface="楷体" panose="02010609060101010101" pitchFamily="49" charset="-122"/>
              </a:rPr>
              <a:t>4.8</a:t>
            </a:r>
          </a:p>
        </p:txBody>
      </p:sp>
      <p:sp>
        <p:nvSpPr>
          <p:cNvPr id="18436" name="矩形 5"/>
          <p:cNvSpPr>
            <a:spLocks noChangeArrowheads="1"/>
          </p:cNvSpPr>
          <p:nvPr/>
        </p:nvSpPr>
        <p:spPr bwMode="auto">
          <a:xfrm>
            <a:off x="2844404" y="681038"/>
            <a:ext cx="1943100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en-US" altLang="zh-CN" sz="2100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en-US" altLang="zh-CN" sz="2700" dirty="0">
                <a:latin typeface="EU-B2X"/>
                <a:ea typeface="EU-B2X"/>
                <a:cs typeface="EU-B2X"/>
              </a:rPr>
              <a:t>n</a:t>
            </a:r>
            <a:r>
              <a:rPr lang="zh-CN" altLang="en-US" sz="2100" dirty="0">
                <a:latin typeface="楷体" panose="02010609060101010101" pitchFamily="49" charset="-122"/>
                <a:ea typeface="楷体" panose="02010609060101010101" pitchFamily="49" charset="-122"/>
              </a:rPr>
              <a:t>－</a:t>
            </a:r>
            <a:r>
              <a:rPr lang="en-US" altLang="zh-CN" sz="2700" dirty="0">
                <a:latin typeface="EU-B2X"/>
                <a:ea typeface="EU-B2X"/>
                <a:cs typeface="EU-B2X"/>
              </a:rPr>
              <a:t>n</a:t>
            </a:r>
            <a:r>
              <a:rPr lang="zh-CN" altLang="en-US" sz="2100" dirty="0"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en-US" altLang="zh-CN" sz="2100" dirty="0">
                <a:latin typeface="楷体" panose="02010609060101010101" pitchFamily="49" charset="-122"/>
                <a:ea typeface="楷体" panose="02010609060101010101" pitchFamily="49" charset="-122"/>
              </a:rPr>
              <a:t>50</a:t>
            </a: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1047751" y="1243014"/>
            <a:ext cx="1364456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en-US" altLang="zh-CN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en-US" altLang="zh-CN" sz="2700">
                <a:solidFill>
                  <a:srgbClr val="FF0000"/>
                </a:solidFill>
                <a:latin typeface="EU-B2X"/>
                <a:ea typeface="EU-B2X"/>
                <a:cs typeface="EU-B2X"/>
              </a:rPr>
              <a:t>m</a:t>
            </a:r>
            <a:r>
              <a:rPr lang="zh-CN" altLang="en-US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en-US" altLang="zh-CN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047751" y="1681164"/>
            <a:ext cx="1508522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en-US" altLang="zh-CN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700">
                <a:solidFill>
                  <a:srgbClr val="FF0000"/>
                </a:solidFill>
                <a:latin typeface="EU-B2X"/>
                <a:ea typeface="EU-B2X"/>
                <a:cs typeface="EU-B2X"/>
              </a:rPr>
              <a:t>m</a:t>
            </a:r>
            <a:r>
              <a:rPr lang="zh-CN" altLang="en-US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en-US" altLang="zh-CN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endParaRPr lang="zh-CN" altLang="en-US" sz="21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3419476" y="1165622"/>
            <a:ext cx="1364456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en-US" altLang="zh-CN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en-US" altLang="zh-CN" sz="2700">
                <a:solidFill>
                  <a:srgbClr val="FF0000"/>
                </a:solidFill>
                <a:latin typeface="EU-B2X"/>
                <a:ea typeface="EU-B2X"/>
                <a:cs typeface="EU-B2X"/>
              </a:rPr>
              <a:t>n</a:t>
            </a:r>
            <a:r>
              <a:rPr lang="zh-CN" altLang="en-US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en-US" altLang="zh-CN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50</a:t>
            </a: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3419476" y="1603772"/>
            <a:ext cx="1508522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en-US" altLang="zh-CN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700">
                <a:solidFill>
                  <a:srgbClr val="FF0000"/>
                </a:solidFill>
                <a:latin typeface="EU-B2X"/>
                <a:ea typeface="EU-B2X"/>
                <a:cs typeface="EU-B2X"/>
              </a:rPr>
              <a:t>n</a:t>
            </a:r>
            <a:r>
              <a:rPr lang="zh-CN" altLang="en-US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en-US" altLang="zh-CN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25</a:t>
            </a:r>
            <a:endParaRPr lang="zh-CN" altLang="en-US" sz="21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6372227" y="1165622"/>
            <a:ext cx="1871663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en-US" altLang="zh-CN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en-US" altLang="zh-CN" sz="2700">
                <a:solidFill>
                  <a:srgbClr val="FF0000"/>
                </a:solidFill>
                <a:latin typeface="EU-B2X"/>
                <a:ea typeface="EU-B2X"/>
                <a:cs typeface="EU-B2X"/>
              </a:rPr>
              <a:t>x</a:t>
            </a:r>
            <a:r>
              <a:rPr lang="zh-CN" altLang="en-US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en-US" altLang="zh-CN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4.8</a:t>
            </a: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6372226" y="1603772"/>
            <a:ext cx="1508522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en-US" altLang="zh-CN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700">
                <a:solidFill>
                  <a:srgbClr val="FF0000"/>
                </a:solidFill>
                <a:latin typeface="EU-B2X"/>
                <a:ea typeface="EU-B2X"/>
                <a:cs typeface="EU-B2X"/>
              </a:rPr>
              <a:t>x</a:t>
            </a:r>
            <a:r>
              <a:rPr lang="zh-CN" altLang="en-US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en-US" altLang="zh-CN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1.6</a:t>
            </a:r>
            <a:endParaRPr lang="zh-CN" altLang="en-US" sz="21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5740" y="383383"/>
            <a:ext cx="4897041" cy="2593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4716068" y="1627585"/>
            <a:ext cx="4607719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zh-CN" altLang="en-US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解：设平均每盘有</a:t>
            </a:r>
            <a:r>
              <a:rPr lang="en-US" altLang="zh-CN" sz="2700">
                <a:solidFill>
                  <a:srgbClr val="FF0000"/>
                </a:solidFill>
                <a:latin typeface="EU-B2X"/>
                <a:ea typeface="EU-B2X"/>
                <a:cs typeface="EU-B2X"/>
              </a:rPr>
              <a:t>x</a:t>
            </a:r>
            <a:r>
              <a:rPr lang="zh-CN" altLang="en-US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个橘子。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5438775" y="2099072"/>
            <a:ext cx="3562350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en-US" altLang="zh-CN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en-US" altLang="zh-CN" sz="2700">
                <a:solidFill>
                  <a:srgbClr val="FF0000"/>
                </a:solidFill>
                <a:latin typeface="EU-B2X"/>
                <a:ea typeface="EU-B2X"/>
                <a:cs typeface="EU-B2X"/>
              </a:rPr>
              <a:t>x</a:t>
            </a:r>
            <a:r>
              <a:rPr lang="zh-CN" altLang="en-US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＋</a:t>
            </a:r>
            <a:r>
              <a:rPr lang="en-US" altLang="zh-CN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en-US" altLang="zh-CN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50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5954318" y="2409826"/>
            <a:ext cx="2584847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en-US" altLang="zh-CN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en-US" altLang="zh-CN" sz="2700">
                <a:solidFill>
                  <a:srgbClr val="FF0000"/>
                </a:solidFill>
                <a:latin typeface="EU-B2X"/>
                <a:ea typeface="EU-B2X"/>
                <a:cs typeface="EU-B2X"/>
              </a:rPr>
              <a:t>x</a:t>
            </a:r>
            <a:r>
              <a:rPr lang="zh-CN" altLang="en-US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en-US" altLang="zh-CN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48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954316" y="2734866"/>
            <a:ext cx="2327672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en-US" altLang="zh-CN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700">
                <a:solidFill>
                  <a:srgbClr val="FF0000"/>
                </a:solidFill>
                <a:latin typeface="EU-B2X"/>
                <a:ea typeface="EU-B2X"/>
                <a:cs typeface="EU-B2X"/>
              </a:rPr>
              <a:t>x</a:t>
            </a:r>
            <a:r>
              <a:rPr lang="zh-CN" altLang="en-US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en-US" altLang="zh-CN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</a:t>
            </a:r>
            <a:endParaRPr lang="zh-CN" altLang="en-US" sz="21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4212432" y="3436144"/>
            <a:ext cx="4213622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zh-CN" altLang="en-US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</a:t>
            </a:r>
            <a:r>
              <a:rPr lang="en-US" altLang="zh-CN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:</a:t>
            </a:r>
            <a:r>
              <a:rPr lang="zh-CN" altLang="en-US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平均每盘有</a:t>
            </a:r>
            <a:r>
              <a:rPr lang="en-US" altLang="zh-CN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</a:t>
            </a:r>
            <a:r>
              <a:rPr lang="zh-CN" altLang="en-US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个橘子。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剪去单角的矩形 5"/>
          <p:cNvSpPr/>
          <p:nvPr/>
        </p:nvSpPr>
        <p:spPr>
          <a:xfrm>
            <a:off x="-179785" y="519113"/>
            <a:ext cx="3455195" cy="486966"/>
          </a:xfrm>
          <a:prstGeom prst="snip1Rect">
            <a:avLst/>
          </a:prstGeom>
          <a:solidFill>
            <a:srgbClr val="BBE1F4"/>
          </a:solidFill>
          <a:ln>
            <a:noFill/>
          </a:ln>
          <a:effectLst>
            <a:outerShdw blurRad="50800" dist="50800" dir="2700000" algn="tl" rotWithShape="0">
              <a:srgbClr val="4E70A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文本框 10"/>
          <p:cNvSpPr txBox="1">
            <a:spLocks noChangeArrowheads="1"/>
          </p:cNvSpPr>
          <p:nvPr/>
        </p:nvSpPr>
        <p:spPr bwMode="auto">
          <a:xfrm>
            <a:off x="285752" y="542926"/>
            <a:ext cx="2139047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24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四、课堂小结 </a:t>
            </a:r>
          </a:p>
        </p:txBody>
      </p:sp>
      <p:sp>
        <p:nvSpPr>
          <p:cNvPr id="4" name="圆角矩形标注 3"/>
          <p:cNvSpPr/>
          <p:nvPr/>
        </p:nvSpPr>
        <p:spPr>
          <a:xfrm>
            <a:off x="2339848" y="1455228"/>
            <a:ext cx="5832405" cy="612934"/>
          </a:xfrm>
          <a:prstGeom prst="wedgeRoundRectCallout">
            <a:avLst>
              <a:gd name="adj1" fmla="val -47396"/>
              <a:gd name="adj2" fmla="val 112113"/>
              <a:gd name="adj3" fmla="val 16667"/>
            </a:avLst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80" tIns="34290" rIns="68580" bIns="3429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100" dirty="0">
                <a:latin typeface="楷体" panose="02010609060101010101" pitchFamily="49" charset="-122"/>
                <a:ea typeface="楷体" panose="02010609060101010101" pitchFamily="49" charset="-122"/>
              </a:rPr>
              <a:t>通过本节课的学习，谈谈你的收获。</a:t>
            </a:r>
          </a:p>
        </p:txBody>
      </p:sp>
      <p:pic>
        <p:nvPicPr>
          <p:cNvPr id="5" name="Picture 4" descr="http://pic.51yuansu.com/pic3/cover/03/02/53/5af1769f8a817_610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9825" y="1762126"/>
            <a:ext cx="2797969" cy="2591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剪去单角的矩形 5"/>
          <p:cNvSpPr/>
          <p:nvPr/>
        </p:nvSpPr>
        <p:spPr>
          <a:xfrm>
            <a:off x="-179785" y="519113"/>
            <a:ext cx="3455195" cy="486966"/>
          </a:xfrm>
          <a:prstGeom prst="snip1Rect">
            <a:avLst/>
          </a:prstGeom>
          <a:solidFill>
            <a:srgbClr val="BBE1F4"/>
          </a:solidFill>
          <a:ln>
            <a:noFill/>
          </a:ln>
          <a:effectLst>
            <a:outerShdw blurRad="50800" dist="50800" dir="2700000" algn="tl" rotWithShape="0">
              <a:srgbClr val="4E70A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文本框 10"/>
          <p:cNvSpPr txBox="1">
            <a:spLocks noChangeArrowheads="1"/>
          </p:cNvSpPr>
          <p:nvPr/>
        </p:nvSpPr>
        <p:spPr bwMode="auto">
          <a:xfrm>
            <a:off x="285752" y="542926"/>
            <a:ext cx="1985159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24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一、复习导入</a:t>
            </a:r>
          </a:p>
        </p:txBody>
      </p:sp>
      <p:sp>
        <p:nvSpPr>
          <p:cNvPr id="3" name="圆角矩形标注 2"/>
          <p:cNvSpPr/>
          <p:nvPr/>
        </p:nvSpPr>
        <p:spPr>
          <a:xfrm>
            <a:off x="3131901" y="1221657"/>
            <a:ext cx="5400375" cy="1149251"/>
          </a:xfrm>
          <a:prstGeom prst="wedgeRoundRectCallout">
            <a:avLst>
              <a:gd name="adj1" fmla="val -55163"/>
              <a:gd name="adj2" fmla="val 43338"/>
              <a:gd name="adj3" fmla="val 16667"/>
            </a:avLst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80" tIns="34290" rIns="68580" bIns="3429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100" dirty="0">
                <a:latin typeface="楷体" panose="02010609060101010101" pitchFamily="49" charset="-122"/>
                <a:ea typeface="楷体" panose="02010609060101010101" pitchFamily="49" charset="-122"/>
              </a:rPr>
              <a:t>前面我们学习了方程的有关知识，同学们想一想什么叫方程？</a:t>
            </a:r>
          </a:p>
        </p:txBody>
      </p:sp>
      <p:pic>
        <p:nvPicPr>
          <p:cNvPr id="1028" name="Picture 4" descr="http://pic.51yuansu.com/pic3/cover/03/02/53/5af1769f8a817_610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631" y="1491855"/>
            <a:ext cx="3157538" cy="2925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60000">
            <a:off x="748906" y="672704"/>
            <a:ext cx="6944915" cy="2808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圆角矩形标注 2"/>
          <p:cNvSpPr/>
          <p:nvPr/>
        </p:nvSpPr>
        <p:spPr>
          <a:xfrm>
            <a:off x="1672210" y="3556543"/>
            <a:ext cx="6080751" cy="587395"/>
          </a:xfrm>
          <a:prstGeom prst="wedgeRoundRectCallout">
            <a:avLst>
              <a:gd name="adj1" fmla="val 53941"/>
              <a:gd name="adj2" fmla="val -1768"/>
              <a:gd name="adj3" fmla="val 16667"/>
            </a:avLst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80" tIns="34290" rIns="68580" bIns="3429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500" dirty="0">
                <a:latin typeface="楷体" panose="02010609060101010101" pitchFamily="49" charset="-122"/>
                <a:ea typeface="楷体" panose="02010609060101010101" pitchFamily="49" charset="-122"/>
              </a:rPr>
              <a:t>请同学们观察情景图，说说图中有哪些数学信息？这些信息之间有什么关系？你能提出什么问题？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剪去单角的矩形 5"/>
          <p:cNvSpPr/>
          <p:nvPr/>
        </p:nvSpPr>
        <p:spPr>
          <a:xfrm>
            <a:off x="-179785" y="519113"/>
            <a:ext cx="3455195" cy="486966"/>
          </a:xfrm>
          <a:prstGeom prst="snip1Rect">
            <a:avLst/>
          </a:prstGeom>
          <a:solidFill>
            <a:srgbClr val="BBE1F4"/>
          </a:solidFill>
          <a:ln>
            <a:noFill/>
          </a:ln>
          <a:effectLst>
            <a:outerShdw blurRad="50800" dist="50800" dir="2700000" algn="tl" rotWithShape="0">
              <a:srgbClr val="4E70A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文本框 10"/>
          <p:cNvSpPr txBox="1">
            <a:spLocks noChangeArrowheads="1"/>
          </p:cNvSpPr>
          <p:nvPr/>
        </p:nvSpPr>
        <p:spPr bwMode="auto">
          <a:xfrm>
            <a:off x="285752" y="542926"/>
            <a:ext cx="1985159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24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二、探究新知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0000">
            <a:off x="938215" y="1031082"/>
            <a:ext cx="7056835" cy="3320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标注 2"/>
          <p:cNvSpPr/>
          <p:nvPr/>
        </p:nvSpPr>
        <p:spPr>
          <a:xfrm>
            <a:off x="1667325" y="2981499"/>
            <a:ext cx="6768471" cy="383084"/>
          </a:xfrm>
          <a:prstGeom prst="wedgeRoundRectCallout">
            <a:avLst>
              <a:gd name="adj1" fmla="val -51571"/>
              <a:gd name="adj2" fmla="val 98633"/>
              <a:gd name="adj3" fmla="val 16667"/>
            </a:avLst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80" tIns="34290" rIns="68580" bIns="3429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弟弟和姐姐的邮票张数都不知道，怎么办呢？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圆角矩形标注 4"/>
          <p:cNvSpPr/>
          <p:nvPr/>
        </p:nvSpPr>
        <p:spPr>
          <a:xfrm>
            <a:off x="2987893" y="3749077"/>
            <a:ext cx="4508691" cy="485239"/>
          </a:xfrm>
          <a:prstGeom prst="wedgeRoundRectCallout">
            <a:avLst>
              <a:gd name="adj1" fmla="val 54151"/>
              <a:gd name="adj2" fmla="val 45643"/>
              <a:gd name="adj3" fmla="val 16667"/>
            </a:avLst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80" tIns="34290" rIns="68580" bIns="3429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把哪个未知数设为</a:t>
            </a:r>
            <a:r>
              <a:rPr lang="en-US" altLang="zh-CN" sz="2400" dirty="0">
                <a:solidFill>
                  <a:prstClr val="black"/>
                </a:solidFill>
                <a:latin typeface="EU-B2X" pitchFamily="65" charset="-122"/>
                <a:ea typeface="EU-B2X" pitchFamily="65" charset="-122"/>
              </a:rPr>
              <a:t>x</a:t>
            </a:r>
            <a:r>
              <a:rPr lang="zh-CN" altLang="en-US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，为什么？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7" name="组合 6"/>
          <p:cNvGrpSpPr/>
          <p:nvPr/>
        </p:nvGrpSpPr>
        <p:grpSpPr bwMode="auto">
          <a:xfrm>
            <a:off x="756050" y="303610"/>
            <a:ext cx="6068615" cy="2618184"/>
            <a:chOff x="1334999" y="476794"/>
            <a:chExt cx="6069118" cy="3490176"/>
          </a:xfrm>
        </p:grpSpPr>
        <p:pic>
          <p:nvPicPr>
            <p:cNvPr id="6154" name="Picture 2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60000">
              <a:off x="1364538" y="529235"/>
              <a:ext cx="6039579" cy="34377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矩形 5"/>
            <p:cNvSpPr/>
            <p:nvPr/>
          </p:nvSpPr>
          <p:spPr>
            <a:xfrm>
              <a:off x="1334999" y="476794"/>
              <a:ext cx="1940880" cy="5761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pic>
        <p:nvPicPr>
          <p:cNvPr id="4098" name="Picture 2" descr="http://bpic.588ku.com/element_origin_min_pic/17/07/19/c037f6133c2a9e57b3e17d2b825a4fec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8367" y="2981326"/>
            <a:ext cx="1468040" cy="1535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组合 2"/>
          <p:cNvGrpSpPr/>
          <p:nvPr/>
        </p:nvGrpSpPr>
        <p:grpSpPr bwMode="auto">
          <a:xfrm>
            <a:off x="756050" y="303610"/>
            <a:ext cx="6068615" cy="2618184"/>
            <a:chOff x="1334999" y="476794"/>
            <a:chExt cx="6069118" cy="3490176"/>
          </a:xfrm>
        </p:grpSpPr>
        <p:pic>
          <p:nvPicPr>
            <p:cNvPr id="7177" name="Picture 2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60000">
              <a:off x="1364538" y="529235"/>
              <a:ext cx="6039579" cy="34377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矩形 4"/>
            <p:cNvSpPr/>
            <p:nvPr/>
          </p:nvSpPr>
          <p:spPr>
            <a:xfrm>
              <a:off x="1334999" y="476794"/>
              <a:ext cx="1940880" cy="5761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439341" y="416719"/>
            <a:ext cx="1677382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4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找等量关系</a:t>
            </a:r>
          </a:p>
        </p:txBody>
      </p:sp>
      <p:sp>
        <p:nvSpPr>
          <p:cNvPr id="8" name="圆角矩形标注 7"/>
          <p:cNvSpPr/>
          <p:nvPr/>
        </p:nvSpPr>
        <p:spPr>
          <a:xfrm>
            <a:off x="1937754" y="3867841"/>
            <a:ext cx="4950185" cy="689550"/>
          </a:xfrm>
          <a:prstGeom prst="wedgeRoundRectCallout">
            <a:avLst>
              <a:gd name="adj1" fmla="val 56614"/>
              <a:gd name="adj2" fmla="val 13228"/>
              <a:gd name="adj3" fmla="val 16667"/>
            </a:avLst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80" tIns="34290" rIns="68580" bIns="3429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你能画出线段图表示出姐姐和弟弟的邮票张数的关系吗？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273971" y="3317083"/>
            <a:ext cx="5953125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姐姐的邮票张数＝弟弟的邮票张数</a:t>
            </a:r>
            <a:r>
              <a:rPr lang="en-US" altLang="zh-CN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×3</a:t>
            </a: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273969" y="2900364"/>
            <a:ext cx="5745956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姐姐的邮票张数＋弟弟的邮票张数＝</a:t>
            </a:r>
            <a:r>
              <a:rPr lang="en-US" altLang="zh-CN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180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矩形 2"/>
          <p:cNvSpPr>
            <a:spLocks noChangeArrowheads="1"/>
          </p:cNvSpPr>
          <p:nvPr/>
        </p:nvSpPr>
        <p:spPr bwMode="auto">
          <a:xfrm>
            <a:off x="971552" y="944166"/>
            <a:ext cx="5953125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姐姐的邮票张数＝弟弟的邮票张数</a:t>
            </a:r>
            <a:r>
              <a:rPr lang="en-US" altLang="zh-CN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×3</a:t>
            </a:r>
          </a:p>
        </p:txBody>
      </p:sp>
      <p:sp>
        <p:nvSpPr>
          <p:cNvPr id="8195" name="矩形 3"/>
          <p:cNvSpPr>
            <a:spLocks noChangeArrowheads="1"/>
          </p:cNvSpPr>
          <p:nvPr/>
        </p:nvSpPr>
        <p:spPr bwMode="auto">
          <a:xfrm>
            <a:off x="971551" y="528639"/>
            <a:ext cx="5745956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姐姐的邮票张数＋弟弟的邮票张数＝</a:t>
            </a:r>
            <a:r>
              <a:rPr lang="en-US" altLang="zh-CN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180</a:t>
            </a:r>
          </a:p>
        </p:txBody>
      </p:sp>
      <p:grpSp>
        <p:nvGrpSpPr>
          <p:cNvPr id="17" name="组合 16"/>
          <p:cNvGrpSpPr/>
          <p:nvPr/>
        </p:nvGrpSpPr>
        <p:grpSpPr bwMode="auto">
          <a:xfrm>
            <a:off x="2265760" y="1600201"/>
            <a:ext cx="1440656" cy="107156"/>
            <a:chOff x="971750" y="2564940"/>
            <a:chExt cx="1440100" cy="144010"/>
          </a:xfrm>
        </p:grpSpPr>
        <p:cxnSp>
          <p:nvCxnSpPr>
            <p:cNvPr id="6" name="直接连接符 5"/>
            <p:cNvCxnSpPr/>
            <p:nvPr/>
          </p:nvCxnSpPr>
          <p:spPr>
            <a:xfrm>
              <a:off x="971750" y="2708950"/>
              <a:ext cx="14401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971750" y="2564940"/>
              <a:ext cx="0" cy="14401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2411850" y="2564940"/>
              <a:ext cx="0" cy="14401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175150" y="1481139"/>
            <a:ext cx="1107281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弟弟：</a:t>
            </a:r>
            <a:endParaRPr lang="en-US" altLang="zh-CN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1175149" y="1990727"/>
            <a:ext cx="830997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姐姐：</a:t>
            </a: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613174" y="2427685"/>
            <a:ext cx="7918847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同学们能利用上面的等量关系和线段图列出方程并解答吗？</a:t>
            </a: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567930" y="3057526"/>
            <a:ext cx="7918847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怎样设未知数？设一个未知数行吗？</a:t>
            </a:r>
          </a:p>
        </p:txBody>
      </p:sp>
      <p:sp>
        <p:nvSpPr>
          <p:cNvPr id="23" name="圆角矩形标注 22"/>
          <p:cNvSpPr/>
          <p:nvPr/>
        </p:nvSpPr>
        <p:spPr>
          <a:xfrm>
            <a:off x="1590432" y="3542532"/>
            <a:ext cx="5789764" cy="893862"/>
          </a:xfrm>
          <a:prstGeom prst="wedgeRoundRectCallout">
            <a:avLst>
              <a:gd name="adj1" fmla="val 52918"/>
              <a:gd name="adj2" fmla="val 17452"/>
              <a:gd name="adj3" fmla="val 16667"/>
            </a:avLst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80" tIns="34290" rIns="68580" bIns="3429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根据线段图可以设弟弟的邮票张数为</a:t>
            </a:r>
            <a:r>
              <a:rPr lang="en-US" altLang="zh-CN" sz="2400" dirty="0">
                <a:solidFill>
                  <a:prstClr val="black"/>
                </a:solidFill>
                <a:latin typeface="EU-B2X" pitchFamily="65" charset="-122"/>
                <a:ea typeface="EU-B2X" pitchFamily="65" charset="-122"/>
              </a:rPr>
              <a:t>x</a:t>
            </a:r>
            <a:r>
              <a:rPr lang="zh-CN" altLang="en-US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张，则姐姐的邮票张数为</a:t>
            </a:r>
            <a:r>
              <a:rPr lang="en-US" altLang="zh-CN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en-US" altLang="zh-CN" sz="2400" dirty="0">
                <a:solidFill>
                  <a:prstClr val="black"/>
                </a:solidFill>
                <a:latin typeface="EU-B2X" pitchFamily="65" charset="-122"/>
                <a:ea typeface="EU-B2X" pitchFamily="65" charset="-122"/>
              </a:rPr>
              <a:t>x</a:t>
            </a:r>
            <a:r>
              <a:rPr lang="zh-CN" altLang="en-US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张。</a:t>
            </a:r>
          </a:p>
        </p:txBody>
      </p:sp>
      <p:grpSp>
        <p:nvGrpSpPr>
          <p:cNvPr id="25" name="组合 24"/>
          <p:cNvGrpSpPr/>
          <p:nvPr/>
        </p:nvGrpSpPr>
        <p:grpSpPr bwMode="auto">
          <a:xfrm>
            <a:off x="5162551" y="2109789"/>
            <a:ext cx="1440656" cy="107156"/>
            <a:chOff x="971750" y="2564940"/>
            <a:chExt cx="1440100" cy="144010"/>
          </a:xfrm>
        </p:grpSpPr>
        <p:cxnSp>
          <p:nvCxnSpPr>
            <p:cNvPr id="26" name="直接连接符 25"/>
            <p:cNvCxnSpPr/>
            <p:nvPr/>
          </p:nvCxnSpPr>
          <p:spPr>
            <a:xfrm>
              <a:off x="971750" y="2708950"/>
              <a:ext cx="14401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971750" y="2564940"/>
              <a:ext cx="0" cy="14401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2411850" y="2564940"/>
              <a:ext cx="0" cy="14401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组合 28"/>
          <p:cNvGrpSpPr/>
          <p:nvPr/>
        </p:nvGrpSpPr>
        <p:grpSpPr bwMode="auto">
          <a:xfrm>
            <a:off x="3723087" y="2109789"/>
            <a:ext cx="1439465" cy="107156"/>
            <a:chOff x="971750" y="2564940"/>
            <a:chExt cx="1440100" cy="144010"/>
          </a:xfrm>
        </p:grpSpPr>
        <p:cxnSp>
          <p:nvCxnSpPr>
            <p:cNvPr id="30" name="直接连接符 29"/>
            <p:cNvCxnSpPr/>
            <p:nvPr/>
          </p:nvCxnSpPr>
          <p:spPr>
            <a:xfrm>
              <a:off x="971750" y="2708950"/>
              <a:ext cx="14401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971750" y="2564940"/>
              <a:ext cx="0" cy="14401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>
              <a:off x="2411850" y="2564940"/>
              <a:ext cx="0" cy="14401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组合 32"/>
          <p:cNvGrpSpPr/>
          <p:nvPr/>
        </p:nvGrpSpPr>
        <p:grpSpPr bwMode="auto">
          <a:xfrm>
            <a:off x="2282429" y="2109789"/>
            <a:ext cx="1440656" cy="107156"/>
            <a:chOff x="971750" y="2564940"/>
            <a:chExt cx="1440100" cy="144010"/>
          </a:xfrm>
        </p:grpSpPr>
        <p:cxnSp>
          <p:nvCxnSpPr>
            <p:cNvPr id="34" name="直接连接符 33"/>
            <p:cNvCxnSpPr/>
            <p:nvPr/>
          </p:nvCxnSpPr>
          <p:spPr>
            <a:xfrm>
              <a:off x="971750" y="2708950"/>
              <a:ext cx="14401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971750" y="2564940"/>
              <a:ext cx="0" cy="14401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2411850" y="2564940"/>
              <a:ext cx="0" cy="14401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485776" y="519113"/>
            <a:ext cx="2292935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40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列方程解决问题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1545432" y="970360"/>
            <a:ext cx="6480572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zh-CN" altLang="en-US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解：设弟弟有</a:t>
            </a:r>
            <a:r>
              <a:rPr lang="en-US" altLang="zh-CN" sz="2700">
                <a:solidFill>
                  <a:srgbClr val="FF0000"/>
                </a:solidFill>
                <a:latin typeface="EU-B2X"/>
                <a:ea typeface="EU-B2X"/>
                <a:cs typeface="EU-B2X"/>
              </a:rPr>
              <a:t>x</a:t>
            </a:r>
            <a:r>
              <a:rPr lang="zh-CN" altLang="en-US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张邮票，姐姐有</a:t>
            </a:r>
            <a:r>
              <a:rPr lang="en-US" altLang="zh-CN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en-US" altLang="zh-CN" sz="2700">
                <a:solidFill>
                  <a:srgbClr val="FF0000"/>
                </a:solidFill>
                <a:latin typeface="EU-B2X"/>
                <a:ea typeface="EU-B2X"/>
                <a:cs typeface="EU-B2X"/>
              </a:rPr>
              <a:t>x</a:t>
            </a:r>
            <a:r>
              <a:rPr lang="zh-CN" altLang="en-US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张。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3128962" y="1479947"/>
            <a:ext cx="2844404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en-US" altLang="zh-CN" sz="2700">
                <a:solidFill>
                  <a:srgbClr val="FF0000"/>
                </a:solidFill>
                <a:latin typeface="EU-B2X"/>
                <a:ea typeface="EU-B2X"/>
                <a:cs typeface="EU-B2X"/>
              </a:rPr>
              <a:t>x</a:t>
            </a:r>
            <a:r>
              <a:rPr lang="zh-CN" altLang="en-US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＋</a:t>
            </a:r>
            <a:r>
              <a:rPr lang="en-US" altLang="zh-CN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en-US" altLang="zh-CN" sz="2700">
                <a:solidFill>
                  <a:srgbClr val="FF0000"/>
                </a:solidFill>
                <a:latin typeface="EU-B2X"/>
                <a:ea typeface="EU-B2X"/>
                <a:cs typeface="EU-B2X"/>
              </a:rPr>
              <a:t>x</a:t>
            </a:r>
            <a:r>
              <a:rPr lang="zh-CN" altLang="en-US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en-US" altLang="zh-CN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180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3658791" y="1931195"/>
            <a:ext cx="2586038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en-US" altLang="zh-CN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en-US" altLang="zh-CN" sz="2700">
                <a:solidFill>
                  <a:srgbClr val="FF0000"/>
                </a:solidFill>
                <a:latin typeface="EU-B2X"/>
                <a:ea typeface="EU-B2X"/>
                <a:cs typeface="EU-B2X"/>
              </a:rPr>
              <a:t>x</a:t>
            </a:r>
            <a:r>
              <a:rPr lang="zh-CN" altLang="en-US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en-US" altLang="zh-CN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180</a:t>
            </a: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3621882" y="2415779"/>
            <a:ext cx="2327672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en-US" altLang="zh-CN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700">
                <a:solidFill>
                  <a:srgbClr val="FF0000"/>
                </a:solidFill>
                <a:latin typeface="EU-B2X"/>
                <a:ea typeface="EU-B2X"/>
                <a:cs typeface="EU-B2X"/>
              </a:rPr>
              <a:t>x</a:t>
            </a:r>
            <a:r>
              <a:rPr lang="zh-CN" altLang="en-US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en-US" altLang="zh-CN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45</a:t>
            </a:r>
            <a:endParaRPr lang="zh-CN" altLang="en-US" sz="21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2627710" y="2943226"/>
            <a:ext cx="4648200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en-US" altLang="zh-CN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3</a:t>
            </a:r>
            <a:r>
              <a:rPr lang="en-US" altLang="zh-CN" sz="2700">
                <a:solidFill>
                  <a:srgbClr val="FF0000"/>
                </a:solidFill>
                <a:latin typeface="EU-B2X"/>
                <a:ea typeface="EU-B2X"/>
                <a:cs typeface="EU-B2X"/>
              </a:rPr>
              <a:t>x</a:t>
            </a:r>
            <a:r>
              <a:rPr lang="zh-CN" altLang="en-US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en-US" altLang="zh-CN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3×45</a:t>
            </a:r>
            <a:r>
              <a:rPr lang="zh-CN" altLang="en-US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en-US" altLang="zh-CN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135</a:t>
            </a:r>
            <a:endParaRPr lang="zh-CN" altLang="en-US" sz="21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圆角矩形标注 8"/>
          <p:cNvSpPr/>
          <p:nvPr/>
        </p:nvSpPr>
        <p:spPr>
          <a:xfrm>
            <a:off x="5724079" y="2884618"/>
            <a:ext cx="3384235" cy="791706"/>
          </a:xfrm>
          <a:prstGeom prst="wedgeRoundRectCallout">
            <a:avLst>
              <a:gd name="adj1" fmla="val 5218"/>
              <a:gd name="adj2" fmla="val 58482"/>
              <a:gd name="adj3" fmla="val 16667"/>
            </a:avLst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80" tIns="34290" rIns="68580" bIns="3429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500" dirty="0">
                <a:latin typeface="楷体" panose="02010609060101010101" pitchFamily="49" charset="-122"/>
                <a:ea typeface="楷体" panose="02010609060101010101" pitchFamily="49" charset="-122"/>
              </a:rPr>
              <a:t>也可以利用乘法的分配律来计算；</a:t>
            </a:r>
            <a:r>
              <a:rPr lang="en-US" altLang="zh-CN" sz="2100" dirty="0">
                <a:solidFill>
                  <a:prstClr val="black"/>
                </a:solidFill>
                <a:latin typeface="EU-B2X" pitchFamily="65" charset="-122"/>
                <a:ea typeface="EU-B2X" pitchFamily="65" charset="-122"/>
              </a:rPr>
              <a:t> x </a:t>
            </a:r>
            <a:r>
              <a:rPr lang="zh-CN" altLang="en-US" sz="1500" dirty="0">
                <a:latin typeface="楷体" panose="02010609060101010101" pitchFamily="49" charset="-122"/>
                <a:ea typeface="楷体" panose="02010609060101010101" pitchFamily="49" charset="-122"/>
              </a:rPr>
              <a:t>＋</a:t>
            </a:r>
            <a:r>
              <a:rPr lang="en-US" altLang="zh-CN" sz="1500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en-US" altLang="zh-CN" sz="2100" dirty="0">
                <a:solidFill>
                  <a:prstClr val="black"/>
                </a:solidFill>
                <a:latin typeface="EU-B2X" pitchFamily="65" charset="-122"/>
                <a:ea typeface="EU-B2X" pitchFamily="65" charset="-122"/>
              </a:rPr>
              <a:t> x </a:t>
            </a:r>
            <a:r>
              <a:rPr lang="zh-CN" altLang="en-US" sz="1500" dirty="0"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en-US" altLang="zh-CN" sz="1500" dirty="0">
                <a:latin typeface="楷体" panose="02010609060101010101" pitchFamily="49" charset="-122"/>
                <a:ea typeface="楷体" panose="02010609060101010101" pitchFamily="49" charset="-122"/>
              </a:rPr>
              <a:t>(1</a:t>
            </a:r>
            <a:r>
              <a:rPr lang="zh-CN" altLang="en-US" sz="1500" dirty="0">
                <a:latin typeface="楷体" panose="02010609060101010101" pitchFamily="49" charset="-122"/>
                <a:ea typeface="楷体" panose="02010609060101010101" pitchFamily="49" charset="-122"/>
              </a:rPr>
              <a:t>＋</a:t>
            </a:r>
            <a:r>
              <a:rPr lang="en-US" altLang="zh-CN" sz="1500" dirty="0">
                <a:latin typeface="楷体" panose="02010609060101010101" pitchFamily="49" charset="-122"/>
                <a:ea typeface="楷体" panose="02010609060101010101" pitchFamily="49" charset="-122"/>
              </a:rPr>
              <a:t>3)</a:t>
            </a:r>
            <a:r>
              <a:rPr lang="en-US" altLang="zh-CN" sz="2100" dirty="0">
                <a:solidFill>
                  <a:prstClr val="black"/>
                </a:solidFill>
                <a:latin typeface="EU-B2X" pitchFamily="65" charset="-122"/>
                <a:ea typeface="EU-B2X" pitchFamily="65" charset="-122"/>
              </a:rPr>
              <a:t> x </a:t>
            </a:r>
            <a:r>
              <a:rPr lang="zh-CN" altLang="en-US" sz="1500" dirty="0"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en-US" altLang="zh-CN" sz="1500" dirty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en-US" altLang="zh-CN" sz="2100" dirty="0">
                <a:solidFill>
                  <a:prstClr val="black"/>
                </a:solidFill>
                <a:latin typeface="EU-B2X" pitchFamily="65" charset="-122"/>
                <a:ea typeface="EU-B2X" pitchFamily="65" charset="-122"/>
              </a:rPr>
              <a:t> x </a:t>
            </a:r>
            <a:r>
              <a:rPr lang="zh-CN" altLang="en-US" sz="1500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2" name="圆角矩形标注 1"/>
          <p:cNvSpPr/>
          <p:nvPr/>
        </p:nvSpPr>
        <p:spPr>
          <a:xfrm>
            <a:off x="133924" y="1721945"/>
            <a:ext cx="2655105" cy="1149251"/>
          </a:xfrm>
          <a:prstGeom prst="wedgeRoundRectCallou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80" tIns="34290" rIns="68580" bIns="3429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5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en-US" altLang="zh-CN" sz="2100" dirty="0">
                <a:solidFill>
                  <a:prstClr val="black"/>
                </a:solidFill>
                <a:latin typeface="EU-B2X" pitchFamily="65" charset="-122"/>
                <a:ea typeface="EU-B2X" pitchFamily="65" charset="-122"/>
              </a:rPr>
              <a:t>x</a:t>
            </a:r>
            <a:r>
              <a:rPr lang="zh-CN" altLang="en-US" sz="15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＋</a:t>
            </a:r>
            <a:r>
              <a:rPr lang="en-US" altLang="zh-CN" sz="15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3x”</a:t>
            </a:r>
            <a:r>
              <a:rPr lang="zh-CN" altLang="en-US" sz="15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可以看作</a:t>
            </a:r>
            <a:r>
              <a:rPr lang="en-US" altLang="zh-CN" sz="15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15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</a:t>
            </a:r>
            <a:r>
              <a:rPr lang="en-US" altLang="zh-CN" sz="2100" dirty="0">
                <a:solidFill>
                  <a:prstClr val="black"/>
                </a:solidFill>
                <a:latin typeface="EU-B2X" pitchFamily="65" charset="-122"/>
                <a:ea typeface="EU-B2X" pitchFamily="65" charset="-122"/>
              </a:rPr>
              <a:t>x</a:t>
            </a:r>
            <a:r>
              <a:rPr lang="zh-CN" altLang="en-US" sz="15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与</a:t>
            </a:r>
            <a:r>
              <a:rPr lang="en-US" altLang="zh-CN" sz="15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15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</a:t>
            </a:r>
            <a:r>
              <a:rPr lang="en-US" altLang="zh-CN" sz="2100" dirty="0">
                <a:solidFill>
                  <a:prstClr val="black"/>
                </a:solidFill>
                <a:latin typeface="EU-B2X" pitchFamily="65" charset="-122"/>
                <a:ea typeface="EU-B2X" pitchFamily="65" charset="-122"/>
              </a:rPr>
              <a:t>x</a:t>
            </a:r>
            <a:r>
              <a:rPr lang="zh-CN" altLang="en-US" sz="15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合起来是</a:t>
            </a:r>
            <a:r>
              <a:rPr lang="en-US" altLang="zh-CN" sz="15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15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</a:t>
            </a:r>
            <a:r>
              <a:rPr lang="en-US" altLang="zh-CN" sz="2100" dirty="0">
                <a:solidFill>
                  <a:prstClr val="black"/>
                </a:solidFill>
                <a:latin typeface="EU-B2X" pitchFamily="65" charset="-122"/>
                <a:ea typeface="EU-B2X" pitchFamily="65" charset="-122"/>
              </a:rPr>
              <a:t>x </a:t>
            </a:r>
            <a:r>
              <a:rPr lang="zh-CN" altLang="en-US" sz="15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，即</a:t>
            </a:r>
            <a:r>
              <a:rPr lang="en-US" altLang="zh-CN" sz="15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en-US" altLang="zh-CN" sz="2100" dirty="0">
                <a:solidFill>
                  <a:prstClr val="black"/>
                </a:solidFill>
                <a:latin typeface="EU-B2X" pitchFamily="65" charset="-122"/>
                <a:ea typeface="EU-B2X" pitchFamily="65" charset="-122"/>
              </a:rPr>
              <a:t> x </a:t>
            </a:r>
            <a:r>
              <a:rPr lang="zh-CN" altLang="en-US" sz="15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dirty="0"/>
          </a:p>
        </p:txBody>
      </p:sp>
      <p:sp>
        <p:nvSpPr>
          <p:cNvPr id="9230" name="AutoShape 2" descr="http://img1.imgtn.bdimg.com/it/u=99578096,2807548911&amp;fm=214&amp;gp=0.jpg"/>
          <p:cNvSpPr>
            <a:spLocks noChangeAspect="1" noChangeArrowheads="1"/>
          </p:cNvSpPr>
          <p:nvPr/>
        </p:nvSpPr>
        <p:spPr bwMode="auto">
          <a:xfrm>
            <a:off x="155972" y="-108346"/>
            <a:ext cx="3048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9231" name="AutoShape 4" descr="http://img1.imgtn.bdimg.com/it/u=99578096,2807548911&amp;fm=214&amp;gp=0.jpg"/>
          <p:cNvSpPr>
            <a:spLocks noChangeAspect="1" noChangeArrowheads="1"/>
          </p:cNvSpPr>
          <p:nvPr/>
        </p:nvSpPr>
        <p:spPr bwMode="auto">
          <a:xfrm>
            <a:off x="308372" y="5954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9232" name="AutoShape 6" descr="http://img1.imgtn.bdimg.com/it/u=99578096,2807548911&amp;fm=214&amp;gp=0.jpg"/>
          <p:cNvSpPr>
            <a:spLocks noChangeAspect="1" noChangeArrowheads="1"/>
          </p:cNvSpPr>
          <p:nvPr/>
        </p:nvSpPr>
        <p:spPr bwMode="auto">
          <a:xfrm>
            <a:off x="460772" y="120254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0774" y="3057526"/>
            <a:ext cx="1319213" cy="1369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1504951" y="3931444"/>
            <a:ext cx="6480572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zh-CN" altLang="en-US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答：弟弟有</a:t>
            </a:r>
            <a:r>
              <a:rPr lang="en-US" altLang="zh-CN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45</a:t>
            </a:r>
            <a:r>
              <a:rPr lang="zh-CN" altLang="en-US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张邮票，姐姐有</a:t>
            </a:r>
            <a:r>
              <a:rPr lang="en-US" altLang="zh-CN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135</a:t>
            </a:r>
            <a:r>
              <a:rPr lang="zh-CN" altLang="en-US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张。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矩形 2"/>
          <p:cNvSpPr>
            <a:spLocks noChangeArrowheads="1"/>
          </p:cNvSpPr>
          <p:nvPr/>
        </p:nvSpPr>
        <p:spPr bwMode="auto">
          <a:xfrm>
            <a:off x="395289" y="357188"/>
            <a:ext cx="2292935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40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列方程解决问题</a:t>
            </a:r>
          </a:p>
        </p:txBody>
      </p:sp>
      <p:sp>
        <p:nvSpPr>
          <p:cNvPr id="10243" name="矩形 3"/>
          <p:cNvSpPr>
            <a:spLocks noChangeArrowheads="1"/>
          </p:cNvSpPr>
          <p:nvPr/>
        </p:nvSpPr>
        <p:spPr bwMode="auto">
          <a:xfrm>
            <a:off x="1287066" y="934641"/>
            <a:ext cx="6480572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zh-CN" altLang="en-US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解：设弟弟有</a:t>
            </a:r>
            <a:r>
              <a:rPr lang="en-US" altLang="zh-CN" sz="2700">
                <a:solidFill>
                  <a:srgbClr val="FF0000"/>
                </a:solidFill>
                <a:latin typeface="EU-B2X"/>
                <a:ea typeface="EU-B2X"/>
                <a:cs typeface="EU-B2X"/>
              </a:rPr>
              <a:t>x</a:t>
            </a:r>
            <a:r>
              <a:rPr lang="zh-CN" altLang="en-US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张邮票，姐姐有</a:t>
            </a:r>
            <a:r>
              <a:rPr lang="en-US" altLang="zh-CN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en-US" altLang="zh-CN" sz="2700">
                <a:solidFill>
                  <a:srgbClr val="FF0000"/>
                </a:solidFill>
                <a:latin typeface="EU-B2X"/>
                <a:ea typeface="EU-B2X"/>
                <a:cs typeface="EU-B2X"/>
              </a:rPr>
              <a:t>x</a:t>
            </a:r>
            <a:r>
              <a:rPr lang="zh-CN" altLang="en-US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张。</a:t>
            </a:r>
          </a:p>
        </p:txBody>
      </p:sp>
      <p:sp>
        <p:nvSpPr>
          <p:cNvPr id="10244" name="矩形 4"/>
          <p:cNvSpPr>
            <a:spLocks noChangeArrowheads="1"/>
          </p:cNvSpPr>
          <p:nvPr/>
        </p:nvSpPr>
        <p:spPr bwMode="auto">
          <a:xfrm>
            <a:off x="2850358" y="1329929"/>
            <a:ext cx="2843213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en-US" altLang="zh-CN" sz="2700">
                <a:solidFill>
                  <a:srgbClr val="FF0000"/>
                </a:solidFill>
                <a:latin typeface="EU-B2X"/>
                <a:ea typeface="EU-B2X"/>
                <a:cs typeface="EU-B2X"/>
              </a:rPr>
              <a:t>x</a:t>
            </a:r>
            <a:r>
              <a:rPr lang="zh-CN" altLang="en-US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＋</a:t>
            </a:r>
            <a:r>
              <a:rPr lang="en-US" altLang="zh-CN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en-US" altLang="zh-CN" sz="2700">
                <a:solidFill>
                  <a:srgbClr val="FF0000"/>
                </a:solidFill>
                <a:latin typeface="EU-B2X"/>
                <a:ea typeface="EU-B2X"/>
                <a:cs typeface="EU-B2X"/>
              </a:rPr>
              <a:t>x</a:t>
            </a:r>
            <a:r>
              <a:rPr lang="zh-CN" altLang="en-US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en-US" altLang="zh-CN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180</a:t>
            </a:r>
          </a:p>
        </p:txBody>
      </p:sp>
      <p:sp>
        <p:nvSpPr>
          <p:cNvPr id="10245" name="矩形 5"/>
          <p:cNvSpPr>
            <a:spLocks noChangeArrowheads="1"/>
          </p:cNvSpPr>
          <p:nvPr/>
        </p:nvSpPr>
        <p:spPr bwMode="auto">
          <a:xfrm>
            <a:off x="3400425" y="1653779"/>
            <a:ext cx="2586038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en-US" altLang="zh-CN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en-US" altLang="zh-CN" sz="2700">
                <a:solidFill>
                  <a:srgbClr val="FF0000"/>
                </a:solidFill>
                <a:latin typeface="EU-B2X"/>
                <a:ea typeface="EU-B2X"/>
                <a:cs typeface="EU-B2X"/>
              </a:rPr>
              <a:t>x</a:t>
            </a:r>
            <a:r>
              <a:rPr lang="zh-CN" altLang="en-US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en-US" altLang="zh-CN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180</a:t>
            </a:r>
          </a:p>
        </p:txBody>
      </p:sp>
      <p:sp>
        <p:nvSpPr>
          <p:cNvPr id="10246" name="矩形 6"/>
          <p:cNvSpPr>
            <a:spLocks noChangeArrowheads="1"/>
          </p:cNvSpPr>
          <p:nvPr/>
        </p:nvSpPr>
        <p:spPr bwMode="auto">
          <a:xfrm>
            <a:off x="3421858" y="2033589"/>
            <a:ext cx="2328863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en-US" altLang="zh-CN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700">
                <a:solidFill>
                  <a:srgbClr val="FF0000"/>
                </a:solidFill>
                <a:latin typeface="EU-B2X"/>
                <a:ea typeface="EU-B2X"/>
                <a:cs typeface="EU-B2X"/>
              </a:rPr>
              <a:t>x</a:t>
            </a:r>
            <a:r>
              <a:rPr lang="zh-CN" altLang="en-US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en-US" altLang="zh-CN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45</a:t>
            </a:r>
            <a:endParaRPr lang="zh-CN" altLang="en-US" sz="21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247" name="矩形 7"/>
          <p:cNvSpPr>
            <a:spLocks noChangeArrowheads="1"/>
          </p:cNvSpPr>
          <p:nvPr/>
        </p:nvSpPr>
        <p:spPr bwMode="auto">
          <a:xfrm>
            <a:off x="2369344" y="2409826"/>
            <a:ext cx="4648200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en-US" altLang="zh-CN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3</a:t>
            </a:r>
            <a:r>
              <a:rPr lang="en-US" altLang="zh-CN" sz="2700">
                <a:solidFill>
                  <a:srgbClr val="FF0000"/>
                </a:solidFill>
                <a:latin typeface="EU-B2X"/>
                <a:ea typeface="EU-B2X"/>
                <a:cs typeface="EU-B2X"/>
              </a:rPr>
              <a:t>x</a:t>
            </a:r>
            <a:r>
              <a:rPr lang="zh-CN" altLang="en-US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en-US" altLang="zh-CN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3×45</a:t>
            </a:r>
            <a:r>
              <a:rPr lang="zh-CN" altLang="en-US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en-US" altLang="zh-CN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135</a:t>
            </a:r>
            <a:endParaRPr lang="zh-CN" altLang="en-US" sz="21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圆角矩形标注 8"/>
          <p:cNvSpPr/>
          <p:nvPr/>
        </p:nvSpPr>
        <p:spPr>
          <a:xfrm>
            <a:off x="6516136" y="3435811"/>
            <a:ext cx="2448171" cy="485239"/>
          </a:xfrm>
          <a:prstGeom prst="wedgeRoundRectCallout">
            <a:avLst>
              <a:gd name="adj1" fmla="val 1229"/>
              <a:gd name="adj2" fmla="val 86011"/>
              <a:gd name="adj3" fmla="val 16667"/>
            </a:avLst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80" tIns="34290" rIns="68580" bIns="3429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怎样验算呢？</a:t>
            </a: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2000250" y="3700464"/>
            <a:ext cx="2844404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en-US" altLang="zh-CN" sz="270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45</a:t>
            </a:r>
            <a:r>
              <a:rPr lang="zh-CN" altLang="en-US" sz="270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＋</a:t>
            </a:r>
            <a:r>
              <a:rPr lang="en-US" altLang="zh-CN" sz="270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3×45</a:t>
            </a:r>
            <a:r>
              <a:rPr lang="zh-CN" altLang="en-US" sz="270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endParaRPr lang="en-US" altLang="zh-CN" sz="270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4643438" y="3757613"/>
            <a:ext cx="600164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40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180</a:t>
            </a:r>
          </a:p>
        </p:txBody>
      </p:sp>
      <p:sp>
        <p:nvSpPr>
          <p:cNvPr id="10253" name="矩形 10"/>
          <p:cNvSpPr>
            <a:spLocks noChangeArrowheads="1"/>
          </p:cNvSpPr>
          <p:nvPr/>
        </p:nvSpPr>
        <p:spPr bwMode="auto">
          <a:xfrm>
            <a:off x="1346600" y="2955132"/>
            <a:ext cx="6479381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zh-CN" altLang="en-US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答：弟弟有</a:t>
            </a:r>
            <a:r>
              <a:rPr lang="en-US" altLang="zh-CN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45</a:t>
            </a:r>
            <a:r>
              <a:rPr lang="zh-CN" altLang="en-US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张邮票，姐姐有</a:t>
            </a:r>
            <a:r>
              <a:rPr lang="en-US" altLang="zh-CN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135</a:t>
            </a:r>
            <a:r>
              <a:rPr lang="zh-CN" altLang="en-US" sz="2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张。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WWW.2PPT.COM&#10;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757</Words>
  <Application>Microsoft Office PowerPoint</Application>
  <PresentationFormat>全屏显示(16:9)</PresentationFormat>
  <Paragraphs>101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8" baseType="lpstr">
      <vt:lpstr>EU-B2X</vt:lpstr>
      <vt:lpstr>黑体</vt:lpstr>
      <vt:lpstr>经典粗圆简</vt:lpstr>
      <vt:lpstr>楷体</vt:lpstr>
      <vt:lpstr>宋体</vt:lpstr>
      <vt:lpstr>微软雅黑</vt:lpstr>
      <vt:lpstr>Arial</vt:lpstr>
      <vt:lpstr>Calibri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2018-03-01T02:03:00Z</dcterms:created>
  <dcterms:modified xsi:type="dcterms:W3CDTF">2023-01-16T17:43:09Z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793335A805FD40288637281F4E6CA483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