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0" r:id="rId2"/>
    <p:sldId id="281" r:id="rId3"/>
    <p:sldId id="436" r:id="rId4"/>
    <p:sldId id="437" r:id="rId5"/>
    <p:sldId id="435" r:id="rId6"/>
    <p:sldId id="438" r:id="rId7"/>
    <p:sldId id="439" r:id="rId8"/>
    <p:sldId id="440" r:id="rId9"/>
    <p:sldId id="441" r:id="rId10"/>
    <p:sldId id="453" r:id="rId11"/>
    <p:sldId id="454" r:id="rId12"/>
    <p:sldId id="456" r:id="rId13"/>
    <p:sldId id="442" r:id="rId14"/>
    <p:sldId id="444" r:id="rId15"/>
    <p:sldId id="443" r:id="rId16"/>
    <p:sldId id="455" r:id="rId17"/>
    <p:sldId id="282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D52BED9-C084-45BF-A19B-C46C7A0BA323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F7AA565F-BA28-4989-9D76-617AB52C155A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AA565F-BA28-4989-9D76-617AB52C155A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nut 4"/>
          <p:cNvSpPr/>
          <p:nvPr/>
        </p:nvSpPr>
        <p:spPr>
          <a:xfrm>
            <a:off x="10411816" y="4080594"/>
            <a:ext cx="1115520" cy="1115520"/>
          </a:xfrm>
          <a:prstGeom prst="donut">
            <a:avLst>
              <a:gd name="adj" fmla="val 17192"/>
            </a:avLst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Donut 4"/>
          <p:cNvSpPr/>
          <p:nvPr/>
        </p:nvSpPr>
        <p:spPr>
          <a:xfrm>
            <a:off x="7910678" y="2082478"/>
            <a:ext cx="468408" cy="468408"/>
          </a:xfrm>
          <a:prstGeom prst="donut">
            <a:avLst>
              <a:gd name="adj" fmla="val 12316"/>
            </a:avLst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2" name="图片占位符 41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r="3787"/>
          <a:stretch>
            <a:fillRect/>
          </a:stretch>
        </p:blipFill>
        <p:spPr>
          <a:xfrm>
            <a:off x="10034411" y="1798198"/>
            <a:ext cx="2072341" cy="2072341"/>
          </a:xfrm>
        </p:spPr>
      </p:pic>
      <p:pic>
        <p:nvPicPr>
          <p:cNvPr id="40" name="图片占位符 39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8610070" y="1128594"/>
            <a:ext cx="1484993" cy="1484993"/>
          </a:xfrm>
        </p:spPr>
      </p:pic>
      <p:pic>
        <p:nvPicPr>
          <p:cNvPr id="38" name="图片占位符 33"/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7202651" y="2768159"/>
            <a:ext cx="2892412" cy="2892412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</p:spPr>
      </p:pic>
      <p:grpSp>
        <p:nvGrpSpPr>
          <p:cNvPr id="43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44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6" name="TextBox 9"/>
          <p:cNvSpPr txBox="1"/>
          <p:nvPr/>
        </p:nvSpPr>
        <p:spPr>
          <a:xfrm>
            <a:off x="735023" y="1077794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FF504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92843" y="2592516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13.4 </a:t>
            </a:r>
            <a:r>
              <a:rPr lang="zh-CN" altLang="en-US" sz="4400" b="1" kern="100" dirty="0">
                <a:cs typeface="+mn-ea"/>
                <a:sym typeface="+mn-lt"/>
              </a:rPr>
              <a:t>最短路径问题</a:t>
            </a:r>
          </a:p>
        </p:txBody>
      </p:sp>
      <p:sp>
        <p:nvSpPr>
          <p:cNvPr id="50" name="矩形 49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52" name="矩形 51"/>
          <p:cNvSpPr/>
          <p:nvPr/>
        </p:nvSpPr>
        <p:spPr bwMode="auto">
          <a:xfrm>
            <a:off x="621493" y="1907850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 animBg="1"/>
      <p:bldP spid="48" grpId="0" animBg="1"/>
      <p:bldP spid="49" grpId="0"/>
      <p:bldP spid="50" grpId="0"/>
      <p:bldP spid="52" grpId="0"/>
      <p:bldP spid="53" grpId="0"/>
      <p:bldP spid="54" grpId="0"/>
      <p:bldP spid="55" grpId="0"/>
      <p:bldP spid="5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7"/>
          <p:cNvGrpSpPr/>
          <p:nvPr/>
        </p:nvGrpSpPr>
        <p:grpSpPr bwMode="auto">
          <a:xfrm>
            <a:off x="6547808" y="1255639"/>
            <a:ext cx="5761567" cy="3308351"/>
            <a:chOff x="0" y="0"/>
            <a:chExt cx="2722" cy="1563"/>
          </a:xfrm>
        </p:grpSpPr>
        <p:sp>
          <p:nvSpPr>
            <p:cNvPr id="6" name="Line 33"/>
            <p:cNvSpPr>
              <a:spLocks noChangeShapeType="1"/>
            </p:cNvSpPr>
            <p:nvPr/>
          </p:nvSpPr>
          <p:spPr bwMode="auto">
            <a:xfrm>
              <a:off x="0" y="1301"/>
              <a:ext cx="2143" cy="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Text Box 34"/>
            <p:cNvSpPr txBox="1">
              <a:spLocks noChangeArrowheads="1"/>
            </p:cNvSpPr>
            <p:nvPr/>
          </p:nvSpPr>
          <p:spPr bwMode="auto">
            <a:xfrm>
              <a:off x="1844" y="0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8" name="Text Box 35"/>
            <p:cNvSpPr txBox="1">
              <a:spLocks noChangeArrowheads="1"/>
            </p:cNvSpPr>
            <p:nvPr/>
          </p:nvSpPr>
          <p:spPr bwMode="auto">
            <a:xfrm>
              <a:off x="1639" y="109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9" name="Text Box 36"/>
            <p:cNvSpPr txBox="1">
              <a:spLocks noChangeArrowheads="1"/>
            </p:cNvSpPr>
            <p:nvPr/>
          </p:nvSpPr>
          <p:spPr bwMode="auto">
            <a:xfrm>
              <a:off x="176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44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1" name="Text Box 39"/>
            <p:cNvSpPr txBox="1">
              <a:spLocks noChangeArrowheads="1"/>
            </p:cNvSpPr>
            <p:nvPr/>
          </p:nvSpPr>
          <p:spPr bwMode="auto">
            <a:xfrm>
              <a:off x="2171" y="1104"/>
              <a:ext cx="38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916934" y="1776414"/>
            <a:ext cx="7643944" cy="36743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srgbClr val="0000FF"/>
                </a:solidFill>
                <a:latin typeface="+mn-lt"/>
                <a:ea typeface="+mn-ea"/>
                <a:cs typeface="+mn-ea"/>
                <a:sym typeface="+mn-lt"/>
              </a:rPr>
              <a:t>作法：</a:t>
            </a:r>
          </a:p>
          <a:p>
            <a:pPr marL="457200" indent="-457200" defTabSz="914400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作点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关于直线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的对称点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；</a:t>
            </a:r>
          </a:p>
          <a:p>
            <a:pPr marL="457200" indent="-457200" defTabSz="914400">
              <a:lnSpc>
                <a:spcPct val="200000"/>
              </a:lnSpc>
              <a:spcBef>
                <a:spcPct val="20000"/>
              </a:spcBef>
              <a:buFont typeface="Wingdings" panose="05000000000000000000" pitchFamily="2" charset="2"/>
              <a:buChar char="u"/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连接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′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，与直线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相交于点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</a:t>
            </a:r>
          </a:p>
          <a:p>
            <a:pPr defTabSz="914400">
              <a:lnSpc>
                <a:spcPct val="200000"/>
              </a:lnSpc>
              <a:spcBef>
                <a:spcPct val="20000"/>
              </a:spcBef>
            </a:pP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则点</a:t>
            </a:r>
            <a:r>
              <a:rPr lang="en-US" altLang="zh-CN" sz="2800" i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 </a:t>
            </a:r>
            <a:r>
              <a:rPr lang="zh-CN" altLang="en-US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即为所求． </a:t>
            </a:r>
            <a:endParaRPr lang="en-US" altLang="zh-CN" sz="28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cxnSp>
        <p:nvCxnSpPr>
          <p:cNvPr id="28" name="直接连接符 27"/>
          <p:cNvCxnSpPr/>
          <p:nvPr/>
        </p:nvCxnSpPr>
        <p:spPr>
          <a:xfrm>
            <a:off x="10332203" y="1741412"/>
            <a:ext cx="0" cy="4540800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9" name="椭圆 28"/>
          <p:cNvSpPr/>
          <p:nvPr/>
        </p:nvSpPr>
        <p:spPr>
          <a:xfrm>
            <a:off x="10301724" y="6268535"/>
            <a:ext cx="60959" cy="6095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10681827" y="6066505"/>
            <a:ext cx="4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B’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1" name="直接连接符 30"/>
          <p:cNvCxnSpPr>
            <a:endCxn id="29" idx="4"/>
          </p:cNvCxnSpPr>
          <p:nvPr/>
        </p:nvCxnSpPr>
        <p:spPr>
          <a:xfrm>
            <a:off x="7211731" y="2688624"/>
            <a:ext cx="3120473" cy="364086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4" name="文本框 33"/>
          <p:cNvSpPr txBox="1"/>
          <p:nvPr/>
        </p:nvSpPr>
        <p:spPr>
          <a:xfrm>
            <a:off x="8295323" y="3519556"/>
            <a:ext cx="4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5" name="直接连接符 34"/>
          <p:cNvCxnSpPr/>
          <p:nvPr/>
        </p:nvCxnSpPr>
        <p:spPr>
          <a:xfrm flipV="1">
            <a:off x="8331895" y="1750312"/>
            <a:ext cx="2000308" cy="224938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画法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7"/>
          <p:cNvGrpSpPr/>
          <p:nvPr/>
        </p:nvGrpSpPr>
        <p:grpSpPr bwMode="auto">
          <a:xfrm>
            <a:off x="7098758" y="980335"/>
            <a:ext cx="5761567" cy="3308351"/>
            <a:chOff x="0" y="0"/>
            <a:chExt cx="2722" cy="1563"/>
          </a:xfrm>
        </p:grpSpPr>
        <p:sp>
          <p:nvSpPr>
            <p:cNvPr id="27" name="Line 33"/>
            <p:cNvSpPr>
              <a:spLocks noChangeShapeType="1"/>
            </p:cNvSpPr>
            <p:nvPr/>
          </p:nvSpPr>
          <p:spPr bwMode="auto">
            <a:xfrm>
              <a:off x="0" y="1301"/>
              <a:ext cx="2143" cy="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 sz="2665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8" name="Text Box 34"/>
            <p:cNvSpPr txBox="1">
              <a:spLocks noChangeArrowheads="1"/>
            </p:cNvSpPr>
            <p:nvPr/>
          </p:nvSpPr>
          <p:spPr bwMode="auto">
            <a:xfrm>
              <a:off x="1844" y="0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29" name="Text Box 35"/>
            <p:cNvSpPr txBox="1">
              <a:spLocks noChangeArrowheads="1"/>
            </p:cNvSpPr>
            <p:nvPr/>
          </p:nvSpPr>
          <p:spPr bwMode="auto">
            <a:xfrm>
              <a:off x="1639" y="109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30" name="Text Box 36"/>
            <p:cNvSpPr txBox="1">
              <a:spLocks noChangeArrowheads="1"/>
            </p:cNvSpPr>
            <p:nvPr/>
          </p:nvSpPr>
          <p:spPr bwMode="auto">
            <a:xfrm>
              <a:off x="176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31" name="Text Box 37"/>
            <p:cNvSpPr txBox="1">
              <a:spLocks noChangeArrowheads="1"/>
            </p:cNvSpPr>
            <p:nvPr/>
          </p:nvSpPr>
          <p:spPr bwMode="auto">
            <a:xfrm>
              <a:off x="44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32" name="Text Box 39"/>
            <p:cNvSpPr txBox="1">
              <a:spLocks noChangeArrowheads="1"/>
            </p:cNvSpPr>
            <p:nvPr/>
          </p:nvSpPr>
          <p:spPr bwMode="auto">
            <a:xfrm>
              <a:off x="2171" y="1104"/>
              <a:ext cx="38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33" name="文本框 32"/>
          <p:cNvSpPr txBox="1"/>
          <p:nvPr/>
        </p:nvSpPr>
        <p:spPr>
          <a:xfrm>
            <a:off x="11232777" y="5791201"/>
            <a:ext cx="4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B’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7762681" y="2413320"/>
            <a:ext cx="3120473" cy="3640869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5" name="文本框 34"/>
          <p:cNvSpPr txBox="1"/>
          <p:nvPr/>
        </p:nvSpPr>
        <p:spPr>
          <a:xfrm>
            <a:off x="8681845" y="3154553"/>
            <a:ext cx="4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36" name="直接连接符 35"/>
          <p:cNvCxnSpPr/>
          <p:nvPr/>
        </p:nvCxnSpPr>
        <p:spPr>
          <a:xfrm flipV="1">
            <a:off x="8882845" y="1475008"/>
            <a:ext cx="2000308" cy="2249387"/>
          </a:xfrm>
          <a:prstGeom prst="line">
            <a:avLst/>
          </a:prstGeom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>
            <a:off x="10883153" y="1466108"/>
            <a:ext cx="0" cy="4540800"/>
          </a:xfrm>
          <a:prstGeom prst="line">
            <a:avLst/>
          </a:prstGeom>
          <a:ln w="19050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8" name="文本框 37"/>
          <p:cNvSpPr txBox="1"/>
          <p:nvPr/>
        </p:nvSpPr>
        <p:spPr>
          <a:xfrm>
            <a:off x="7920107" y="3833646"/>
            <a:ext cx="401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C’</a:t>
            </a:r>
            <a:endParaRPr lang="zh-CN" altLang="en-US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/>
          <p:cNvCxnSpPr/>
          <p:nvPr/>
        </p:nvCxnSpPr>
        <p:spPr>
          <a:xfrm>
            <a:off x="7762679" y="2413321"/>
            <a:ext cx="529675" cy="1320799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>
            <a:off x="8293903" y="3724395"/>
            <a:ext cx="2559499" cy="2329795"/>
          </a:xfrm>
          <a:prstGeom prst="line">
            <a:avLst/>
          </a:prstGeom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V="1">
            <a:off x="8283717" y="1493775"/>
            <a:ext cx="2599436" cy="2224512"/>
          </a:xfrm>
          <a:prstGeom prst="line">
            <a:avLst/>
          </a:prstGeom>
          <a:ln>
            <a:prstDash val="dash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6" name="组合 5"/>
          <p:cNvGrpSpPr/>
          <p:nvPr/>
        </p:nvGrpSpPr>
        <p:grpSpPr>
          <a:xfrm>
            <a:off x="298515" y="1519595"/>
            <a:ext cx="12561810" cy="5105361"/>
            <a:chOff x="204323" y="1195997"/>
            <a:chExt cx="12561810" cy="5105361"/>
          </a:xfrm>
        </p:grpSpPr>
        <p:sp>
          <p:nvSpPr>
            <p:cNvPr id="46" name="Text Box 24"/>
            <p:cNvSpPr txBox="1">
              <a:spLocks noChangeArrowheads="1"/>
            </p:cNvSpPr>
            <p:nvPr/>
          </p:nvSpPr>
          <p:spPr bwMode="auto">
            <a:xfrm>
              <a:off x="1156050" y="1223981"/>
              <a:ext cx="79713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在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上任取另一点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’(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与点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不重合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)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</a:p>
          </p:txBody>
        </p:sp>
        <p:sp>
          <p:nvSpPr>
            <p:cNvPr id="47" name="Text Box 25"/>
            <p:cNvSpPr txBox="1">
              <a:spLocks noChangeArrowheads="1"/>
            </p:cNvSpPr>
            <p:nvPr/>
          </p:nvSpPr>
          <p:spPr bwMode="auto">
            <a:xfrm>
              <a:off x="1186736" y="1813828"/>
              <a:ext cx="828674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连结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、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、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</a:p>
          </p:txBody>
        </p:sp>
        <p:sp>
          <p:nvSpPr>
            <p:cNvPr id="48" name="Text Box 26"/>
            <p:cNvSpPr txBox="1">
              <a:spLocks noChangeArrowheads="1"/>
            </p:cNvSpPr>
            <p:nvPr/>
          </p:nvSpPr>
          <p:spPr bwMode="auto">
            <a:xfrm>
              <a:off x="204323" y="1195997"/>
              <a:ext cx="283421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证明：</a:t>
              </a:r>
            </a:p>
          </p:txBody>
        </p:sp>
        <p:sp>
          <p:nvSpPr>
            <p:cNvPr id="49" name="Text Box 36"/>
            <p:cNvSpPr txBox="1">
              <a:spLocks noChangeArrowheads="1"/>
            </p:cNvSpPr>
            <p:nvPr/>
          </p:nvSpPr>
          <p:spPr bwMode="auto">
            <a:xfrm>
              <a:off x="1084599" y="4011743"/>
              <a:ext cx="10191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∴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C+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=B’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C+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=AB’ 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</a:t>
              </a:r>
            </a:p>
          </p:txBody>
        </p:sp>
        <p:sp>
          <p:nvSpPr>
            <p:cNvPr id="50" name="Text Box 36"/>
            <p:cNvSpPr txBox="1">
              <a:spLocks noChangeArrowheads="1"/>
            </p:cNvSpPr>
            <p:nvPr/>
          </p:nvSpPr>
          <p:spPr bwMode="auto">
            <a:xfrm>
              <a:off x="1084599" y="4535719"/>
              <a:ext cx="878416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∴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+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+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endParaRPr lang="zh-CN" altLang="zh-CN" sz="24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51" name="Text Box 23"/>
            <p:cNvSpPr txBox="1">
              <a:spLocks noChangeArrowheads="1"/>
            </p:cNvSpPr>
            <p:nvPr/>
          </p:nvSpPr>
          <p:spPr bwMode="auto">
            <a:xfrm>
              <a:off x="1136324" y="2418442"/>
              <a:ext cx="8498417" cy="830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 defTabSz="914400">
                <a:defRPr/>
              </a:pPr>
              <a:r>
                <a:rPr lang="zh-CN" altLang="zh-CN" sz="2400" dirty="0"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ea"/>
                  <a:sym typeface="+mn-lt"/>
                </a:rPr>
                <a:t>∵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直线</a:t>
              </a:r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l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是点</a:t>
              </a:r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、</a:t>
              </a:r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B’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的对称轴，</a:t>
              </a:r>
              <a:endParaRPr lang="en-US" altLang="zh-CN" sz="2400" dirty="0">
                <a:solidFill>
                  <a:prstClr val="black"/>
                </a:solidFill>
                <a:cs typeface="+mn-ea"/>
                <a:sym typeface="+mn-lt"/>
              </a:endParaRPr>
            </a:p>
            <a:p>
              <a:pPr defTabSz="914400">
                <a:defRPr/>
              </a:pP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点</a:t>
              </a: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、</a:t>
              </a:r>
              <a:r>
                <a:rPr lang="zh-CN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cs typeface="+mn-ea"/>
                  <a:sym typeface="+mn-lt"/>
                </a:rPr>
                <a:t>’</a:t>
              </a:r>
              <a:r>
                <a:rPr lang="zh-CN" altLang="en-US" sz="2400" dirty="0">
                  <a:solidFill>
                    <a:prstClr val="black"/>
                  </a:solidFill>
                  <a:cs typeface="+mn-ea"/>
                  <a:sym typeface="+mn-lt"/>
                </a:rPr>
                <a:t>在对称轴上，</a:t>
              </a:r>
            </a:p>
          </p:txBody>
        </p:sp>
        <p:sp>
          <p:nvSpPr>
            <p:cNvPr id="52" name="Text Box 27"/>
            <p:cNvSpPr txBox="1">
              <a:spLocks noChangeArrowheads="1"/>
            </p:cNvSpPr>
            <p:nvPr/>
          </p:nvSpPr>
          <p:spPr bwMode="auto">
            <a:xfrm>
              <a:off x="1156050" y="5152197"/>
              <a:ext cx="11334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在△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AB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中，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+B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 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&gt;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AB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</a:p>
          </p:txBody>
        </p:sp>
        <p:sp>
          <p:nvSpPr>
            <p:cNvPr id="53" name="Text Box 27"/>
            <p:cNvSpPr txBox="1">
              <a:spLocks noChangeArrowheads="1"/>
            </p:cNvSpPr>
            <p:nvPr/>
          </p:nvSpPr>
          <p:spPr bwMode="auto">
            <a:xfrm>
              <a:off x="1431382" y="5839693"/>
              <a:ext cx="11334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即：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+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 &gt;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C+BC</a:t>
              </a:r>
            </a:p>
          </p:txBody>
        </p:sp>
        <p:sp>
          <p:nvSpPr>
            <p:cNvPr id="54" name="矩形 71"/>
            <p:cNvSpPr>
              <a:spLocks noChangeArrowheads="1"/>
            </p:cNvSpPr>
            <p:nvPr/>
          </p:nvSpPr>
          <p:spPr bwMode="auto">
            <a:xfrm>
              <a:off x="1084599" y="3424219"/>
              <a:ext cx="366638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∴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C=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，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	B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=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B’</a:t>
              </a:r>
              <a:r>
                <a:rPr lang="zh-CN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  <a:r>
                <a:rPr lang="en-US" altLang="zh-CN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’</a:t>
              </a:r>
              <a:r>
                <a:rPr lang="zh-CN" altLang="en-US" sz="24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． </a:t>
              </a:r>
            </a:p>
          </p:txBody>
        </p:sp>
      </p:grpSp>
      <p:sp>
        <p:nvSpPr>
          <p:cNvPr id="39" name="文本框 38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验证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887021" y="1547333"/>
            <a:ext cx="10657417" cy="1140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如图，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和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两地在一条河的两岸，现要在河上造一座桥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MN.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桥造在何处才能使从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到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的路径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AMNB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最短？（假定河的两岸是平行的直线，桥要与河垂直）</a:t>
            </a:r>
          </a:p>
        </p:txBody>
      </p:sp>
      <p:grpSp>
        <p:nvGrpSpPr>
          <p:cNvPr id="6" name="Group 4"/>
          <p:cNvGrpSpPr/>
          <p:nvPr/>
        </p:nvGrpSpPr>
        <p:grpSpPr bwMode="auto">
          <a:xfrm>
            <a:off x="3527833" y="2928509"/>
            <a:ext cx="4894203" cy="3306030"/>
            <a:chOff x="23" y="54"/>
            <a:chExt cx="2063" cy="1393"/>
          </a:xfrm>
        </p:grpSpPr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26" y="635"/>
              <a:ext cx="1815" cy="0"/>
            </a:xfrm>
            <a:prstGeom prst="line">
              <a:avLst/>
            </a:prstGeom>
            <a:noFill/>
            <a:ln w="28575" cap="flat" cmpd="sng">
              <a:solidFill>
                <a:srgbClr val="9933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226" y="953"/>
              <a:ext cx="1860" cy="0"/>
            </a:xfrm>
            <a:prstGeom prst="line">
              <a:avLst/>
            </a:prstGeom>
            <a:noFill/>
            <a:ln w="28575" cap="flat" cmpd="sng">
              <a:solidFill>
                <a:srgbClr val="9933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227" y="136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beve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auto">
            <a:xfrm>
              <a:off x="1361" y="1270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beve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452" y="1270"/>
              <a:ext cx="227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23" y="54"/>
              <a:ext cx="227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2135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/>
          <p:nvPr/>
        </p:nvGrpSpPr>
        <p:grpSpPr bwMode="auto">
          <a:xfrm>
            <a:off x="6745443" y="1800906"/>
            <a:ext cx="4415367" cy="3056466"/>
            <a:chOff x="0" y="0"/>
            <a:chExt cx="2086" cy="1444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26" y="635"/>
              <a:ext cx="1815" cy="0"/>
            </a:xfrm>
            <a:prstGeom prst="line">
              <a:avLst/>
            </a:prstGeom>
            <a:noFill/>
            <a:ln w="28575" cap="flat" cmpd="sng">
              <a:solidFill>
                <a:srgbClr val="9933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26" y="953"/>
              <a:ext cx="1860" cy="0"/>
            </a:xfrm>
            <a:prstGeom prst="line">
              <a:avLst/>
            </a:prstGeom>
            <a:noFill/>
            <a:ln w="28575" cap="flat" cmpd="sng">
              <a:solidFill>
                <a:srgbClr val="9933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27" y="136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beve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61" y="1270"/>
              <a:ext cx="45" cy="45"/>
            </a:xfrm>
            <a:prstGeom prst="ellipse">
              <a:avLst/>
            </a:prstGeom>
            <a:solidFill>
              <a:srgbClr val="FF0000"/>
            </a:solidFill>
            <a:ln w="9525" cap="flat" cmpd="sng">
              <a:solidFill>
                <a:srgbClr val="FF0000"/>
              </a:solidFill>
              <a:beve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452" y="1270"/>
              <a:ext cx="22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>
                  <a:solidFill>
                    <a:srgbClr val="080808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>
                  <a:solidFill>
                    <a:srgbClr val="080808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742016" y="2369920"/>
            <a:ext cx="5664200" cy="220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如图假定任选位置造桥ＭＮ，连接ＡＭ和ＢＮ，从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到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的路径是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AM+MN+BN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，那么怎样确定什么情况下最短呢？</a:t>
            </a:r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>
            <a:off x="9383307" y="3114359"/>
            <a:ext cx="0" cy="670984"/>
          </a:xfrm>
          <a:prstGeom prst="line">
            <a:avLst/>
          </a:prstGeom>
          <a:noFill/>
          <a:ln w="38100" cap="flat" cmpd="sng">
            <a:solidFill>
              <a:schemeClr val="hlink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270874" y="2153393"/>
            <a:ext cx="2112433" cy="960967"/>
          </a:xfrm>
          <a:prstGeom prst="line">
            <a:avLst/>
          </a:prstGeom>
          <a:noFill/>
          <a:ln w="28575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H="1" flipV="1">
            <a:off x="9383307" y="3785343"/>
            <a:ext cx="287867" cy="768349"/>
          </a:xfrm>
          <a:prstGeom prst="line">
            <a:avLst/>
          </a:prstGeom>
          <a:noFill/>
          <a:ln w="28575" cap="flat" cmpd="sng">
            <a:solidFill>
              <a:srgbClr val="FF0000"/>
            </a:solidFill>
            <a:beve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9286999" y="2501025"/>
            <a:ext cx="76834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b="1" dirty="0">
                <a:solidFill>
                  <a:srgbClr val="080808"/>
                </a:solidFill>
                <a:cs typeface="+mn-ea"/>
                <a:sym typeface="+mn-lt"/>
              </a:rPr>
              <a:t>Ｍ</a:t>
            </a:r>
          </a:p>
        </p:txBody>
      </p:sp>
      <p:sp>
        <p:nvSpPr>
          <p:cNvPr id="17" name="Text Box 15"/>
          <p:cNvSpPr txBox="1">
            <a:spLocks noChangeArrowheads="1"/>
          </p:cNvSpPr>
          <p:nvPr/>
        </p:nvSpPr>
        <p:spPr bwMode="auto">
          <a:xfrm>
            <a:off x="8903882" y="3940358"/>
            <a:ext cx="480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b="1" dirty="0">
                <a:solidFill>
                  <a:srgbClr val="080808"/>
                </a:solidFill>
                <a:cs typeface="+mn-ea"/>
                <a:sym typeface="+mn-lt"/>
              </a:rPr>
              <a:t>Ｎ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8"/>
          <p:cNvSpPr txBox="1">
            <a:spLocks noChangeArrowheads="1"/>
          </p:cNvSpPr>
          <p:nvPr/>
        </p:nvSpPr>
        <p:spPr bwMode="auto">
          <a:xfrm>
            <a:off x="800600" y="2382561"/>
            <a:ext cx="5256743" cy="220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lnSpc>
                <a:spcPct val="20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解：如图，平移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到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</a:t>
            </a:r>
            <a:r>
              <a:rPr lang="en-US" altLang="zh-CN" sz="2400" b="1" baseline="-25000" dirty="0">
                <a:solidFill>
                  <a:srgbClr val="080808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，使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AA</a:t>
            </a:r>
            <a:r>
              <a:rPr lang="en-US" altLang="zh-CN" sz="2400" b="1" baseline="-25000" dirty="0">
                <a:solidFill>
                  <a:srgbClr val="080808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等于河宽，连接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</a:t>
            </a:r>
            <a:r>
              <a:rPr lang="en-US" altLang="zh-CN" sz="2400" b="1" baseline="-25000" dirty="0">
                <a:solidFill>
                  <a:srgbClr val="080808"/>
                </a:solidFill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Ｂ交河岸于Ｎ作桥ＭＮ，此时路径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080808"/>
                </a:solidFill>
                <a:cs typeface="+mn-ea"/>
                <a:sym typeface="+mn-lt"/>
              </a:rPr>
              <a:t>Ｍ＋ＭＮ＋ＢＮ最短</a:t>
            </a:r>
            <a:r>
              <a:rPr lang="en-US" altLang="zh-CN" sz="2400" b="1" dirty="0">
                <a:solidFill>
                  <a:srgbClr val="080808"/>
                </a:solidFill>
                <a:cs typeface="+mn-ea"/>
                <a:sym typeface="+mn-lt"/>
              </a:rPr>
              <a:t>.</a:t>
            </a:r>
          </a:p>
        </p:txBody>
      </p:sp>
      <p:grpSp>
        <p:nvGrpSpPr>
          <p:cNvPr id="6" name="Group 3"/>
          <p:cNvGrpSpPr/>
          <p:nvPr/>
        </p:nvGrpSpPr>
        <p:grpSpPr bwMode="auto">
          <a:xfrm>
            <a:off x="6483351" y="1803401"/>
            <a:ext cx="4415367" cy="3191935"/>
            <a:chOff x="0" y="0"/>
            <a:chExt cx="2086" cy="1508"/>
          </a:xfrm>
        </p:grpSpPr>
        <p:sp>
          <p:nvSpPr>
            <p:cNvPr id="7" name="Line 4"/>
            <p:cNvSpPr>
              <a:spLocks noChangeShapeType="1"/>
            </p:cNvSpPr>
            <p:nvPr/>
          </p:nvSpPr>
          <p:spPr bwMode="auto">
            <a:xfrm>
              <a:off x="226" y="635"/>
              <a:ext cx="1815" cy="0"/>
            </a:xfrm>
            <a:prstGeom prst="line">
              <a:avLst/>
            </a:prstGeom>
            <a:noFill/>
            <a:ln w="28575" cmpd="sng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Line 5"/>
            <p:cNvSpPr>
              <a:spLocks noChangeShapeType="1"/>
            </p:cNvSpPr>
            <p:nvPr/>
          </p:nvSpPr>
          <p:spPr bwMode="auto">
            <a:xfrm>
              <a:off x="226" y="953"/>
              <a:ext cx="1860" cy="0"/>
            </a:xfrm>
            <a:prstGeom prst="line">
              <a:avLst/>
            </a:prstGeom>
            <a:noFill/>
            <a:ln w="28575" cmpd="sng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6"/>
            <p:cNvSpPr>
              <a:spLocks noChangeArrowheads="1"/>
            </p:cNvSpPr>
            <p:nvPr/>
          </p:nvSpPr>
          <p:spPr bwMode="auto">
            <a:xfrm>
              <a:off x="227" y="136"/>
              <a:ext cx="45" cy="45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Oval 7"/>
            <p:cNvSpPr>
              <a:spLocks noChangeArrowheads="1"/>
            </p:cNvSpPr>
            <p:nvPr/>
          </p:nvSpPr>
          <p:spPr bwMode="auto">
            <a:xfrm>
              <a:off x="1361" y="1270"/>
              <a:ext cx="45" cy="45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1452" y="1270"/>
              <a:ext cx="22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2665" b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2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 sz="2665" b="1" dirty="0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7056967" y="2171701"/>
            <a:ext cx="0" cy="673100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6479117" y="2508249"/>
            <a:ext cx="1056216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b="1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5" name="Line 12"/>
          <p:cNvSpPr>
            <a:spLocks noChangeShapeType="1"/>
          </p:cNvSpPr>
          <p:nvPr/>
        </p:nvSpPr>
        <p:spPr bwMode="auto">
          <a:xfrm>
            <a:off x="7056967" y="2844800"/>
            <a:ext cx="2400300" cy="172720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8401051" y="3132667"/>
            <a:ext cx="0" cy="670984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7056967" y="2076451"/>
            <a:ext cx="1344084" cy="1056216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8401051" y="3803651"/>
            <a:ext cx="1056216" cy="768349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8208434" y="2652185"/>
            <a:ext cx="5757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cs typeface="+mn-ea"/>
                <a:sym typeface="+mn-lt"/>
              </a:rPr>
              <a:t>M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8122711" y="3901017"/>
            <a:ext cx="4301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cs typeface="+mn-ea"/>
                <a:sym typeface="+mn-lt"/>
              </a:rPr>
              <a:t>N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猜想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3"/>
          <p:cNvGrpSpPr/>
          <p:nvPr/>
        </p:nvGrpSpPr>
        <p:grpSpPr bwMode="auto">
          <a:xfrm>
            <a:off x="7002292" y="2546161"/>
            <a:ext cx="4415367" cy="3056466"/>
            <a:chOff x="0" y="0"/>
            <a:chExt cx="2086" cy="1444"/>
          </a:xfrm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226" y="635"/>
              <a:ext cx="1815" cy="0"/>
            </a:xfrm>
            <a:prstGeom prst="line">
              <a:avLst/>
            </a:prstGeom>
            <a:noFill/>
            <a:ln w="28575" cmpd="sng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226" y="953"/>
              <a:ext cx="1860" cy="0"/>
            </a:xfrm>
            <a:prstGeom prst="line">
              <a:avLst/>
            </a:prstGeom>
            <a:noFill/>
            <a:ln w="28575" cmpd="sng">
              <a:solidFill>
                <a:srgbClr val="9933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auto">
            <a:xfrm>
              <a:off x="227" y="136"/>
              <a:ext cx="45" cy="45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auto">
            <a:xfrm>
              <a:off x="1361" y="1270"/>
              <a:ext cx="45" cy="45"/>
            </a:xfrm>
            <a:prstGeom prst="ellipse">
              <a:avLst/>
            </a:prstGeom>
            <a:solidFill>
              <a:srgbClr val="FF0000"/>
            </a:solidFill>
            <a:ln w="9525" cmpd="sng">
              <a:solidFill>
                <a:srgbClr val="FF0000"/>
              </a:solidFill>
              <a:rou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defTabSz="914400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 Box 8"/>
            <p:cNvSpPr txBox="1">
              <a:spLocks noChangeArrowheads="1"/>
            </p:cNvSpPr>
            <p:nvPr/>
          </p:nvSpPr>
          <p:spPr bwMode="auto">
            <a:xfrm>
              <a:off x="1452" y="1270"/>
              <a:ext cx="22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227" cy="1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defTabSz="914400">
                <a:spcBef>
                  <a:spcPct val="50000"/>
                </a:spcBef>
              </a:pPr>
              <a:r>
                <a:rPr lang="en-US" altLang="zh-CN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</a:p>
          </p:txBody>
        </p:sp>
      </p:grp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7575908" y="3297362"/>
            <a:ext cx="0" cy="673100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710192" y="3202326"/>
            <a:ext cx="1056216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665" b="1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665" b="1" baseline="-25000">
                <a:solidFill>
                  <a:prstClr val="black"/>
                </a:solidFill>
                <a:cs typeface="+mn-ea"/>
                <a:sym typeface="+mn-lt"/>
              </a:rPr>
              <a:t>1</a:t>
            </a:r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7575908" y="3587559"/>
            <a:ext cx="2400300" cy="1727200"/>
          </a:xfrm>
          <a:prstGeom prst="line">
            <a:avLst/>
          </a:prstGeom>
          <a:noFill/>
          <a:ln w="28575" cmpd="sng">
            <a:solidFill>
              <a:srgbClr val="FF0000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 flipV="1">
            <a:off x="8919992" y="3875426"/>
            <a:ext cx="0" cy="670984"/>
          </a:xfrm>
          <a:prstGeom prst="line">
            <a:avLst/>
          </a:prstGeom>
          <a:noFill/>
          <a:ln w="28575" cmpd="sng">
            <a:solidFill>
              <a:schemeClr val="hlink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7575908" y="2819210"/>
            <a:ext cx="1344084" cy="1056216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>
            <a:off x="8919992" y="4546410"/>
            <a:ext cx="1056216" cy="768349"/>
          </a:xfrm>
          <a:prstGeom prst="line">
            <a:avLst/>
          </a:prstGeom>
          <a:noFill/>
          <a:ln w="28575" cmpd="sng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8727375" y="3394944"/>
            <a:ext cx="57573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cs typeface="+mn-ea"/>
                <a:sym typeface="+mn-lt"/>
              </a:rPr>
              <a:t>M</a:t>
            </a: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8632126" y="4739026"/>
            <a:ext cx="47836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3200" b="1">
                <a:solidFill>
                  <a:prstClr val="black"/>
                </a:solidFill>
                <a:cs typeface="+mn-ea"/>
                <a:sym typeface="+mn-lt"/>
              </a:rPr>
              <a:t>N</a:t>
            </a:r>
          </a:p>
        </p:txBody>
      </p:sp>
      <p:sp>
        <p:nvSpPr>
          <p:cNvPr id="21" name="Text Box 19"/>
          <p:cNvSpPr txBox="1">
            <a:spLocks noChangeArrowheads="1"/>
          </p:cNvSpPr>
          <p:nvPr/>
        </p:nvSpPr>
        <p:spPr bwMode="auto">
          <a:xfrm>
            <a:off x="774341" y="1827529"/>
            <a:ext cx="58480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理由；另任作桥Ｍ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，连接ＡＭ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，ＢＮ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auto">
          <a:xfrm>
            <a:off x="9783592" y="3875426"/>
            <a:ext cx="0" cy="670984"/>
          </a:xfrm>
          <a:prstGeom prst="line">
            <a:avLst/>
          </a:prstGeom>
          <a:noFill/>
          <a:ln w="28575" cmpd="sng">
            <a:solidFill>
              <a:schemeClr val="hlink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auto">
          <a:xfrm>
            <a:off x="7575908" y="2819210"/>
            <a:ext cx="2207684" cy="1056216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4" name="Line 22"/>
          <p:cNvSpPr>
            <a:spLocks noChangeShapeType="1"/>
          </p:cNvSpPr>
          <p:nvPr/>
        </p:nvSpPr>
        <p:spPr bwMode="auto">
          <a:xfrm>
            <a:off x="9783592" y="4546410"/>
            <a:ext cx="192616" cy="768349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5" name="Line 23"/>
          <p:cNvSpPr>
            <a:spLocks noChangeShapeType="1"/>
          </p:cNvSpPr>
          <p:nvPr/>
        </p:nvSpPr>
        <p:spPr bwMode="auto">
          <a:xfrm>
            <a:off x="7575908" y="3587559"/>
            <a:ext cx="2207684" cy="958851"/>
          </a:xfrm>
          <a:prstGeom prst="line">
            <a:avLst/>
          </a:prstGeom>
          <a:noFill/>
          <a:ln w="28575" cmpd="sng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9976208" y="4546410"/>
            <a:ext cx="1344084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665" b="1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665" b="1" baseline="-25000">
                <a:solidFill>
                  <a:prstClr val="black"/>
                </a:solidFill>
                <a:cs typeface="+mn-ea"/>
                <a:sym typeface="+mn-lt"/>
              </a:rPr>
              <a:t>１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9688342" y="3297576"/>
            <a:ext cx="1631951" cy="50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665" b="1">
                <a:solidFill>
                  <a:prstClr val="black"/>
                </a:solidFill>
                <a:cs typeface="+mn-ea"/>
                <a:sym typeface="+mn-lt"/>
              </a:rPr>
              <a:t>Ｍ</a:t>
            </a:r>
            <a:r>
              <a:rPr lang="zh-CN" altLang="en-US" sz="2665" b="1" baseline="-25000">
                <a:solidFill>
                  <a:prstClr val="black"/>
                </a:solidFill>
                <a:cs typeface="+mn-ea"/>
                <a:sym typeface="+mn-lt"/>
              </a:rPr>
              <a:t>１</a:t>
            </a: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774341" y="2807734"/>
            <a:ext cx="628861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由平移性质可知，ＡＭ＝Ａ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Ｎ，ＡＡ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＝ＭＮ＝Ｍ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，ＡＭ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＝Ａ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774341" y="3941728"/>
            <a:ext cx="62014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AM+MN+BN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转化为ＡＡ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＋Ａ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Ｂ，而ＡＭ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＋Ｍ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＋ＢＮ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　转化为ＡＡ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＋Ａ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＋ＢＮ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</a:p>
        </p:txBody>
      </p:sp>
      <p:sp>
        <p:nvSpPr>
          <p:cNvPr id="30" name="Text Box 28"/>
          <p:cNvSpPr txBox="1">
            <a:spLocks noChangeArrowheads="1"/>
          </p:cNvSpPr>
          <p:nvPr/>
        </p:nvSpPr>
        <p:spPr bwMode="auto">
          <a:xfrm>
            <a:off x="774341" y="4849121"/>
            <a:ext cx="102743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在△Ａ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Ｂ中，由线段公理知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N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+BN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＞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en-US" altLang="zh-CN" sz="2000" baseline="-25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</a:p>
        </p:txBody>
      </p:sp>
      <p:sp>
        <p:nvSpPr>
          <p:cNvPr id="31" name="Text Box 29"/>
          <p:cNvSpPr txBox="1">
            <a:spLocks noChangeArrowheads="1"/>
          </p:cNvSpPr>
          <p:nvPr/>
        </p:nvSpPr>
        <p:spPr bwMode="auto">
          <a:xfrm>
            <a:off x="774341" y="5634402"/>
            <a:ext cx="89281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因此ＡＭ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＋Ｍ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Ｎ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＋ＢＮ</a:t>
            </a:r>
            <a:r>
              <a:rPr lang="zh-CN" altLang="en-US" sz="2000" b="1" baseline="-25000" dirty="0">
                <a:solidFill>
                  <a:prstClr val="black"/>
                </a:solidFill>
                <a:cs typeface="+mn-ea"/>
                <a:sym typeface="+mn-lt"/>
              </a:rPr>
              <a:t>１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＞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AM+MN+BN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验证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  <p:bldP spid="26" grpId="0" autoUpdateAnimBg="0"/>
      <p:bldP spid="27" grpId="0" autoUpdateAnimBg="0"/>
      <p:bldP spid="28" grpId="0" autoUpdateAnimBg="0"/>
      <p:bldP spid="29" grpId="0" autoUpdateAnimBg="0"/>
      <p:bldP spid="30" grpId="0" autoUpdateAnimBg="0"/>
      <p:bldP spid="31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823439" y="1865109"/>
            <a:ext cx="96244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解决最短路径问题的基本步骤：</a:t>
            </a:r>
          </a:p>
        </p:txBody>
      </p:sp>
      <p:sp>
        <p:nvSpPr>
          <p:cNvPr id="6" name="TextBox 8"/>
          <p:cNvSpPr txBox="1">
            <a:spLocks noChangeArrowheads="1"/>
          </p:cNvSpPr>
          <p:nvPr/>
        </p:nvSpPr>
        <p:spPr bwMode="auto">
          <a:xfrm>
            <a:off x="823440" y="2480662"/>
            <a:ext cx="11279716" cy="363349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914400">
              <a:lnSpc>
                <a:spcPct val="250000"/>
              </a:lnSpc>
              <a:defRPr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实际问题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---</a:t>
            </a:r>
            <a:r>
              <a:rPr lang="zh-CN" altLang="en-US" sz="2400" noProof="1">
                <a:solidFill>
                  <a:srgbClr val="FF0000"/>
                </a:solidFill>
                <a:cs typeface="+mn-ea"/>
                <a:sym typeface="+mn-lt"/>
              </a:rPr>
              <a:t>数学问题（点、线）</a:t>
            </a:r>
          </a:p>
          <a:p>
            <a:pPr defTabSz="914400">
              <a:lnSpc>
                <a:spcPct val="250000"/>
              </a:lnSpc>
              <a:defRPr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未知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---</a:t>
            </a:r>
            <a:r>
              <a:rPr lang="zh-CN" altLang="en-US" sz="2400" noProof="1">
                <a:solidFill>
                  <a:srgbClr val="FF0000"/>
                </a:solidFill>
                <a:cs typeface="+mn-ea"/>
                <a:sym typeface="+mn-lt"/>
              </a:rPr>
              <a:t>已知</a:t>
            </a:r>
          </a:p>
          <a:p>
            <a:pPr defTabSz="914400">
              <a:lnSpc>
                <a:spcPct val="250000"/>
              </a:lnSpc>
              <a:defRPr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利用</a:t>
            </a:r>
            <a:r>
              <a:rPr lang="zh-CN" altLang="en-US" sz="2400" u="sng" noProof="1">
                <a:solidFill>
                  <a:srgbClr val="FF0000"/>
                </a:solidFill>
                <a:cs typeface="+mn-ea"/>
                <a:sym typeface="+mn-lt"/>
              </a:rPr>
              <a:t>轴对称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变换和</a:t>
            </a:r>
            <a:r>
              <a:rPr lang="zh-CN" altLang="en-US" sz="2400" u="sng" noProof="1">
                <a:solidFill>
                  <a:srgbClr val="FF0000"/>
                </a:solidFill>
                <a:cs typeface="+mn-ea"/>
                <a:sym typeface="+mn-lt"/>
              </a:rPr>
              <a:t>平移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变化</a:t>
            </a:r>
          </a:p>
          <a:p>
            <a:pPr defTabSz="914400">
              <a:lnSpc>
                <a:spcPct val="250000"/>
              </a:lnSpc>
              <a:defRPr/>
            </a:pP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根据“</a:t>
            </a:r>
            <a:r>
              <a:rPr lang="zh-CN" altLang="en-US" sz="2400" noProof="1">
                <a:solidFill>
                  <a:srgbClr val="FF0000"/>
                </a:solidFill>
                <a:cs typeface="+mn-ea"/>
                <a:sym typeface="+mn-lt"/>
              </a:rPr>
              <a:t>两点之间，线段最短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”</a:t>
            </a:r>
            <a:r>
              <a:rPr lang="en-US" altLang="zh-CN" sz="2400" noProof="1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noProof="1">
                <a:solidFill>
                  <a:prstClr val="black"/>
                </a:solidFill>
                <a:cs typeface="+mn-ea"/>
                <a:sym typeface="+mn-lt"/>
              </a:rPr>
              <a:t>确定最短路径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总结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nut 4"/>
          <p:cNvSpPr/>
          <p:nvPr/>
        </p:nvSpPr>
        <p:spPr>
          <a:xfrm>
            <a:off x="10411816" y="4080594"/>
            <a:ext cx="1115520" cy="1115520"/>
          </a:xfrm>
          <a:prstGeom prst="donut">
            <a:avLst>
              <a:gd name="adj" fmla="val 17192"/>
            </a:avLst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6" name="Donut 4"/>
          <p:cNvSpPr/>
          <p:nvPr/>
        </p:nvSpPr>
        <p:spPr>
          <a:xfrm>
            <a:off x="7910678" y="2082478"/>
            <a:ext cx="468408" cy="468408"/>
          </a:xfrm>
          <a:prstGeom prst="donut">
            <a:avLst>
              <a:gd name="adj" fmla="val 12316"/>
            </a:avLst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42" name="图片占位符 41"/>
          <p:cNvPicPr>
            <a:picLocks noGrp="1" noChangeAspect="1"/>
          </p:cNvPicPr>
          <p:nvPr>
            <p:ph type="pic" sz="quarter" idx="1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7" r="3787"/>
          <a:stretch>
            <a:fillRect/>
          </a:stretch>
        </p:blipFill>
        <p:spPr>
          <a:xfrm>
            <a:off x="10034411" y="1798198"/>
            <a:ext cx="2072341" cy="2072341"/>
          </a:xfrm>
        </p:spPr>
      </p:pic>
      <p:pic>
        <p:nvPicPr>
          <p:cNvPr id="40" name="图片占位符 39"/>
          <p:cNvPicPr>
            <a:picLocks noGrp="1" noChangeAspect="1"/>
          </p:cNvPicPr>
          <p:nvPr>
            <p:ph type="pic" sz="quarter" idx="1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8610070" y="1128594"/>
            <a:ext cx="1484993" cy="1484993"/>
          </a:xfrm>
        </p:spPr>
      </p:pic>
      <p:pic>
        <p:nvPicPr>
          <p:cNvPr id="38" name="图片占位符 33"/>
          <p:cNvPicPr>
            <a:picLocks noGrp="1" noChangeAspect="1"/>
          </p:cNvPicPr>
          <p:nvPr>
            <p:ph type="pic" sz="quarter" idx="10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7" r="16667"/>
          <a:stretch>
            <a:fillRect/>
          </a:stretch>
        </p:blipFill>
        <p:spPr>
          <a:xfrm>
            <a:off x="7202651" y="2768159"/>
            <a:ext cx="2892412" cy="2892412"/>
          </a:xfrm>
          <a:custGeom>
            <a:avLst/>
            <a:gdLst>
              <a:gd name="connsiteX0" fmla="*/ 1657350 w 3314700"/>
              <a:gd name="connsiteY0" fmla="*/ 0 h 3314700"/>
              <a:gd name="connsiteX1" fmla="*/ 3314700 w 3314700"/>
              <a:gd name="connsiteY1" fmla="*/ 1657350 h 3314700"/>
              <a:gd name="connsiteX2" fmla="*/ 1657350 w 3314700"/>
              <a:gd name="connsiteY2" fmla="*/ 3314700 h 3314700"/>
              <a:gd name="connsiteX3" fmla="*/ 0 w 3314700"/>
              <a:gd name="connsiteY3" fmla="*/ 1657350 h 3314700"/>
              <a:gd name="connsiteX4" fmla="*/ 1657350 w 3314700"/>
              <a:gd name="connsiteY4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14700" h="3314700">
                <a:moveTo>
                  <a:pt x="1657350" y="0"/>
                </a:moveTo>
                <a:cubicBezTo>
                  <a:pt x="2572679" y="0"/>
                  <a:pt x="3314700" y="742021"/>
                  <a:pt x="3314700" y="1657350"/>
                </a:cubicBezTo>
                <a:cubicBezTo>
                  <a:pt x="3314700" y="2572679"/>
                  <a:pt x="2572679" y="3314700"/>
                  <a:pt x="1657350" y="3314700"/>
                </a:cubicBezTo>
                <a:cubicBezTo>
                  <a:pt x="742021" y="3314700"/>
                  <a:pt x="0" y="2572679"/>
                  <a:pt x="0" y="1657350"/>
                </a:cubicBezTo>
                <a:cubicBezTo>
                  <a:pt x="0" y="742021"/>
                  <a:pt x="742021" y="0"/>
                  <a:pt x="1657350" y="0"/>
                </a:cubicBezTo>
                <a:close/>
              </a:path>
            </a:pathLst>
          </a:custGeom>
        </p:spPr>
      </p:pic>
      <p:grpSp>
        <p:nvGrpSpPr>
          <p:cNvPr id="43" name="Group 10"/>
          <p:cNvGrpSpPr/>
          <p:nvPr/>
        </p:nvGrpSpPr>
        <p:grpSpPr>
          <a:xfrm>
            <a:off x="3456660" y="2880648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44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45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46" name="TextBox 9"/>
          <p:cNvSpPr txBox="1"/>
          <p:nvPr/>
        </p:nvSpPr>
        <p:spPr>
          <a:xfrm>
            <a:off x="735023" y="1077794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7" name="Rectangle: Rounded Corners 40"/>
          <p:cNvSpPr/>
          <p:nvPr/>
        </p:nvSpPr>
        <p:spPr bwMode="auto">
          <a:xfrm rot="16200000">
            <a:off x="1171870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rgbClr val="FF5042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8" name="Rectangle: Rounded Corners 43"/>
          <p:cNvSpPr/>
          <p:nvPr/>
        </p:nvSpPr>
        <p:spPr bwMode="auto">
          <a:xfrm rot="16200000">
            <a:off x="2862735" y="4469053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49" name="矩形 48"/>
          <p:cNvSpPr/>
          <p:nvPr/>
        </p:nvSpPr>
        <p:spPr bwMode="auto">
          <a:xfrm>
            <a:off x="592843" y="2592516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50" name="矩形 49"/>
          <p:cNvSpPr/>
          <p:nvPr/>
        </p:nvSpPr>
        <p:spPr>
          <a:xfrm>
            <a:off x="621493" y="3525271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51" name="直接连接符 50"/>
          <p:cNvCxnSpPr/>
          <p:nvPr/>
        </p:nvCxnSpPr>
        <p:spPr>
          <a:xfrm>
            <a:off x="621493" y="3431794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52" name="矩形 51"/>
          <p:cNvSpPr/>
          <p:nvPr/>
        </p:nvSpPr>
        <p:spPr bwMode="auto">
          <a:xfrm>
            <a:off x="621493" y="1907850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53" name="文本框 52"/>
          <p:cNvSpPr txBox="1"/>
          <p:nvPr/>
        </p:nvSpPr>
        <p:spPr>
          <a:xfrm>
            <a:off x="621493" y="4102632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621493" y="3561818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zh-CN" altLang="en-US" sz="2400" dirty="0">
                <a:cs typeface="+mn-ea"/>
                <a:sym typeface="+mn-lt"/>
              </a:rPr>
              <a:t>人教版  数学（初中）  （八年级 上）</a:t>
            </a:r>
          </a:p>
        </p:txBody>
      </p:sp>
      <p:sp>
        <p:nvSpPr>
          <p:cNvPr id="55" name="文本框 54"/>
          <p:cNvSpPr txBox="1"/>
          <p:nvPr/>
        </p:nvSpPr>
        <p:spPr>
          <a:xfrm>
            <a:off x="638227" y="5047489"/>
            <a:ext cx="140680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smtClean="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 smtClean="0">
                <a:solidFill>
                  <a:schemeClr val="bg1"/>
                </a:solidFill>
                <a:cs typeface="+mn-ea"/>
                <a:sym typeface="+mn-lt"/>
              </a:rPr>
              <a:t>PPT818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6" name="文本框 55"/>
          <p:cNvSpPr txBox="1"/>
          <p:nvPr/>
        </p:nvSpPr>
        <p:spPr>
          <a:xfrm>
            <a:off x="2329093" y="5047489"/>
            <a:ext cx="1346323" cy="252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20XX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/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295514" y="1829352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295514" y="2721716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、能利用轴对称解决简单的最短路径问题。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、在谈最短路径的过程中，体会“轴对称”桥梁作用，感悟转化的数学思想。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295514" y="4152305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95514" y="5044668"/>
            <a:ext cx="10348517" cy="111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利用轴对称将最短路径问题转化为“两点之间，线段最短”问题。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如何利用轴对称将最短路径问题转化为线段和最小问题。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90792" y="1580986"/>
            <a:ext cx="246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点到点：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2525989" y="1596583"/>
            <a:ext cx="4185963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solidFill>
                  <a:srgbClr val="000099"/>
                </a:solidFill>
                <a:latin typeface="+mn-lt"/>
                <a:ea typeface="+mn-ea"/>
                <a:cs typeface="+mn-ea"/>
                <a:sym typeface="+mn-lt"/>
              </a:rPr>
              <a:t>两点之间，线段</a:t>
            </a:r>
            <a:r>
              <a:rPr lang="zh-CN" altLang="en-US" sz="2400" b="1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最短</a:t>
            </a:r>
          </a:p>
        </p:txBody>
      </p:sp>
      <p:sp>
        <p:nvSpPr>
          <p:cNvPr id="7" name="Text Box 23"/>
          <p:cNvSpPr txBox="1">
            <a:spLocks noChangeArrowheads="1"/>
          </p:cNvSpPr>
          <p:nvPr/>
        </p:nvSpPr>
        <p:spPr bwMode="auto">
          <a:xfrm>
            <a:off x="1154527" y="2163267"/>
            <a:ext cx="9881773" cy="400110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练习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：两个城市之间修要修一条公路，怎样设计才能最省材料？（大同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-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朔州）</a:t>
            </a: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4994"/>
          <a:stretch>
            <a:fillRect/>
          </a:stretch>
        </p:blipFill>
        <p:spPr>
          <a:xfrm>
            <a:off x="1148422" y="2683993"/>
            <a:ext cx="2460184" cy="3725540"/>
          </a:xfrm>
          <a:prstGeom prst="rect">
            <a:avLst/>
          </a:prstGeom>
        </p:spPr>
      </p:pic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3997175" y="4294624"/>
            <a:ext cx="1493859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实际问题</a:t>
            </a:r>
          </a:p>
        </p:txBody>
      </p:sp>
      <p:sp>
        <p:nvSpPr>
          <p:cNvPr id="10" name="TextBox 12"/>
          <p:cNvSpPr txBox="1">
            <a:spLocks noChangeArrowheads="1"/>
          </p:cNvSpPr>
          <p:nvPr/>
        </p:nvSpPr>
        <p:spPr bwMode="auto">
          <a:xfrm>
            <a:off x="6384588" y="4256695"/>
            <a:ext cx="1493859" cy="46166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数学问题</a:t>
            </a:r>
          </a:p>
        </p:txBody>
      </p:sp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8772001" y="4284769"/>
            <a:ext cx="1493859" cy="461665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实际问题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5444019" y="3770400"/>
            <a:ext cx="9875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转化</a:t>
            </a:r>
          </a:p>
        </p:txBody>
      </p:sp>
      <p:sp>
        <p:nvSpPr>
          <p:cNvPr id="13" name="TextBox 19"/>
          <p:cNvSpPr txBox="1">
            <a:spLocks noChangeArrowheads="1"/>
          </p:cNvSpPr>
          <p:nvPr/>
        </p:nvSpPr>
        <p:spPr bwMode="auto">
          <a:xfrm>
            <a:off x="7750599" y="3764252"/>
            <a:ext cx="8836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解决</a:t>
            </a:r>
          </a:p>
        </p:txBody>
      </p:sp>
      <p:cxnSp>
        <p:nvCxnSpPr>
          <p:cNvPr id="14" name="直接箭头连接符 13"/>
          <p:cNvCxnSpPr/>
          <p:nvPr/>
        </p:nvCxnSpPr>
        <p:spPr>
          <a:xfrm>
            <a:off x="5409703" y="4530991"/>
            <a:ext cx="1056216" cy="21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7797116" y="4530991"/>
            <a:ext cx="1056216" cy="211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2534423" y="3274166"/>
            <a:ext cx="189187" cy="204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2769155" y="2783693"/>
            <a:ext cx="189187" cy="2040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19" name="直接连接符 18"/>
          <p:cNvCxnSpPr/>
          <p:nvPr/>
        </p:nvCxnSpPr>
        <p:spPr>
          <a:xfrm flipH="1">
            <a:off x="2639528" y="2885734"/>
            <a:ext cx="234732" cy="49047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文本框 19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回顾与思考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 animBg="1"/>
      <p:bldP spid="11" grpId="0" animBg="1"/>
      <p:bldP spid="12" grpId="0"/>
      <p:bldP spid="13" grpId="0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31005" y="1776629"/>
            <a:ext cx="11254997" cy="482601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buNone/>
            </a:pPr>
            <a:r>
              <a:rPr lang="zh-CN" altLang="en-US" sz="2800" dirty="0">
                <a:solidFill>
                  <a:srgbClr val="080808"/>
                </a:solidFill>
                <a:cs typeface="+mn-ea"/>
                <a:sym typeface="+mn-lt"/>
              </a:rPr>
              <a:t>如图，从A点到B点有三条线路，哪条最短？为什么？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789" y="3240853"/>
            <a:ext cx="5524500" cy="231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测试</a:t>
            </a:r>
            <a:endParaRPr kumimoji="0" lang="zh-CN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5042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本框 22"/>
          <p:cNvSpPr txBox="1"/>
          <p:nvPr/>
        </p:nvSpPr>
        <p:spPr>
          <a:xfrm>
            <a:off x="1040323" y="1632683"/>
            <a:ext cx="246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点到线：</a:t>
            </a:r>
          </a:p>
        </p:txBody>
      </p:sp>
      <p:sp>
        <p:nvSpPr>
          <p:cNvPr id="24" name="TextBox 2"/>
          <p:cNvSpPr txBox="1">
            <a:spLocks noChangeArrowheads="1"/>
          </p:cNvSpPr>
          <p:nvPr/>
        </p:nvSpPr>
        <p:spPr bwMode="auto">
          <a:xfrm>
            <a:off x="2326636" y="1622352"/>
            <a:ext cx="2347741" cy="461665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400" b="1" dirty="0">
                <a:solidFill>
                  <a:srgbClr val="000099"/>
                </a:solidFill>
                <a:latin typeface="+mn-lt"/>
                <a:ea typeface="+mn-ea"/>
                <a:cs typeface="+mn-ea"/>
                <a:sym typeface="+mn-lt"/>
              </a:rPr>
              <a:t>垂线段</a:t>
            </a:r>
            <a:r>
              <a:rPr lang="zh-CN" altLang="en-US" sz="2400" b="1" dirty="0">
                <a:solidFill>
                  <a:srgbClr val="C00000"/>
                </a:solidFill>
                <a:latin typeface="+mn-lt"/>
                <a:ea typeface="+mn-ea"/>
                <a:cs typeface="+mn-ea"/>
                <a:sym typeface="+mn-lt"/>
              </a:rPr>
              <a:t>最短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6096000" y="3037351"/>
            <a:ext cx="5395725" cy="1140505"/>
          </a:xfrm>
          <a:prstGeom prst="rect">
            <a:avLst/>
          </a:prstGeom>
          <a:noFill/>
          <a:ln>
            <a:noFill/>
          </a:ln>
          <a:effectLst>
            <a:prstShdw prst="shdw13" dist="53882" dir="13500000">
              <a:schemeClr val="bg2">
                <a:alpha val="50000"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练习</a:t>
            </a:r>
            <a:r>
              <a:rPr lang="en-US" altLang="zh-CN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：从河边引水到村庄里，怎样铺设管道才能最省材料？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1117705" y="4866160"/>
            <a:ext cx="4765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1031604" y="6071584"/>
            <a:ext cx="47656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1303685" y="5186459"/>
            <a:ext cx="405022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303685" y="5430987"/>
            <a:ext cx="405022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303684" y="5665184"/>
            <a:ext cx="405022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1269241" y="5889050"/>
            <a:ext cx="4050223" cy="0"/>
          </a:xfrm>
          <a:prstGeom prst="line">
            <a:avLst/>
          </a:prstGeom>
          <a:ln w="9525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518437" y="5120059"/>
            <a:ext cx="750804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735" dirty="0">
                <a:solidFill>
                  <a:srgbClr val="FF0000"/>
                </a:solidFill>
                <a:cs typeface="+mn-ea"/>
                <a:sym typeface="+mn-lt"/>
              </a:rPr>
              <a:t>河</a:t>
            </a:r>
          </a:p>
        </p:txBody>
      </p:sp>
      <p:sp>
        <p:nvSpPr>
          <p:cNvPr id="30" name="椭圆 29"/>
          <p:cNvSpPr/>
          <p:nvPr/>
        </p:nvSpPr>
        <p:spPr>
          <a:xfrm>
            <a:off x="3008498" y="2799720"/>
            <a:ext cx="185979" cy="1685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32" name="直接连接符 31"/>
          <p:cNvCxnSpPr>
            <a:stCxn id="30" idx="4"/>
          </p:cNvCxnSpPr>
          <p:nvPr/>
        </p:nvCxnSpPr>
        <p:spPr>
          <a:xfrm>
            <a:off x="3101487" y="2968299"/>
            <a:ext cx="0" cy="1897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101487" y="4576859"/>
            <a:ext cx="2893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3390788" y="4576859"/>
            <a:ext cx="0" cy="2893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本框 38"/>
          <p:cNvSpPr txBox="1"/>
          <p:nvPr/>
        </p:nvSpPr>
        <p:spPr>
          <a:xfrm>
            <a:off x="2137150" y="2299194"/>
            <a:ext cx="750804" cy="666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735" dirty="0">
                <a:solidFill>
                  <a:srgbClr val="FF0000"/>
                </a:solidFill>
                <a:cs typeface="+mn-ea"/>
                <a:sym typeface="+mn-lt"/>
              </a:rPr>
              <a:t>村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回顾与思考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13" grpId="0"/>
      <p:bldP spid="30" grpId="0" animBg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129243" y="1741224"/>
            <a:ext cx="9406759" cy="16256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150000"/>
              </a:lnSpc>
              <a:buNone/>
            </a:pPr>
            <a:r>
              <a:rPr lang="zh-CN" altLang="en-US" sz="2000" dirty="0">
                <a:solidFill>
                  <a:srgbClr val="080808"/>
                </a:solidFill>
                <a:cs typeface="+mn-ea"/>
                <a:sym typeface="+mn-lt"/>
              </a:rPr>
              <a:t>如图，点A是直线</a:t>
            </a:r>
            <a:r>
              <a:rPr lang="zh-CN" altLang="en-US" sz="2000" b="1" dirty="0">
                <a:solidFill>
                  <a:srgbClr val="080808"/>
                </a:solidFill>
                <a:cs typeface="+mn-ea"/>
                <a:sym typeface="+mn-lt"/>
              </a:rPr>
              <a:t> </a:t>
            </a:r>
            <a:r>
              <a:rPr lang="zh-CN" altLang="en-US" sz="2000" b="1" i="1" dirty="0">
                <a:solidFill>
                  <a:srgbClr val="080808"/>
                </a:solidFill>
                <a:cs typeface="+mn-ea"/>
                <a:sym typeface="+mn-lt"/>
              </a:rPr>
              <a:t>l</a:t>
            </a:r>
            <a:r>
              <a:rPr lang="zh-CN" altLang="en-US" sz="2000" b="1" dirty="0">
                <a:solidFill>
                  <a:srgbClr val="080808"/>
                </a:solidFill>
                <a:cs typeface="+mn-ea"/>
                <a:sym typeface="+mn-lt"/>
              </a:rPr>
              <a:t> </a:t>
            </a:r>
            <a:r>
              <a:rPr lang="zh-CN" altLang="en-US" sz="2000" dirty="0">
                <a:solidFill>
                  <a:srgbClr val="080808"/>
                </a:solidFill>
                <a:cs typeface="+mn-ea"/>
                <a:sym typeface="+mn-lt"/>
              </a:rPr>
              <a:t>外一点，点A到直线的所有线路中，最短的是？为什么？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9638" y="2782624"/>
            <a:ext cx="4895849" cy="2950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思考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766007" y="1684770"/>
            <a:ext cx="10972800" cy="13948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219200">
              <a:lnSpc>
                <a:spcPct val="150000"/>
              </a:lnSpc>
              <a:buNone/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如图，点A和点B是直线</a:t>
            </a:r>
            <a:r>
              <a:rPr lang="zh-CN" altLang="en-US" sz="2400" i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两侧的点，请在直线</a:t>
            </a:r>
            <a:r>
              <a:rPr lang="zh-CN" altLang="en-US" sz="2400" i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上找一点C,使AC+BC最短。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4783" y="2239530"/>
            <a:ext cx="5922433" cy="3077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cxnSp>
        <p:nvCxnSpPr>
          <p:cNvPr id="8" name="直接连接符 7"/>
          <p:cNvCxnSpPr/>
          <p:nvPr/>
        </p:nvCxnSpPr>
        <p:spPr>
          <a:xfrm>
            <a:off x="5203868" y="2496959"/>
            <a:ext cx="1292772" cy="235431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5371997" y="3634705"/>
            <a:ext cx="4414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4064223" y="3495442"/>
            <a:ext cx="210207" cy="1786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727890" y="2879888"/>
            <a:ext cx="5465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C’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4194875" y="2496959"/>
            <a:ext cx="1008993" cy="9984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10" idx="4"/>
          </p:cNvCxnSpPr>
          <p:nvPr/>
        </p:nvCxnSpPr>
        <p:spPr>
          <a:xfrm>
            <a:off x="4169327" y="3674118"/>
            <a:ext cx="2327313" cy="117715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本框 17"/>
          <p:cNvSpPr txBox="1"/>
          <p:nvPr/>
        </p:nvSpPr>
        <p:spPr>
          <a:xfrm>
            <a:off x="7426078" y="2480017"/>
            <a:ext cx="39729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连接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AB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，与</a:t>
            </a:r>
            <a:r>
              <a:rPr lang="en-US" altLang="zh-CN" sz="3200" i="1" dirty="0">
                <a:solidFill>
                  <a:srgbClr val="FF0000"/>
                </a:solidFill>
                <a:cs typeface="+mn-ea"/>
                <a:sym typeface="+mn-lt"/>
              </a:rPr>
              <a:t>l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交于</a:t>
            </a:r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sz="3200" dirty="0">
                <a:solidFill>
                  <a:srgbClr val="FF0000"/>
                </a:solidFill>
                <a:cs typeface="+mn-ea"/>
                <a:sym typeface="+mn-lt"/>
              </a:rPr>
              <a:t>点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66008" y="5431314"/>
            <a:ext cx="109727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猜想：在</a:t>
            </a:r>
            <a:r>
              <a:rPr lang="en-US" altLang="zh-CN" sz="2400" i="1" dirty="0">
                <a:solidFill>
                  <a:srgbClr val="FF0000"/>
                </a:solidFill>
                <a:cs typeface="+mn-ea"/>
                <a:sym typeface="+mn-lt"/>
              </a:rPr>
              <a:t>l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上任意取一点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C’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（与点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不重合），结合三角形三边关系，你发现了什么？</a:t>
            </a:r>
            <a:r>
              <a:rPr lang="en-US" altLang="zh-CN" sz="2400" dirty="0">
                <a:solidFill>
                  <a:srgbClr val="FF0000"/>
                </a:solidFill>
                <a:cs typeface="+mn-ea"/>
                <a:sym typeface="+mn-lt"/>
              </a:rPr>
              <a:t>       </a:t>
            </a:r>
            <a:r>
              <a:rPr lang="en-US" altLang="zh-CN" sz="2800" dirty="0">
                <a:solidFill>
                  <a:srgbClr val="FF0000"/>
                </a:solidFill>
                <a:cs typeface="+mn-ea"/>
                <a:sym typeface="+mn-lt"/>
              </a:rPr>
              <a:t>AC’+BC’_____AB</a:t>
            </a:r>
            <a:endParaRPr lang="zh-CN" altLang="en-US" sz="2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914400" y="1452725"/>
            <a:ext cx="10420350" cy="11405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b="1" dirty="0">
                <a:solidFill>
                  <a:prstClr val="black"/>
                </a:solidFill>
                <a:cs typeface="+mn-ea"/>
                <a:sym typeface="+mn-lt"/>
              </a:rPr>
              <a:t>        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从图中的A地出发，到一条笔直的河边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l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饮马，然后到B地．河边饮马点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在河边什么地方可使他所走的路线全程最短？</a:t>
            </a:r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6" name="Group 25"/>
          <p:cNvGrpSpPr/>
          <p:nvPr/>
        </p:nvGrpSpPr>
        <p:grpSpPr bwMode="auto">
          <a:xfrm>
            <a:off x="3977783" y="2658213"/>
            <a:ext cx="4593784" cy="2649036"/>
            <a:chOff x="0" y="0"/>
            <a:chExt cx="2969" cy="1499"/>
          </a:xfrm>
        </p:grpSpPr>
        <p:sp>
          <p:nvSpPr>
            <p:cNvPr id="7" name="Rectangle 32" descr="水滴"/>
            <p:cNvSpPr>
              <a:spLocks noChangeArrowheads="1"/>
            </p:cNvSpPr>
            <p:nvPr/>
          </p:nvSpPr>
          <p:spPr bwMode="auto">
            <a:xfrm>
              <a:off x="0" y="1165"/>
              <a:ext cx="2969" cy="231"/>
            </a:xfrm>
            <a:prstGeom prst="rect">
              <a:avLst/>
            </a:prstGeom>
            <a:blipFill dpi="0" rotWithShape="1">
              <a:blip r:embed="rId3"/>
              <a:srcRect/>
              <a:tile tx="0" ty="0" sx="100000" sy="100000" flip="none" algn="tl"/>
            </a:blipFill>
            <a:ln w="9525" cap="flat" cmpd="sng">
              <a:solidFill>
                <a:srgbClr val="CCFFCC"/>
              </a:solidFill>
              <a:bevel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endParaRPr lang="zh-CN" altLang="en-US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pic>
          <p:nvPicPr>
            <p:cNvPr id="8" name="Picture 34" descr="u=2524998078,1365754155&amp;fm=23&amp;gp=0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" y="388"/>
              <a:ext cx="364" cy="3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9" name="Picture 35" descr="1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78" y="0"/>
              <a:ext cx="458" cy="4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0" name="Text Box 37"/>
            <p:cNvSpPr txBox="1">
              <a:spLocks noChangeArrowheads="1"/>
            </p:cNvSpPr>
            <p:nvPr/>
          </p:nvSpPr>
          <p:spPr bwMode="auto">
            <a:xfrm>
              <a:off x="2190" y="360"/>
              <a:ext cx="742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1" name="Text Box 38"/>
            <p:cNvSpPr txBox="1">
              <a:spLocks noChangeArrowheads="1"/>
            </p:cNvSpPr>
            <p:nvPr/>
          </p:nvSpPr>
          <p:spPr bwMode="auto">
            <a:xfrm>
              <a:off x="297" y="672"/>
              <a:ext cx="742" cy="38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sz="373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24"/>
            <p:cNvSpPr>
              <a:spLocks noChangeArrowheads="1"/>
            </p:cNvSpPr>
            <p:nvPr/>
          </p:nvSpPr>
          <p:spPr bwMode="auto">
            <a:xfrm>
              <a:off x="1359" y="1122"/>
              <a:ext cx="188" cy="377"/>
            </a:xfrm>
            <a:prstGeom prst="rect">
              <a:avLst/>
            </a:prstGeom>
            <a:noFill/>
            <a:ln>
              <a:noFill/>
            </a:ln>
            <a:effectLst>
              <a:prstShdw prst="shdw12">
                <a:schemeClr val="bg2">
                  <a:alpha val="50000"/>
                </a:schemeClr>
              </a:prst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en-US" altLang="zh-CN" sz="373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zh-CN" altLang="en-US" sz="3735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23667" y="5667709"/>
            <a:ext cx="119020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这是一个实际问题，你打算首先做什么？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9270125" y="4858486"/>
            <a:ext cx="2638097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CN" altLang="en-US" sz="2665" dirty="0">
                <a:solidFill>
                  <a:srgbClr val="FF0000"/>
                </a:solidFill>
                <a:cs typeface="+mn-ea"/>
                <a:sym typeface="+mn-lt"/>
              </a:rPr>
              <a:t>转化为数学问题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0"/>
          <p:cNvSpPr txBox="1">
            <a:spLocks noChangeArrowheads="1"/>
          </p:cNvSpPr>
          <p:nvPr/>
        </p:nvSpPr>
        <p:spPr bwMode="auto">
          <a:xfrm>
            <a:off x="405597" y="1529732"/>
            <a:ext cx="1190201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bevel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　　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将</a:t>
            </a:r>
            <a:r>
              <a:rPr lang="en-US" altLang="zh-CN" sz="2400" i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400" i="1" dirty="0">
                <a:latin typeface="+mn-lt"/>
                <a:ea typeface="+mn-ea"/>
                <a:cs typeface="+mn-ea"/>
                <a:sym typeface="+mn-lt"/>
              </a:rPr>
              <a:t>B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两地抽象为两个点，将河</a:t>
            </a:r>
            <a:r>
              <a:rPr lang="en-US" altLang="zh-CN" sz="2400" i="1" dirty="0">
                <a:latin typeface="+mn-lt"/>
                <a:ea typeface="+mn-ea"/>
                <a:cs typeface="+mn-ea"/>
                <a:sym typeface="+mn-lt"/>
              </a:rPr>
              <a:t>l 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抽象为一条直线． 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6" name="Group 27"/>
          <p:cNvGrpSpPr/>
          <p:nvPr/>
        </p:nvGrpSpPr>
        <p:grpSpPr bwMode="auto">
          <a:xfrm>
            <a:off x="1033741" y="2019917"/>
            <a:ext cx="5761567" cy="3308351"/>
            <a:chOff x="0" y="0"/>
            <a:chExt cx="2722" cy="1563"/>
          </a:xfrm>
        </p:grpSpPr>
        <p:sp>
          <p:nvSpPr>
            <p:cNvPr id="7" name="Line 33"/>
            <p:cNvSpPr>
              <a:spLocks noChangeShapeType="1"/>
            </p:cNvSpPr>
            <p:nvPr/>
          </p:nvSpPr>
          <p:spPr bwMode="auto">
            <a:xfrm>
              <a:off x="0" y="1301"/>
              <a:ext cx="2143" cy="0"/>
            </a:xfrm>
            <a:prstGeom prst="line">
              <a:avLst/>
            </a:prstGeom>
            <a:noFill/>
            <a:ln w="25400" cap="flat" cmpd="sng">
              <a:solidFill>
                <a:srgbClr val="000000"/>
              </a:solidFill>
              <a:beve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defTabSz="914400"/>
              <a:endParaRPr lang="zh-CN" altLang="en-US" sz="2665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8" name="Text Box 34"/>
            <p:cNvSpPr txBox="1">
              <a:spLocks noChangeArrowheads="1"/>
            </p:cNvSpPr>
            <p:nvPr/>
          </p:nvSpPr>
          <p:spPr bwMode="auto">
            <a:xfrm>
              <a:off x="1844" y="0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9" name="Text Box 35"/>
            <p:cNvSpPr txBox="1">
              <a:spLocks noChangeArrowheads="1"/>
            </p:cNvSpPr>
            <p:nvPr/>
          </p:nvSpPr>
          <p:spPr bwMode="auto">
            <a:xfrm>
              <a:off x="1639" y="109"/>
              <a:ext cx="878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0" name="Text Box 36"/>
            <p:cNvSpPr txBox="1">
              <a:spLocks noChangeArrowheads="1"/>
            </p:cNvSpPr>
            <p:nvPr/>
          </p:nvSpPr>
          <p:spPr bwMode="auto">
            <a:xfrm>
              <a:off x="176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·</a:t>
              </a:r>
            </a:p>
          </p:txBody>
        </p:sp>
        <p:sp>
          <p:nvSpPr>
            <p:cNvPr id="11" name="Text Box 37"/>
            <p:cNvSpPr txBox="1">
              <a:spLocks noChangeArrowheads="1"/>
            </p:cNvSpPr>
            <p:nvPr/>
          </p:nvSpPr>
          <p:spPr bwMode="auto">
            <a:xfrm>
              <a:off x="44" y="537"/>
              <a:ext cx="878" cy="4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Text Box 39"/>
            <p:cNvSpPr txBox="1">
              <a:spLocks noChangeArrowheads="1"/>
            </p:cNvSpPr>
            <p:nvPr/>
          </p:nvSpPr>
          <p:spPr bwMode="auto">
            <a:xfrm>
              <a:off x="2171" y="1104"/>
              <a:ext cx="382" cy="4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bevel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/>
              <a:r>
                <a:rPr lang="en-US" altLang="zh-CN" sz="2665" i="1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l</a:t>
              </a:r>
              <a:endParaRPr lang="en-US" altLang="zh-CN" sz="2665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sp>
        <p:nvSpPr>
          <p:cNvPr id="13" name="矩形 20"/>
          <p:cNvSpPr>
            <a:spLocks noChangeArrowheads="1"/>
          </p:cNvSpPr>
          <p:nvPr/>
        </p:nvSpPr>
        <p:spPr bwMode="auto">
          <a:xfrm>
            <a:off x="6795308" y="3649691"/>
            <a:ext cx="4520184" cy="913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在直线</a:t>
            </a:r>
            <a:r>
              <a:rPr lang="zh-CN" altLang="en-US" sz="2665" b="1" i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l</a:t>
            </a:r>
            <a:r>
              <a:rPr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上找一点C，</a:t>
            </a:r>
            <a:endParaRPr lang="en-US" altLang="zh-CN" sz="2665" b="1" dirty="0">
              <a:solidFill>
                <a:srgbClr val="FF0000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 defTabSz="914400"/>
            <a:r>
              <a:rPr lang="zh-CN" altLang="en-US" sz="2665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使AC+BC最短</a:t>
            </a:r>
          </a:p>
        </p:txBody>
      </p:sp>
      <p:sp>
        <p:nvSpPr>
          <p:cNvPr id="14" name="矩形 20"/>
          <p:cNvSpPr>
            <a:spLocks noChangeArrowheads="1"/>
          </p:cNvSpPr>
          <p:nvPr/>
        </p:nvSpPr>
        <p:spPr bwMode="auto">
          <a:xfrm>
            <a:off x="572814" y="5458064"/>
            <a:ext cx="1156758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猜想一下，点</a:t>
            </a:r>
            <a:r>
              <a:rPr lang="en-US" altLang="zh-CN" sz="24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的位置会在哪呢？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  <a:p>
            <a:pPr algn="ctr" defTabSz="914400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在练习纸上尝试画出？</a:t>
            </a:r>
          </a:p>
        </p:txBody>
      </p:sp>
      <p:sp>
        <p:nvSpPr>
          <p:cNvPr id="15" name="矩形 14"/>
          <p:cNvSpPr/>
          <p:nvPr/>
        </p:nvSpPr>
        <p:spPr>
          <a:xfrm>
            <a:off x="6017385" y="2455603"/>
            <a:ext cx="6096000" cy="99527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914400">
              <a:spcBef>
                <a:spcPct val="20000"/>
              </a:spcBef>
            </a:pP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你能用自己的语言</a:t>
            </a:r>
            <a:endParaRPr lang="en-US" altLang="zh-CN" sz="2665" b="1" dirty="0">
              <a:solidFill>
                <a:prstClr val="black"/>
              </a:solidFill>
              <a:cs typeface="+mn-ea"/>
              <a:sym typeface="+mn-lt"/>
            </a:endParaRPr>
          </a:p>
          <a:p>
            <a:pPr algn="ctr" defTabSz="914400">
              <a:spcBef>
                <a:spcPct val="20000"/>
              </a:spcBef>
            </a:pPr>
            <a:r>
              <a:rPr lang="zh-CN" altLang="en-US" sz="2665" b="1" dirty="0">
                <a:solidFill>
                  <a:prstClr val="black"/>
                </a:solidFill>
                <a:cs typeface="+mn-ea"/>
                <a:sym typeface="+mn-lt"/>
              </a:rPr>
              <a:t>把问题抽象为数学问题吗？ 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1511356" y="609308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探究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theme/theme1.xml><?xml version="1.0" encoding="utf-8"?>
<a:theme xmlns:a="http://schemas.openxmlformats.org/drawingml/2006/main" name="www.2ppt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lumiutgb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983</Words>
  <Application>Microsoft Office PowerPoint</Application>
  <PresentationFormat>宽屏</PresentationFormat>
  <Paragraphs>152</Paragraphs>
  <Slides>17</Slides>
  <Notes>17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4" baseType="lpstr">
      <vt:lpstr>阿里巴巴普惠体 R</vt:lpstr>
      <vt:lpstr>思源黑体 CN Regular</vt:lpstr>
      <vt:lpstr>宋体</vt:lpstr>
      <vt:lpstr>Arial</vt:lpstr>
      <vt:lpstr>Calibri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5</cp:revision>
  <dcterms:created xsi:type="dcterms:W3CDTF">2020-04-06T07:11:00Z</dcterms:created>
  <dcterms:modified xsi:type="dcterms:W3CDTF">2023-01-16T17:43:19Z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A8C699E003BB434E9649A68FDC72DF4E</vt:lpwstr>
  </property>
  <property fmtid="{D5CDD505-2E9C-101B-9397-08002B2CF9AE}" pid="3" name="KSOProductBuildVer">
    <vt:lpwstr>2052-11.1.0.10495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