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53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EAC91-389E-4C16-A149-DCC8F98A9F4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D3195-5C67-458E-B01D-48ADA91675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3195-5C67-458E-B01D-48ADA916759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729B7-BB82-40CE-8020-838ED016E3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A90C-38DD-4AD3-B8AF-768A38C06F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7C5-46CA-4006-8D54-B76EA13683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52F2-3FB4-48E8-9937-D1B00119E1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8139-6C42-405A-B1D1-EE5002E2E3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F670E-63EB-456F-841C-E74919C529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4C71-5AF7-477A-BEAA-E8C794F568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B0C13-5CD9-4DF9-AFD3-51083A33A0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1635E-90D7-47C9-955A-7DB89C5EF1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739F5-1B63-45D1-A2EF-299F29A08B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53AD4-1F1A-42E0-A02D-CEE0FBFC86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0701BA7-B721-4B7E-AFD7-CB7C0B8E6B2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2700" y="135513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FF0000"/>
                </a:solidFill>
              </a:rPr>
              <a:t>Unit </a:t>
            </a:r>
            <a:r>
              <a:rPr lang="en-US" altLang="zh-CN" sz="6000" b="1" dirty="0">
                <a:solidFill>
                  <a:srgbClr val="FF0000"/>
                </a:solidFill>
              </a:rPr>
              <a:t>1 Know yourself    </a:t>
            </a:r>
          </a:p>
        </p:txBody>
      </p:sp>
      <p:sp>
        <p:nvSpPr>
          <p:cNvPr id="2" name="矩形 1"/>
          <p:cNvSpPr/>
          <p:nvPr/>
        </p:nvSpPr>
        <p:spPr>
          <a:xfrm>
            <a:off x="2133600" y="3048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b="1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Comic strip</a:t>
            </a:r>
          </a:p>
          <a:p>
            <a:r>
              <a:rPr lang="en-US" altLang="zh-CN" sz="3600" b="1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Welcome to the unit</a:t>
            </a:r>
            <a:endParaRPr lang="zh-CN" altLang="en-US" sz="36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7454" y="5638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95288" y="1619250"/>
            <a:ext cx="85693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latin typeface="Comic Sans MS" panose="030F0702030302020204" pitchFamily="66" charset="0"/>
              </a:rPr>
              <a:t>    Have a look at Page 6 and Page 7, try to find out something difficult.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看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页和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页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找一找有没有疑难点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</a:p>
        </p:txBody>
      </p:sp>
      <p:sp>
        <p:nvSpPr>
          <p:cNvPr id="138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895600" cy="1219200"/>
          </a:xfrm>
          <a:prstGeom prst="wedgeEllipseCallout">
            <a:avLst>
              <a:gd name="adj1" fmla="val -70778"/>
              <a:gd name="adj2" fmla="val -3997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067175" y="4437063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3CC33"/>
                </a:solidFill>
                <a:latin typeface="Times New Roman" panose="02020603050405020304" pitchFamily="18" charset="0"/>
                <a:ea typeface="楷体_GB2312" pitchFamily="49" charset="-122"/>
              </a:rPr>
              <a:t>智者善于动脑，</a:t>
            </a:r>
          </a:p>
          <a:p>
            <a:r>
              <a:rPr lang="zh-CN" altLang="en-US" sz="2800" b="1">
                <a:solidFill>
                  <a:srgbClr val="33CC33"/>
                </a:solidFill>
                <a:latin typeface="Times New Roman" panose="02020603050405020304" pitchFamily="18" charset="0"/>
                <a:ea typeface="楷体_GB2312" pitchFamily="49" charset="-122"/>
              </a:rPr>
              <a:t>勇者敢于提问！</a:t>
            </a:r>
          </a:p>
        </p:txBody>
      </p:sp>
      <p:pic>
        <p:nvPicPr>
          <p:cNvPr id="138245" name="Picture 5" descr="Q_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860800"/>
            <a:ext cx="22336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213100"/>
            <a:ext cx="12239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7" name="WordArt 7"/>
          <p:cNvSpPr>
            <a:spLocks noChangeArrowheads="1" noChangeShapeType="1" noTextEdit="1"/>
          </p:cNvSpPr>
          <p:nvPr/>
        </p:nvSpPr>
        <p:spPr bwMode="auto">
          <a:xfrm>
            <a:off x="468313" y="312738"/>
            <a:ext cx="4865687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Learn by yourselves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3352800"/>
          </a:xfrm>
          <a:noFill/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</a:rPr>
              <a:t>What’s Eddie like according to the article?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</a:rPr>
              <a:t>What happened to Eddie’s breakfast at last?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He is generous.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914400" y="46482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His breakfast was eaten up by Hobo.  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</a:rPr>
              <a:t>Task4: Read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4572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/>
              <a:t>1.</a:t>
            </a:r>
            <a:r>
              <a:rPr lang="zh-CN" altLang="en-US" sz="2400" b="1" dirty="0"/>
              <a:t>这儿有一篇关于性格的文章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倒装句</a:t>
            </a:r>
            <a:r>
              <a:rPr lang="en-US" altLang="zh-CN" sz="2400" b="1" dirty="0"/>
              <a:t>)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2.</a:t>
            </a:r>
            <a:r>
              <a:rPr lang="zh-CN" altLang="en-US" sz="2400" b="1" dirty="0"/>
              <a:t>上</a:t>
            </a:r>
            <a:r>
              <a:rPr lang="zh-CN" altLang="en-US" sz="2400" b="1" dirty="0">
                <a:solidFill>
                  <a:srgbClr val="0000FF"/>
                </a:solidFill>
              </a:rPr>
              <a:t>面写道</a:t>
            </a:r>
            <a:r>
              <a:rPr lang="en-US" altLang="zh-CN" sz="2400" b="1" dirty="0"/>
              <a:t>…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609600" y="990600"/>
            <a:ext cx="697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 b="1" dirty="0"/>
              <a:t>Here is an interesting article about personality.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762000" y="1828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It says/ reads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789613" y="2590800"/>
            <a:ext cx="6111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800" b="1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533400" y="22860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3.</a:t>
            </a:r>
            <a:r>
              <a:rPr lang="zh-CN" altLang="en-US" sz="2400" b="1" dirty="0"/>
              <a:t>和他人分享东西</a:t>
            </a:r>
            <a:r>
              <a:rPr lang="zh-CN" altLang="en-US" sz="2400" b="1" u="sng" dirty="0"/>
              <a:t>使得他们感觉良好</a:t>
            </a:r>
            <a:r>
              <a:rPr lang="zh-CN" altLang="en-US" sz="2800" b="1" dirty="0"/>
              <a:t>。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018213" y="3192463"/>
            <a:ext cx="61118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800" b="1"/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609600" y="2819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To share things with others  makes them feel good.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09600" y="31242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4.</a:t>
            </a:r>
            <a:r>
              <a:rPr lang="zh-CN" altLang="en-US" sz="2400" b="1" dirty="0"/>
              <a:t>你</a:t>
            </a:r>
            <a:r>
              <a:rPr lang="zh-CN" altLang="en-US" sz="2400" b="1" dirty="0">
                <a:solidFill>
                  <a:srgbClr val="0000FF"/>
                </a:solidFill>
              </a:rPr>
              <a:t>吃光了</a:t>
            </a:r>
            <a:r>
              <a:rPr lang="zh-CN" altLang="en-US" sz="2400" b="1" dirty="0"/>
              <a:t>我的早饭</a:t>
            </a:r>
            <a:r>
              <a:rPr lang="zh-CN" altLang="en-US" sz="2800" b="1" dirty="0"/>
              <a:t>。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609600" y="38100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800" b="1"/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685800" y="35814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dirty="0"/>
              <a:t>You’ve eaten up my breakfast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685800" y="3886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5.</a:t>
            </a:r>
            <a:r>
              <a:rPr lang="zh-CN" altLang="en-US" sz="2400" b="1" dirty="0"/>
              <a:t>不同性格的人行为方式不同。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304800" y="426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People with different personalities behave in different ways.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7466013" y="5334000"/>
            <a:ext cx="6111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800" b="1"/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609600" y="4724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6.</a:t>
            </a:r>
            <a:r>
              <a:rPr lang="zh-CN" altLang="en-US" sz="2400" b="1" dirty="0">
                <a:solidFill>
                  <a:srgbClr val="0000FF"/>
                </a:solidFill>
              </a:rPr>
              <a:t>保持所有的东西井然有序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762000" y="5181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Keep all things in good order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762000" y="5638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/>
              <a:t>7.</a:t>
            </a:r>
            <a:r>
              <a:rPr lang="zh-CN" altLang="en-US" sz="2400" b="1" dirty="0">
                <a:solidFill>
                  <a:srgbClr val="0000FF"/>
                </a:solidFill>
              </a:rPr>
              <a:t>炫耀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2286000" y="5697538"/>
            <a:ext cx="5791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show off      show it / them off</a:t>
            </a:r>
            <a:r>
              <a:rPr lang="en-US" altLang="zh-CN" sz="2800" b="1" dirty="0"/>
              <a:t> </a:t>
            </a:r>
          </a:p>
          <a:p>
            <a:pPr algn="l">
              <a:spcBef>
                <a:spcPct val="50000"/>
              </a:spcBef>
            </a:pP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  <p:bldP spid="140291" grpId="1" build="p"/>
      <p:bldP spid="140292" grpId="0"/>
      <p:bldP spid="140293" grpId="0"/>
      <p:bldP spid="140294" grpId="0"/>
      <p:bldP spid="140296" grpId="0"/>
      <p:bldP spid="140298" grpId="0"/>
      <p:bldP spid="140299" grpId="0"/>
      <p:bldP spid="140301" grpId="0"/>
      <p:bldP spid="140302" grpId="0"/>
      <p:bldP spid="140303" grpId="0"/>
      <p:bldP spid="140305" grpId="0"/>
      <p:bldP spid="140306" grpId="0"/>
      <p:bldP spid="140307" grpId="0"/>
      <p:bldP spid="140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7315200" cy="457200"/>
          </a:xfrm>
          <a:noFill/>
        </p:spPr>
        <p:txBody>
          <a:bodyPr/>
          <a:lstStyle/>
          <a:p>
            <a:r>
              <a:rPr lang="en-US" altLang="zh-CN" sz="2400" b="1"/>
              <a:t>8.</a:t>
            </a:r>
            <a:r>
              <a:rPr lang="zh-CN" altLang="en-US" sz="2400" b="1"/>
              <a:t>吴老师够有耐心向我们重复语法。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Mr wu is patient enough to repeat grammar rules for us.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9.</a:t>
            </a:r>
            <a:r>
              <a:rPr lang="zh-CN" altLang="en-US" sz="2400" b="1">
                <a:solidFill>
                  <a:srgbClr val="0000FF"/>
                </a:solidFill>
              </a:rPr>
              <a:t>想出</a:t>
            </a:r>
            <a:r>
              <a:rPr lang="zh-CN" altLang="en-US" sz="2400" b="1"/>
              <a:t>新点子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come up with new ideas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10.</a:t>
            </a:r>
            <a:r>
              <a:rPr lang="zh-CN" altLang="en-US" sz="2400" b="1">
                <a:solidFill>
                  <a:srgbClr val="0000FF"/>
                </a:solidFill>
              </a:rPr>
              <a:t>对一切好奇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09600" y="2133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be curious about  everything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57200" y="2590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11.</a:t>
            </a:r>
            <a:r>
              <a:rPr lang="zh-CN" altLang="en-US" sz="2400" b="1"/>
              <a:t>容易生气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get angry easily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457200" y="3429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12. </a:t>
            </a:r>
            <a:r>
              <a:rPr lang="zh-CN" altLang="en-US" sz="2400" b="1"/>
              <a:t>我的父母和我都认为我不能</a:t>
            </a:r>
            <a:r>
              <a:rPr lang="zh-CN" altLang="en-US" sz="2400" b="1">
                <a:solidFill>
                  <a:srgbClr val="0000FF"/>
                </a:solidFill>
              </a:rPr>
              <a:t>成为一个好会计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0" y="3810000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Neither my partents nor I think I can make a good  accountant</a:t>
            </a:r>
            <a:r>
              <a:rPr lang="en-US" altLang="zh-CN" sz="2800" b="1"/>
              <a:t>. </a:t>
            </a:r>
          </a:p>
          <a:p>
            <a:pPr algn="l">
              <a:spcBef>
                <a:spcPct val="50000"/>
              </a:spcBef>
            </a:pPr>
            <a:endParaRPr lang="en-US" altLang="zh-CN" sz="2800" b="1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533400" y="4419600"/>
            <a:ext cx="6629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13. </a:t>
            </a:r>
            <a:r>
              <a:rPr lang="zh-CN" altLang="en-US" sz="2400" b="1"/>
              <a:t>有令人振奋的好主意</a:t>
            </a:r>
          </a:p>
          <a:p>
            <a:pPr algn="l">
              <a:spcBef>
                <a:spcPct val="50000"/>
              </a:spcBef>
            </a:pPr>
            <a:endParaRPr lang="en-US" altLang="zh-CN" sz="2800" b="1"/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Have exciting ideas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6858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CN" sz="2400" b="1"/>
              <a:t>14. </a:t>
            </a:r>
            <a:r>
              <a:rPr lang="zh-CN" altLang="en-US" sz="2400" b="1"/>
              <a:t>对我来说整天工作不说话太恐</a:t>
            </a:r>
          </a:p>
          <a:p>
            <a:pPr algn="l">
              <a:spcBef>
                <a:spcPct val="50000"/>
              </a:spcBef>
            </a:pPr>
            <a:endParaRPr lang="en-US" altLang="zh-CN" sz="2400" b="1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609600" y="5791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It’s terrible for me to work without speaking all day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141316" grpId="0"/>
      <p:bldP spid="141317" grpId="0"/>
      <p:bldP spid="141318" grpId="0"/>
      <p:bldP spid="141319" grpId="0"/>
      <p:bldP spid="141320" grpId="0"/>
      <p:bldP spid="141321" grpId="0"/>
      <p:bldP spid="141322" grpId="0"/>
      <p:bldP spid="141323" grpId="0"/>
      <p:bldP spid="141324" grpId="0"/>
      <p:bldP spid="141325" grpId="0"/>
      <p:bldP spid="141326" grpId="0"/>
      <p:bldP spid="141327" grpId="0"/>
      <p:bldP spid="141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864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1. eat up 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吃光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，吃完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如</a:t>
            </a:r>
            <a:r>
              <a:rPr lang="en-US" altLang="zh-CN" sz="3600" b="1" dirty="0">
                <a:latin typeface="Times New Roman" panose="02020603050405020304" pitchFamily="18" charset="0"/>
              </a:rPr>
              <a:t>: She made a cake and ate it up.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drink up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喝光，喝完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</a:rPr>
              <a:t>1).  --It’s everyone’s duty to join the Clean Your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          Plate   Campaign.</a:t>
            </a:r>
            <a:r>
              <a:rPr lang="zh-CN" altLang="en-US" dirty="0">
                <a:latin typeface="Times New Roman" panose="02020603050405020304" pitchFamily="18" charset="0"/>
              </a:rPr>
              <a:t>光盘行动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   </a:t>
            </a:r>
            <a:r>
              <a:rPr lang="en-US" altLang="zh-CN" dirty="0">
                <a:latin typeface="Times New Roman" panose="02020603050405020304" pitchFamily="18" charset="0"/>
              </a:rPr>
              <a:t>-- Sure. We should try to _____ all the food that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        we’ve ordered.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   A. give up 	B. eat up 	C. turn up 	D. show up</a:t>
            </a:r>
            <a:r>
              <a:rPr lang="en-US" altLang="zh-CN" sz="4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953000" y="3870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746125" y="2503488"/>
            <a:ext cx="458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eat – ate--eaten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54864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keep… in good </a:t>
            </a:r>
            <a:r>
              <a:rPr lang="en-US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order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保持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井然有序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					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order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名词，意为“顺序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如</a:t>
            </a:r>
            <a:r>
              <a:rPr lang="en-US" altLang="zh-CN" sz="2800" b="1" dirty="0">
                <a:latin typeface="Times New Roman" panose="02020603050405020304" pitchFamily="18" charset="0"/>
              </a:rPr>
              <a:t>: Please keep all the books in good order.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order   in the right order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（顺序）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orders soon came.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（命令）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show your order  (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订单）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order sb. (not) to do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./   order a pizza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动，点菜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keep … in order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in order to do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show off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炫耀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(show—showed-shown)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show it off 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炫耀它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show sb. around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sp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带领某人参观某地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show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. to sb. / show sb. 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.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把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…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拿给某让你看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be on show 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展出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例：他从不炫耀他的成功。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He never shows off his success.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3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come up with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想出，不用被动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</a:rPr>
              <a:t>(1)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</a:rPr>
              <a:t>We believe we can _____ a way to solve the problem in the future.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		A. catch up with 	B. come up with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		C. put off 			D. set off </a:t>
            </a:r>
            <a:r>
              <a:rPr lang="en-US" altLang="zh-CN" sz="2400" b="1" dirty="0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5.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neither … nor…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就近原则决定谓语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	既不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也不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…,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两者都不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		Neither you nor he ________(know) it?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		______ (do) neither you nor he know it?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只有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Neither (of)… +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动单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altLang="zh-CN" sz="2800" b="1" dirty="0">
                <a:latin typeface="Times New Roman" panose="02020603050405020304" pitchFamily="18" charset="0"/>
              </a:rPr>
              <a:t>Neither of them _____(be) a teacher.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		Neither sentence _____(be ) correct.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neither/ both/ none/ all /either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neither…nor        either…or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114800" y="533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886200" y="35814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knows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219200" y="39624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429000" y="48768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581400" y="5410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4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/>
      <p:bldP spid="144389" grpId="0"/>
      <p:bldP spid="144390" grpId="0"/>
      <p:bldP spid="1443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382000" cy="61753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1.eat---ate—eaten  eat up eat it/ them up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2. creative—create 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3. curious—curiously        be curious about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4. energetic– energy         a lot of energy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5. organized – organize  –organization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36525" y="241300"/>
            <a:ext cx="9007475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1.</a:t>
            </a:r>
            <a:r>
              <a:rPr lang="zh-CN" altLang="en-US" sz="2800" b="1" dirty="0"/>
              <a:t>这儿有一篇关于性格的文章</a:t>
            </a:r>
            <a:r>
              <a:rPr lang="en-US" altLang="zh-CN" sz="2800" b="1" dirty="0"/>
              <a:t>.(</a:t>
            </a:r>
            <a:r>
              <a:rPr lang="zh-CN" altLang="en-US" sz="2800" b="1" dirty="0"/>
              <a:t>倒装句</a:t>
            </a:r>
            <a:r>
              <a:rPr lang="en-US" altLang="zh-CN" sz="2800" b="1" dirty="0"/>
              <a:t>)</a:t>
            </a:r>
          </a:p>
          <a:p>
            <a:r>
              <a:rPr lang="en-US" altLang="zh-CN" sz="2800" b="1" dirty="0"/>
              <a:t> Here is an interesting article about personality.</a:t>
            </a:r>
          </a:p>
          <a:p>
            <a:r>
              <a:rPr lang="en-US" altLang="zh-CN" sz="2800" b="1" dirty="0"/>
              <a:t> 2.</a:t>
            </a:r>
            <a:r>
              <a:rPr lang="zh-CN" altLang="en-US" sz="2800" b="1" dirty="0"/>
              <a:t>上</a:t>
            </a:r>
            <a:r>
              <a:rPr lang="zh-CN" altLang="en-US" sz="2800" b="1" dirty="0">
                <a:solidFill>
                  <a:srgbClr val="0000FF"/>
                </a:solidFill>
              </a:rPr>
              <a:t>面写道</a:t>
            </a:r>
            <a:r>
              <a:rPr lang="en-US" altLang="zh-CN" sz="2800" b="1" dirty="0"/>
              <a:t>…</a:t>
            </a:r>
          </a:p>
          <a:p>
            <a:r>
              <a:rPr lang="en-US" altLang="zh-CN" sz="2800" b="1" dirty="0"/>
              <a:t>  It says/ reads</a:t>
            </a:r>
          </a:p>
          <a:p>
            <a:r>
              <a:rPr lang="en-US" altLang="zh-CN" sz="2800" b="1" dirty="0"/>
              <a:t>3.</a:t>
            </a:r>
            <a:r>
              <a:rPr lang="zh-CN" altLang="en-US" sz="2800" b="1" dirty="0"/>
              <a:t>和他人分享东西</a:t>
            </a:r>
            <a:r>
              <a:rPr lang="zh-CN" altLang="en-US" sz="2800" b="1" u="sng" dirty="0"/>
              <a:t>使得他们感觉良好</a:t>
            </a:r>
            <a:r>
              <a:rPr lang="zh-CN" altLang="en-US" sz="2800" b="1" dirty="0"/>
              <a:t>。</a:t>
            </a:r>
          </a:p>
          <a:p>
            <a:r>
              <a:rPr lang="zh-CN" altLang="en-US" sz="2800" b="1" dirty="0"/>
              <a:t> </a:t>
            </a:r>
            <a:r>
              <a:rPr lang="en-US" altLang="zh-CN" sz="2800" b="1" dirty="0"/>
              <a:t>To share things with others  makes them feel good.</a:t>
            </a:r>
          </a:p>
          <a:p>
            <a:r>
              <a:rPr lang="en-US" altLang="zh-CN" sz="2800" b="1" dirty="0"/>
              <a:t>4.</a:t>
            </a:r>
            <a:r>
              <a:rPr lang="zh-CN" altLang="en-US" sz="2800" b="1" dirty="0"/>
              <a:t>你</a:t>
            </a:r>
            <a:r>
              <a:rPr lang="zh-CN" altLang="en-US" sz="2800" b="1" dirty="0">
                <a:solidFill>
                  <a:srgbClr val="0000FF"/>
                </a:solidFill>
              </a:rPr>
              <a:t>吃光了</a:t>
            </a:r>
            <a:r>
              <a:rPr lang="zh-CN" altLang="en-US" sz="2800" b="1" dirty="0"/>
              <a:t>我的早饭。</a:t>
            </a:r>
          </a:p>
          <a:p>
            <a:r>
              <a:rPr lang="zh-CN" altLang="en-US" sz="2800" b="1" dirty="0"/>
              <a:t> </a:t>
            </a:r>
            <a:r>
              <a:rPr lang="en-US" altLang="zh-CN" sz="2800" b="1" dirty="0"/>
              <a:t>You’ve eaten up my breakfast</a:t>
            </a:r>
          </a:p>
          <a:p>
            <a:r>
              <a:rPr lang="en-US" altLang="zh-CN" sz="2800" b="1" dirty="0"/>
              <a:t>5.</a:t>
            </a:r>
            <a:r>
              <a:rPr lang="zh-CN" altLang="en-US" sz="2800" b="1" dirty="0"/>
              <a:t>不同性格的人行为方式不同。</a:t>
            </a:r>
          </a:p>
          <a:p>
            <a:r>
              <a:rPr lang="zh-CN" altLang="en-US" sz="2800" b="1" dirty="0"/>
              <a:t>  </a:t>
            </a:r>
            <a:r>
              <a:rPr lang="en-US" altLang="zh-CN" sz="2800" b="1" dirty="0"/>
              <a:t>People with different personalities behave in different ways.</a:t>
            </a:r>
          </a:p>
          <a:p>
            <a:r>
              <a:rPr lang="en-US" altLang="zh-CN" sz="2800" b="1" dirty="0"/>
              <a:t>6.</a:t>
            </a:r>
            <a:r>
              <a:rPr lang="zh-CN" altLang="en-US" sz="2800" b="1" dirty="0">
                <a:solidFill>
                  <a:srgbClr val="0000FF"/>
                </a:solidFill>
              </a:rPr>
              <a:t>保持所有的东西井然有序</a:t>
            </a:r>
          </a:p>
          <a:p>
            <a:r>
              <a:rPr lang="zh-CN" altLang="en-US" sz="2800" b="1" dirty="0"/>
              <a:t>   </a:t>
            </a:r>
            <a:r>
              <a:rPr lang="en-US" altLang="zh-CN" sz="2800" b="1" dirty="0"/>
              <a:t>Keep all things in good order</a:t>
            </a:r>
          </a:p>
          <a:p>
            <a:r>
              <a:rPr lang="en-US" altLang="zh-CN" sz="2800" b="1" dirty="0"/>
              <a:t>7.</a:t>
            </a:r>
            <a:r>
              <a:rPr lang="zh-CN" altLang="en-US" sz="2800" b="1" dirty="0">
                <a:solidFill>
                  <a:srgbClr val="0000FF"/>
                </a:solidFill>
              </a:rPr>
              <a:t>炫耀</a:t>
            </a:r>
          </a:p>
          <a:p>
            <a:r>
              <a:rPr lang="zh-CN" altLang="en-US" sz="2800" b="1" dirty="0"/>
              <a:t> </a:t>
            </a:r>
            <a:r>
              <a:rPr lang="en-US" altLang="zh-CN" sz="2800" b="1" dirty="0"/>
              <a:t>show off      show it / them off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0" y="457200"/>
            <a:ext cx="8931275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CN" sz="2800" b="1" dirty="0"/>
              <a:t>8.</a:t>
            </a:r>
            <a:r>
              <a:rPr lang="zh-CN" altLang="en-US" sz="2800" b="1" dirty="0"/>
              <a:t>吴老师够有耐心向我们重复语法。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wu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patient enough to repeat grammar rules for us.</a:t>
            </a:r>
          </a:p>
          <a:p>
            <a:pPr>
              <a:lnSpc>
                <a:spcPct val="85000"/>
              </a:lnSpc>
            </a:pPr>
            <a:r>
              <a:rPr lang="en-US" altLang="zh-CN" sz="2800" b="1" dirty="0"/>
              <a:t>9.</a:t>
            </a:r>
            <a:r>
              <a:rPr lang="zh-CN" altLang="en-US" sz="2800" b="1" dirty="0">
                <a:solidFill>
                  <a:srgbClr val="0000FF"/>
                </a:solidFill>
              </a:rPr>
              <a:t>想出</a:t>
            </a:r>
            <a:r>
              <a:rPr lang="zh-CN" altLang="en-US" sz="2800" b="1" dirty="0"/>
              <a:t>新点子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come up with new ideas </a:t>
            </a:r>
          </a:p>
          <a:p>
            <a:pPr>
              <a:lnSpc>
                <a:spcPct val="85000"/>
              </a:lnSpc>
            </a:pPr>
            <a:r>
              <a:rPr lang="en-US" altLang="zh-CN" sz="2800" b="1" dirty="0"/>
              <a:t>10.</a:t>
            </a:r>
            <a:r>
              <a:rPr lang="zh-CN" altLang="en-US" sz="2800" b="1" dirty="0">
                <a:solidFill>
                  <a:srgbClr val="0000FF"/>
                </a:solidFill>
              </a:rPr>
              <a:t>对一切好奇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. be curious about  everything </a:t>
            </a:r>
          </a:p>
          <a:p>
            <a:pPr>
              <a:lnSpc>
                <a:spcPct val="8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11.</a:t>
            </a:r>
            <a:r>
              <a:rPr lang="zh-CN" altLang="en-US" sz="2800" b="1" dirty="0">
                <a:latin typeface="Times New Roman" panose="02020603050405020304" pitchFamily="18" charset="0"/>
              </a:rPr>
              <a:t>容易生气</a:t>
            </a:r>
          </a:p>
          <a:p>
            <a:pPr>
              <a:lnSpc>
                <a:spcPct val="8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get angry easily</a:t>
            </a:r>
          </a:p>
          <a:p>
            <a:r>
              <a:rPr lang="en-US" altLang="zh-CN" sz="2800" b="1" dirty="0"/>
              <a:t>12. </a:t>
            </a:r>
            <a:r>
              <a:rPr lang="zh-CN" altLang="en-US" sz="2800" b="1" dirty="0"/>
              <a:t>我的父母和我都认为我不能</a:t>
            </a:r>
            <a:r>
              <a:rPr lang="zh-CN" altLang="en-US" sz="2800" b="1" dirty="0">
                <a:solidFill>
                  <a:srgbClr val="0000FF"/>
                </a:solidFill>
              </a:rPr>
              <a:t>成为一个好会计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Neither my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partents</a:t>
            </a:r>
            <a:r>
              <a:rPr lang="en-US" altLang="zh-CN" sz="2800" b="1" dirty="0">
                <a:latin typeface="Times New Roman" panose="02020603050405020304" pitchFamily="18" charset="0"/>
              </a:rPr>
              <a:t> nor I think I can make a good  accountant. </a:t>
            </a:r>
          </a:p>
          <a:p>
            <a:r>
              <a:rPr lang="en-US" altLang="zh-CN" sz="2800" b="1" dirty="0"/>
              <a:t>13. </a:t>
            </a:r>
            <a:r>
              <a:rPr lang="zh-CN" altLang="en-US" sz="2800" b="1" dirty="0"/>
              <a:t>有令人振奋的好主意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. Have exciting ideas </a:t>
            </a:r>
          </a:p>
          <a:p>
            <a:pPr>
              <a:lnSpc>
                <a:spcPct val="85000"/>
              </a:lnSpc>
            </a:pPr>
            <a:r>
              <a:rPr lang="en-US" altLang="zh-CN" sz="2800" b="1" dirty="0"/>
              <a:t>14. </a:t>
            </a:r>
            <a:r>
              <a:rPr lang="zh-CN" altLang="en-US" sz="2800" b="1" dirty="0"/>
              <a:t>对我来说整天工作不说话太恐</a:t>
            </a:r>
          </a:p>
          <a:p>
            <a:pPr>
              <a:lnSpc>
                <a:spcPct val="8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It’s terrible for me to work without speaking all day 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28600" y="1676400"/>
            <a:ext cx="874871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1.To Learn some words to describe people’s personalities.  </a:t>
            </a: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	</a:t>
            </a:r>
            <a:r>
              <a:rPr kumimoji="1"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学会描述性格；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2.To be able to talk about your own personalities and the kind of job you like or dislike.</a:t>
            </a: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kumimoji="1"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会谈论性格与所喜爱或不喜爱的工作；</a:t>
            </a:r>
            <a:endParaRPr kumimoji="1" lang="zh-CN" altLang="en-US" sz="3200" b="1" dirty="0">
              <a:latin typeface="Times New Roman" panose="02020603050405020304" pitchFamily="18" charset="0"/>
            </a:endParaRP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3. To learn to have good personal qualities.</a:t>
            </a:r>
          </a:p>
          <a:p>
            <a:r>
              <a:rPr kumimoji="1"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kumimoji="1"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培养良好的性格特征</a:t>
            </a:r>
          </a:p>
        </p:txBody>
      </p:sp>
      <p:sp>
        <p:nvSpPr>
          <p:cNvPr id="130051" name="WordArt 3" descr="004"/>
          <p:cNvSpPr>
            <a:spLocks noChangeArrowheads="1" noChangeShapeType="1" noTextEdit="1"/>
          </p:cNvSpPr>
          <p:nvPr/>
        </p:nvSpPr>
        <p:spPr bwMode="auto">
          <a:xfrm>
            <a:off x="1752599" y="643730"/>
            <a:ext cx="4772025" cy="684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spc="720" dirty="0"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 panose="030F0702030302020204"/>
              </a:rPr>
              <a:t>Studying aims</a:t>
            </a:r>
            <a:endParaRPr lang="zh-CN" altLang="en-US" sz="3600" b="1" kern="10" spc="720" dirty="0"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610600" cy="2286000"/>
          </a:xfrm>
          <a:noFill/>
        </p:spPr>
        <p:txBody>
          <a:bodyPr/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</a:rPr>
              <a:t>*who is your best friend/sister/brother?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/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>*What’s he/she like?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>  (kind, lovely, organized, modest,   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>    humorous, helpful….) 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/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>*Why do you think so? 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678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 dirty="0"/>
              <a:t>Task1:   Free talk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noFill/>
        </p:spPr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</a:rPr>
              <a:t>Some words are often used to   describe people’s personalities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sz="4000" dirty="0"/>
              <a:t>  </a:t>
            </a:r>
            <a:r>
              <a:rPr lang="en-US" altLang="zh-CN" sz="4800" dirty="0"/>
              <a:t>create        curious       energetic    modest  organized   patient</a:t>
            </a:r>
          </a:p>
          <a:p>
            <a:endParaRPr lang="en-US" altLang="zh-CN" sz="4000" dirty="0"/>
          </a:p>
          <a:p>
            <a:pPr>
              <a:buFontTx/>
              <a:buNone/>
            </a:pPr>
            <a:r>
              <a:rPr lang="en-US" altLang="zh-CN" sz="4000" dirty="0"/>
              <a:t>  Choose them to complete the following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email">
            <a:lum bright="42000" contrast="60000"/>
          </a:blip>
          <a:srcRect/>
          <a:stretch>
            <a:fillRect/>
          </a:stretch>
        </p:blipFill>
        <p:spPr bwMode="auto">
          <a:xfrm>
            <a:off x="228600" y="533400"/>
            <a:ext cx="3048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email">
            <a:lum bright="42000" contrast="48000"/>
          </a:blip>
          <a:srcRect/>
          <a:stretch>
            <a:fillRect/>
          </a:stretch>
        </p:blipFill>
        <p:spPr bwMode="auto">
          <a:xfrm>
            <a:off x="0" y="4114800"/>
            <a:ext cx="2971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429000" y="914400"/>
            <a:ext cx="5715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/>
              <a:t>Suzy is well _______. She keeps all her things in good order.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505200" y="4267200"/>
            <a:ext cx="5638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/>
              <a:t>Daniel is very clever, but he is ______ and never shows off. 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791200" y="8382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organized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modest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email">
            <a:lum bright="54000" contrast="60000"/>
          </a:blip>
          <a:srcRect/>
          <a:stretch>
            <a:fillRect/>
          </a:stretch>
        </p:blipFill>
        <p:spPr bwMode="auto">
          <a:xfrm>
            <a:off x="5410200" y="35814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email">
            <a:lum bright="36000" contrast="60000"/>
          </a:blip>
          <a:srcRect/>
          <a:stretch>
            <a:fillRect/>
          </a:stretch>
        </p:blipFill>
        <p:spPr bwMode="auto">
          <a:xfrm>
            <a:off x="5181600" y="2286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email">
            <a:lum bright="30000" contrast="66000"/>
          </a:blip>
          <a:srcRect/>
          <a:stretch>
            <a:fillRect/>
          </a:stretch>
        </p:blipFill>
        <p:spPr bwMode="auto">
          <a:xfrm>
            <a:off x="1143000" y="3505200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5" cstate="email">
            <a:lum bright="60000" contrast="72000"/>
          </a:blip>
          <a:srcRect/>
          <a:stretch>
            <a:fillRect/>
          </a:stretch>
        </p:blipFill>
        <p:spPr bwMode="auto">
          <a:xfrm>
            <a:off x="457200" y="304800"/>
            <a:ext cx="3276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/>
              <a:t>Mr Wu is _______.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334000" y="2438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/>
              <a:t>Samuel </a:t>
            </a:r>
            <a:r>
              <a:rPr lang="en-US" altLang="zh-CN" sz="2800" b="1"/>
              <a:t>is_______.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990600" y="59436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/>
              <a:t>Billy </a:t>
            </a:r>
            <a:r>
              <a:rPr lang="en-US" altLang="zh-CN" sz="2800" b="1"/>
              <a:t>is_______.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334000" y="58213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/>
              <a:t>Simon </a:t>
            </a:r>
            <a:r>
              <a:rPr lang="en-US" altLang="zh-CN" sz="2800" b="1"/>
              <a:t>is_______</a:t>
            </a:r>
            <a:r>
              <a:rPr lang="en-US" altLang="zh-CN" sz="3200" b="1"/>
              <a:t> .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2895600" y="22860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patient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7315200" y="2193925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creative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2438400" y="57150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curious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7086600" y="5699125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energetic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/>
      <p:bldP spid="134155" grpId="0"/>
      <p:bldP spid="134156" grpId="0"/>
      <p:bldP spid="134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email">
            <a:lum bright="42000" contrast="60000"/>
          </a:blip>
          <a:srcRect/>
          <a:stretch>
            <a:fillRect/>
          </a:stretch>
        </p:blipFill>
        <p:spPr bwMode="auto">
          <a:xfrm>
            <a:off x="228600" y="852488"/>
            <a:ext cx="2362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email">
            <a:lum bright="42000" contrast="48000"/>
          </a:blip>
          <a:srcRect/>
          <a:stretch>
            <a:fillRect/>
          </a:stretch>
        </p:blipFill>
        <p:spPr bwMode="auto">
          <a:xfrm>
            <a:off x="3048000" y="928688"/>
            <a:ext cx="2971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email">
            <a:lum bright="54000" contrast="60000"/>
          </a:blip>
          <a:srcRect/>
          <a:stretch>
            <a:fillRect/>
          </a:stretch>
        </p:blipFill>
        <p:spPr bwMode="auto">
          <a:xfrm>
            <a:off x="6629400" y="4052888"/>
            <a:ext cx="2514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5" cstate="email">
            <a:lum bright="36000" contrast="60000"/>
          </a:blip>
          <a:srcRect/>
          <a:stretch>
            <a:fillRect/>
          </a:stretch>
        </p:blipFill>
        <p:spPr bwMode="auto">
          <a:xfrm>
            <a:off x="0" y="4164013"/>
            <a:ext cx="25908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 cstate="email">
            <a:lum bright="30000" contrast="66000"/>
          </a:blip>
          <a:srcRect/>
          <a:stretch>
            <a:fillRect/>
          </a:stretch>
        </p:blipFill>
        <p:spPr bwMode="auto">
          <a:xfrm>
            <a:off x="3810000" y="4052888"/>
            <a:ext cx="18653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7" cstate="email">
            <a:lum bright="60000" contrast="72000"/>
          </a:blip>
          <a:srcRect/>
          <a:stretch>
            <a:fillRect/>
          </a:stretch>
        </p:blipFill>
        <p:spPr bwMode="auto">
          <a:xfrm>
            <a:off x="6553200" y="700088"/>
            <a:ext cx="25908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6477000" y="2847975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Mr Wu is patient…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0" y="61102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Samuel is creative…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3352800" y="618648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Billy is curious…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6172200" y="6124575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Simon is energetic… 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0" y="2833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Suzy is organized…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3124200" y="2833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Daniel is clever, but …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0" y="0"/>
            <a:ext cx="998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Task1:Talk about one of their personalities.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24800" cy="4114800"/>
          </a:xfrm>
          <a:noFill/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1. Why does Millie think she can be a good   </a:t>
            </a: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 teacher or doctor?</a:t>
            </a:r>
          </a:p>
          <a:p>
            <a:r>
              <a:rPr lang="en-US" altLang="zh-CN" b="1" dirty="0">
                <a:latin typeface="Times New Roman" panose="02020603050405020304" pitchFamily="18" charset="0"/>
              </a:rPr>
              <a:t>2. What’s Paul like?</a:t>
            </a:r>
          </a:p>
          <a:p>
            <a:r>
              <a:rPr lang="en-US" altLang="zh-CN" b="1" dirty="0">
                <a:latin typeface="Times New Roman" panose="02020603050405020304" pitchFamily="18" charset="0"/>
              </a:rPr>
              <a:t>3. What job does Sandy like?</a:t>
            </a:r>
          </a:p>
          <a:p>
            <a:r>
              <a:rPr lang="en-US" altLang="zh-CN" b="1" dirty="0">
                <a:latin typeface="Times New Roman" panose="02020603050405020304" pitchFamily="18" charset="0"/>
              </a:rPr>
              <a:t>4. Does David like to work without speaking all day long? 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Task2: Read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A: I am …(</a:t>
            </a:r>
            <a:r>
              <a:rPr lang="zh-CN" altLang="en-US" b="1" dirty="0">
                <a:latin typeface="Times New Roman" panose="02020603050405020304" pitchFamily="18" charset="0"/>
              </a:rPr>
              <a:t>性格</a:t>
            </a:r>
            <a:r>
              <a:rPr lang="en-US" altLang="zh-CN" b="1" dirty="0">
                <a:latin typeface="Times New Roman" panose="02020603050405020304" pitchFamily="18" charset="0"/>
              </a:rPr>
              <a:t>). I think I can be a …(</a:t>
            </a:r>
            <a:r>
              <a:rPr lang="zh-CN" altLang="en-US" b="1" dirty="0">
                <a:latin typeface="Times New Roman" panose="02020603050405020304" pitchFamily="18" charset="0"/>
              </a:rPr>
              <a:t>职业</a:t>
            </a:r>
            <a:r>
              <a:rPr lang="en-US" altLang="zh-CN" b="1" dirty="0">
                <a:latin typeface="Times New Roman" panose="02020603050405020304" pitchFamily="18" charset="0"/>
              </a:rPr>
              <a:t>).What job do you like?</a:t>
            </a:r>
          </a:p>
          <a:p>
            <a:pPr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B: I am …(</a:t>
            </a:r>
            <a:r>
              <a:rPr lang="zh-CN" altLang="en-US" b="1" dirty="0">
                <a:latin typeface="Times New Roman" panose="02020603050405020304" pitchFamily="18" charset="0"/>
              </a:rPr>
              <a:t>性格</a:t>
            </a:r>
            <a:r>
              <a:rPr lang="en-US" altLang="zh-CN" b="1" dirty="0">
                <a:latin typeface="Times New Roman" panose="02020603050405020304" pitchFamily="18" charset="0"/>
              </a:rPr>
              <a:t>). I like…(</a:t>
            </a:r>
            <a:r>
              <a:rPr lang="zh-CN" altLang="en-US" b="1" dirty="0">
                <a:latin typeface="Times New Roman" panose="02020603050405020304" pitchFamily="18" charset="0"/>
              </a:rPr>
              <a:t>职业</a:t>
            </a:r>
            <a:r>
              <a:rPr lang="en-US" altLang="zh-CN" b="1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</a:rPr>
              <a:t>Task3: Pair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全屏显示(4:3)</PresentationFormat>
  <Paragraphs>166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华文楷体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*who is your best friend/sister/brother?  *What’s he/she like?   (kind, lovely, organized, modest,        humorous, helpful….)   *Why do you think so?  </vt:lpstr>
      <vt:lpstr>Some words are often used to   describe people’s personalities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66A1A0915B4941FEB746487ABF48CCD0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