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7" r:id="rId9"/>
    <p:sldId id="266" r:id="rId10"/>
    <p:sldId id="268" r:id="rId11"/>
    <p:sldId id="270" r:id="rId12"/>
    <p:sldId id="271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38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450"/>
    <a:srgbClr val="F44236"/>
    <a:srgbClr val="82A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594" y="-90"/>
      </p:cViewPr>
      <p:guideLst>
        <p:guide orient="horz" pos="2208"/>
        <p:guide pos="38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3.xml"/><Relationship Id="rId30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0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720073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</a:rPr>
              <a:t> </a:t>
            </a:r>
            <a:r>
              <a:rPr lang="zh-CN" altLang="en-US" sz="5400" b="1" dirty="0">
                <a:solidFill>
                  <a:srgbClr val="FF0000"/>
                </a:solidFill>
              </a:rPr>
              <a:t>三角</a:t>
            </a:r>
            <a:r>
              <a:rPr lang="zh-CN" altLang="en-US" sz="5400" b="1" dirty="0" smtClean="0">
                <a:solidFill>
                  <a:srgbClr val="FF0000"/>
                </a:solidFill>
              </a:rPr>
              <a:t>形三边的关</a:t>
            </a:r>
            <a:r>
              <a:rPr lang="zh-CN" altLang="en-US" sz="5400" b="1" dirty="0">
                <a:solidFill>
                  <a:srgbClr val="FF0000"/>
                </a:solidFill>
              </a:rPr>
              <a:t>系</a:t>
            </a:r>
          </a:p>
        </p:txBody>
      </p:sp>
      <p:sp>
        <p:nvSpPr>
          <p:cNvPr id="2" name="矩形 1"/>
          <p:cNvSpPr/>
          <p:nvPr/>
        </p:nvSpPr>
        <p:spPr>
          <a:xfrm>
            <a:off x="4657143" y="3888412"/>
            <a:ext cx="287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rgbClr val="FF0000"/>
                </a:solidFill>
                <a:sym typeface="+mn-ea"/>
              </a:rPr>
              <a:t>苏教版  数学  四年级  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861025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/>
              <a:t>1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6503670" y="1756410"/>
            <a:ext cx="5281930" cy="389572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三角形任意两边长度的和真的是一定大于第三边吗？每位同学都来试试，先画一个三角形，再量一量、算一算，看看有没有能推翻这个结论的</a:t>
            </a:r>
            <a:r>
              <a:rPr lang="en-US" altLang="zh-CN" sz="2800" dirty="0">
                <a:ea typeface="+mn-lt"/>
                <a:sym typeface="+mn-ea"/>
              </a:rPr>
              <a:t>“</a:t>
            </a:r>
            <a:r>
              <a:rPr lang="zh-CN" altLang="en-US" sz="2800" dirty="0">
                <a:ea typeface="+mn-lt"/>
                <a:sym typeface="+mn-ea"/>
              </a:rPr>
              <a:t>例子</a:t>
            </a:r>
            <a:r>
              <a:rPr lang="en-US" altLang="zh-CN" sz="2800" dirty="0">
                <a:ea typeface="+mn-lt"/>
                <a:sym typeface="+mn-ea"/>
              </a:rPr>
              <a:t>”</a:t>
            </a:r>
            <a:r>
              <a:rPr lang="zh-CN" altLang="en-US" sz="2800" dirty="0">
                <a:ea typeface="+mn-lt"/>
                <a:sym typeface="+mn-ea"/>
              </a:rPr>
              <a:t>！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08330" y="1980565"/>
            <a:ext cx="5519420" cy="320548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验证结论：</a:t>
            </a:r>
            <a:r>
              <a:rPr lang="zh-CN" altLang="en-US" sz="2800" b="1" dirty="0">
                <a:solidFill>
                  <a:srgbClr val="FF0000"/>
                </a:solidFill>
                <a:ea typeface="+mn-lt"/>
                <a:sym typeface="+mn-ea"/>
              </a:rPr>
              <a:t>三角形任意两边长度的和大于第三边。</a:t>
            </a:r>
            <a:endParaRPr lang="zh-CN" altLang="en-US" sz="2800" b="1" dirty="0">
              <a:solidFill>
                <a:srgbClr val="FF0000"/>
              </a:solidFill>
              <a:latin typeface="+mn-ea"/>
              <a:ea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ea typeface="+mn-lt"/>
              </a:rPr>
              <a:t>2</a:t>
            </a:r>
          </a:p>
        </p:txBody>
      </p:sp>
      <p:sp>
        <p:nvSpPr>
          <p:cNvPr id="205826" name="TextBox 3"/>
          <p:cNvSpPr txBox="1"/>
          <p:nvPr/>
        </p:nvSpPr>
        <p:spPr>
          <a:xfrm>
            <a:off x="1517015" y="783590"/>
            <a:ext cx="8310880" cy="5835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b="1" dirty="0">
                <a:ea typeface="+mn-lt"/>
              </a:rPr>
              <a:t>下面哪组线段可以围成一个三角形？为什么？</a:t>
            </a:r>
          </a:p>
        </p:txBody>
      </p:sp>
      <p:pic>
        <p:nvPicPr>
          <p:cNvPr id="205828" name="Picture 8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16698" y="1990725"/>
            <a:ext cx="3049587" cy="2560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29" name="Picture 9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42460" y="2139950"/>
            <a:ext cx="2724150" cy="2397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30" name="Picture 10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0748" y="2197100"/>
            <a:ext cx="2916237" cy="23542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831" name="TextBox 11"/>
          <p:cNvSpPr txBox="1"/>
          <p:nvPr/>
        </p:nvSpPr>
        <p:spPr>
          <a:xfrm>
            <a:off x="2380298" y="4849495"/>
            <a:ext cx="1334770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2+4=6</a:t>
            </a:r>
          </a:p>
          <a:p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   ×</a:t>
            </a:r>
          </a:p>
        </p:txBody>
      </p:sp>
      <p:sp>
        <p:nvSpPr>
          <p:cNvPr id="205832" name="TextBox 12"/>
          <p:cNvSpPr txBox="1"/>
          <p:nvPr/>
        </p:nvSpPr>
        <p:spPr>
          <a:xfrm>
            <a:off x="5188585" y="4849495"/>
            <a:ext cx="1426845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2+2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＜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5</a:t>
            </a:r>
          </a:p>
          <a:p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   ×</a:t>
            </a:r>
          </a:p>
        </p:txBody>
      </p:sp>
      <p:sp>
        <p:nvSpPr>
          <p:cNvPr id="205833" name="TextBox 13"/>
          <p:cNvSpPr txBox="1"/>
          <p:nvPr/>
        </p:nvSpPr>
        <p:spPr>
          <a:xfrm>
            <a:off x="7996873" y="4849495"/>
            <a:ext cx="1426845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2+5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</a:rPr>
              <a:t>＞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6</a:t>
            </a:r>
          </a:p>
          <a:p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</a:rPr>
              <a:t>     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/>
      <p:bldP spid="205831" grpId="0"/>
      <p:bldP spid="205832" grpId="0"/>
      <p:bldP spid="2058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ea typeface="+mn-lt"/>
              </a:rPr>
              <a:t>3</a:t>
            </a:r>
          </a:p>
        </p:txBody>
      </p:sp>
      <p:graphicFrame>
        <p:nvGraphicFramePr>
          <p:cNvPr id="206852" name="Group 4"/>
          <p:cNvGraphicFramePr>
            <a:graphicFrameLocks noGrp="1"/>
          </p:cNvGraphicFramePr>
          <p:nvPr/>
        </p:nvGraphicFramePr>
        <p:xfrm>
          <a:off x="657543" y="2650808"/>
          <a:ext cx="6096000" cy="12192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Arial" panose="020B0604020202020204" pitchFamily="34" charset="0"/>
                        </a:rPr>
                        <a:t>5cm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Arial" panose="020B0604020202020204" pitchFamily="34" charset="0"/>
                        </a:rPr>
                        <a:t>25cm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Arial" panose="020B0604020202020204" pitchFamily="34" charset="0"/>
                        </a:rPr>
                        <a:t>30cm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Arial" panose="020B0604020202020204" pitchFamily="34" charset="0"/>
                        </a:rPr>
                        <a:t>38cm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ea typeface="+mn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ea typeface="+mn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ea typeface="+mn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ea typeface="+mn-lt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58ED5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869" name="矩形 2"/>
          <p:cNvSpPr/>
          <p:nvPr/>
        </p:nvSpPr>
        <p:spPr>
          <a:xfrm>
            <a:off x="2675255" y="3242945"/>
            <a:ext cx="43243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zh-CN" sz="2800" b="1" dirty="0">
                <a:solidFill>
                  <a:srgbClr val="FF0000"/>
                </a:solidFill>
                <a:ea typeface="+mn-lt"/>
              </a:rPr>
              <a:t>√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7183120" y="1756410"/>
            <a:ext cx="4602480" cy="389572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一个三角形，两边的长分别是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12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厘米和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18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厘米，第三条边的长可能是多少厘米？在合适的答案下面画“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√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”。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183120" y="1756410"/>
            <a:ext cx="4602480" cy="335216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ea typeface="+mn-lt"/>
                <a:cs typeface="+mn-lt"/>
                <a:sym typeface="+mn-ea"/>
              </a:rPr>
              <a:t>3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根同样长的小棒，能否首尾相连地摆成一个三角形？</a:t>
            </a:r>
          </a:p>
          <a:p>
            <a:pPr algn="l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试试看，并尝试说明理由。</a:t>
            </a:r>
          </a:p>
        </p:txBody>
      </p:sp>
      <p:sp>
        <p:nvSpPr>
          <p:cNvPr id="3" name="任意多边形 2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  <p:sp>
        <p:nvSpPr>
          <p:cNvPr id="71698" name="Text Box 18"/>
          <p:cNvSpPr txBox="1"/>
          <p:nvPr/>
        </p:nvSpPr>
        <p:spPr>
          <a:xfrm>
            <a:off x="1313815" y="4286885"/>
            <a:ext cx="4856480" cy="1383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ea typeface="+mn-lt"/>
              </a:rPr>
              <a:t>每条边的长度都是</a:t>
            </a:r>
            <a:r>
              <a:rPr lang="en-US" altLang="zh-CN" sz="2800">
                <a:ea typeface="+mn-lt"/>
              </a:rPr>
              <a:t>a</a:t>
            </a:r>
            <a:r>
              <a:rPr lang="zh-CN" altLang="en-US" sz="2800">
                <a:ea typeface="+mn-lt"/>
              </a:rPr>
              <a:t>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ea typeface="+mn-lt"/>
              </a:rPr>
              <a:t>则有</a:t>
            </a:r>
            <a:r>
              <a:rPr lang="en-US" altLang="zh-CN" sz="2800">
                <a:ea typeface="+mn-lt"/>
              </a:rPr>
              <a:t>a+a&gt;a</a:t>
            </a:r>
            <a:r>
              <a:rPr lang="zh-CN" altLang="en-US" sz="2800">
                <a:ea typeface="+mn-lt"/>
              </a:rPr>
              <a:t>，所以</a:t>
            </a:r>
            <a:r>
              <a:rPr lang="zh-CN" altLang="en-US" sz="2800" b="1">
                <a:solidFill>
                  <a:srgbClr val="FF0000"/>
                </a:solidFill>
                <a:ea typeface="+mn-lt"/>
              </a:rPr>
              <a:t>一定可以</a:t>
            </a:r>
            <a:r>
              <a:rPr lang="zh-CN" altLang="en-US" sz="2800">
                <a:ea typeface="+mn-lt"/>
              </a:rPr>
              <a:t>。</a:t>
            </a:r>
          </a:p>
        </p:txBody>
      </p:sp>
      <p:sp>
        <p:nvSpPr>
          <p:cNvPr id="71699" name="Rectangle 19"/>
          <p:cNvSpPr/>
          <p:nvPr/>
        </p:nvSpPr>
        <p:spPr>
          <a:xfrm>
            <a:off x="3014663" y="1194435"/>
            <a:ext cx="3797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ea typeface="+mn-lt"/>
              </a:rPr>
              <a:t>a</a:t>
            </a:r>
          </a:p>
        </p:txBody>
      </p:sp>
      <p:pic>
        <p:nvPicPr>
          <p:cNvPr id="71701" name="Picture 21" descr="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3938" y="1875473"/>
            <a:ext cx="1905000" cy="190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8" grpId="0" bldLvl="0" animBg="1"/>
      <p:bldP spid="716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183120" y="1756410"/>
            <a:ext cx="4602480" cy="328295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endParaRPr lang="en-US" altLang="zh-CN" sz="2800">
              <a:ea typeface="+mn-lt"/>
              <a:cs typeface="+mn-lt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800">
                <a:ea typeface="+mn-lt"/>
                <a:cs typeface="+mn-lt"/>
                <a:sym typeface="+mn-ea"/>
              </a:rPr>
              <a:t>4</a:t>
            </a:r>
            <a:r>
              <a:rPr lang="zh-CN" altLang="en-US" sz="2800">
                <a:ea typeface="+mn-lt"/>
                <a:cs typeface="+mn-lt"/>
                <a:sym typeface="+mn-ea"/>
              </a:rPr>
              <a:t>根同样长的小棒，能否首尾相连地摆成一个三角形</a:t>
            </a:r>
            <a:r>
              <a:rPr lang="en-US" altLang="zh-CN" sz="2800">
                <a:ea typeface="+mn-lt"/>
                <a:cs typeface="+mn-lt"/>
                <a:sym typeface="+mn-ea"/>
              </a:rPr>
              <a:t>?</a:t>
            </a:r>
            <a:r>
              <a:rPr lang="zh-CN" altLang="en-US" sz="2800">
                <a:ea typeface="+mn-lt"/>
                <a:cs typeface="+mn-lt"/>
                <a:sym typeface="+mn-ea"/>
              </a:rPr>
              <a:t>（其中</a:t>
            </a:r>
            <a:r>
              <a:rPr lang="en-US" altLang="zh-CN" sz="2800">
                <a:ea typeface="+mn-lt"/>
                <a:cs typeface="+mn-lt"/>
                <a:sym typeface="+mn-ea"/>
              </a:rPr>
              <a:t>2</a:t>
            </a:r>
            <a:r>
              <a:rPr lang="zh-CN" altLang="en-US" sz="2800">
                <a:ea typeface="+mn-lt"/>
                <a:cs typeface="+mn-lt"/>
                <a:sym typeface="+mn-ea"/>
              </a:rPr>
              <a:t>根小棒可以摆成三角形的一条边）</a:t>
            </a:r>
            <a:endParaRPr lang="zh-CN" altLang="en-US" sz="2800">
              <a:ea typeface="+mn-lt"/>
              <a:cs typeface="+mn-lt"/>
            </a:endParaRPr>
          </a:p>
          <a:p>
            <a:pPr algn="l">
              <a:lnSpc>
                <a:spcPct val="150000"/>
              </a:lnSpc>
            </a:pP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82951" name="Rectangle 7"/>
          <p:cNvSpPr/>
          <p:nvPr/>
        </p:nvSpPr>
        <p:spPr>
          <a:xfrm>
            <a:off x="3746183" y="1389063"/>
            <a:ext cx="3797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ea typeface="+mn-lt"/>
              </a:rPr>
              <a:t>a</a:t>
            </a:r>
          </a:p>
        </p:txBody>
      </p:sp>
      <p:pic>
        <p:nvPicPr>
          <p:cNvPr id="5" name="Picture 9" descr="m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710" y="1649413"/>
            <a:ext cx="4762500" cy="285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8" name="Text Box 18"/>
          <p:cNvSpPr txBox="1"/>
          <p:nvPr/>
        </p:nvSpPr>
        <p:spPr>
          <a:xfrm>
            <a:off x="1313815" y="4286885"/>
            <a:ext cx="5420360" cy="1383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>
                <a:ea typeface="+mn-lt"/>
              </a:rPr>
              <a:t>每条边的长度都是</a:t>
            </a:r>
            <a:r>
              <a:rPr lang="en-US" altLang="zh-CN" sz="2800">
                <a:ea typeface="+mn-lt"/>
              </a:rPr>
              <a:t>a</a:t>
            </a:r>
            <a:r>
              <a:rPr lang="zh-CN" altLang="en-US" sz="2800">
                <a:ea typeface="+mn-lt"/>
              </a:rPr>
              <a:t>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ea typeface="+mn-lt"/>
              </a:rPr>
              <a:t>则有</a:t>
            </a:r>
            <a:r>
              <a:rPr lang="en-US" altLang="zh-CN" sz="2800">
                <a:ea typeface="+mn-lt"/>
              </a:rPr>
              <a:t>a+a=2a</a:t>
            </a:r>
            <a:r>
              <a:rPr lang="zh-CN" altLang="en-US" sz="2800">
                <a:ea typeface="+mn-lt"/>
              </a:rPr>
              <a:t>，所以</a:t>
            </a:r>
            <a:r>
              <a:rPr lang="zh-CN" altLang="en-US" sz="2800" b="1">
                <a:solidFill>
                  <a:srgbClr val="FF0000"/>
                </a:solidFill>
                <a:ea typeface="+mn-lt"/>
              </a:rPr>
              <a:t>一定不可以</a:t>
            </a:r>
            <a:r>
              <a:rPr lang="zh-CN" altLang="en-US" sz="2800">
                <a:ea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/>
      <p:bldP spid="7169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350234" y="2097890"/>
            <a:ext cx="9332997" cy="318097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solidFill>
                  <a:schemeClr val="bg1"/>
                </a:solidFill>
              </a:rPr>
              <a:t>100</a:t>
            </a:r>
            <a:r>
              <a:rPr lang="zh-CN" altLang="en-US" sz="2800" dirty="0">
                <a:solidFill>
                  <a:schemeClr val="bg1"/>
                </a:solidFill>
              </a:rPr>
              <a:t>以内数的连减方法：按从左到右的顺序减，也可以先把后两个数相加，再用第一个数减去相加的结果。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430244" y="2172820"/>
            <a:ext cx="9332997" cy="3180979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ea typeface="+mn-lt"/>
                <a:sym typeface="+mn-ea"/>
              </a:rPr>
              <a:t>三角形任意两边长度的和大于第三边，这就是我们三角形的三边关系。把握好它，我们就能快速地进行选择并围出三角形，也能够快速地判定指定的边能否围出三角形。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</a:t>
            </a:r>
            <a:endParaRPr lang="zh-CN" altLang="en-US" sz="2800" b="1" dirty="0"/>
          </a:p>
        </p:txBody>
      </p:sp>
      <p:sp>
        <p:nvSpPr>
          <p:cNvPr id="2" name="圆角矩形 1"/>
          <p:cNvSpPr/>
          <p:nvPr/>
        </p:nvSpPr>
        <p:spPr>
          <a:xfrm>
            <a:off x="6605270" y="1756410"/>
            <a:ext cx="5180330" cy="409892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有两根长度分别为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2cm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和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5cm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的小棒，如果要摆成一个三角形，第三条边选用小棒的长度范围应是什么？先想一想，再根据你的答案摆一摆。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10895" y="2009140"/>
            <a:ext cx="428561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第三边要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“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大于两边之差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”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“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小于两边之和</a:t>
            </a:r>
            <a:r>
              <a:rPr lang="en-US" altLang="zh-CN" sz="2800" dirty="0">
                <a:solidFill>
                  <a:schemeClr val="tx1"/>
                </a:solidFill>
                <a:ea typeface="+mn-lt"/>
                <a:cs typeface="+mn-lt"/>
              </a:rPr>
              <a:t>”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</a:rPr>
              <a:t>。所以，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所选小棒的长度只要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大于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厘米，小于</a:t>
            </a:r>
            <a:r>
              <a:rPr lang="en-US" altLang="zh-CN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7</a:t>
            </a:r>
            <a:r>
              <a:rPr lang="zh-CN" altLang="en-US" sz="28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厘米</a:t>
            </a:r>
            <a:r>
              <a:rPr lang="zh-CN" altLang="en-US" sz="2800" dirty="0">
                <a:solidFill>
                  <a:schemeClr val="tx1"/>
                </a:solidFill>
                <a:ea typeface="+mn-lt"/>
                <a:cs typeface="+mn-lt"/>
                <a:sym typeface="+mn-ea"/>
              </a:rPr>
              <a:t>，均可。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09" name="Object 2"/>
          <p:cNvGraphicFramePr>
            <a:graphicFrameLocks noChangeAspect="1"/>
          </p:cNvGraphicFramePr>
          <p:nvPr/>
        </p:nvGraphicFramePr>
        <p:xfrm>
          <a:off x="3042603" y="1981518"/>
          <a:ext cx="152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3" imgW="1524000" imgH="1524000" progId="Paint.Picture">
                  <p:embed/>
                </p:oleObj>
              </mc:Choice>
              <mc:Fallback>
                <p:oleObj r:id="rId3" imgW="1524000" imgH="1524000" progId="Paint.Picture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2603" y="1981518"/>
                        <a:ext cx="1524000" cy="1524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402590" y="1541780"/>
          <a:ext cx="662940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5" imgW="6181725" imgH="2400300" progId="Paint.Picture">
                  <p:embed/>
                </p:oleObj>
              </mc:Choice>
              <mc:Fallback>
                <p:oleObj r:id="rId5" imgW="6181725" imgH="2400300" progId="Paint.Picture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590" y="1541780"/>
                        <a:ext cx="6629400" cy="2573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"/>
          <p:cNvGrpSpPr/>
          <p:nvPr/>
        </p:nvGrpSpPr>
        <p:grpSpPr>
          <a:xfrm>
            <a:off x="1405890" y="2129155"/>
            <a:ext cx="4094163" cy="1165225"/>
            <a:chOff x="1208" y="1570"/>
            <a:chExt cx="2579" cy="734"/>
          </a:xfrm>
        </p:grpSpPr>
        <p:sp>
          <p:nvSpPr>
            <p:cNvPr id="43013" name="Line 6"/>
            <p:cNvSpPr/>
            <p:nvPr/>
          </p:nvSpPr>
          <p:spPr>
            <a:xfrm flipV="1">
              <a:off x="1208" y="1570"/>
              <a:ext cx="1771" cy="734"/>
            </a:xfrm>
            <a:prstGeom prst="line">
              <a:avLst/>
            </a:prstGeom>
            <a:ln w="76200" cap="flat" cmpd="sng">
              <a:solidFill>
                <a:srgbClr val="08041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Calibri" panose="020F0502020204030204" charset="0"/>
              </a:endParaRPr>
            </a:p>
          </p:txBody>
        </p:sp>
        <p:sp>
          <p:nvSpPr>
            <p:cNvPr id="43014" name="Line 7"/>
            <p:cNvSpPr/>
            <p:nvPr/>
          </p:nvSpPr>
          <p:spPr>
            <a:xfrm>
              <a:off x="2966" y="1570"/>
              <a:ext cx="821" cy="734"/>
            </a:xfrm>
            <a:prstGeom prst="line">
              <a:avLst/>
            </a:prstGeom>
            <a:ln w="76200" cap="flat" cmpd="sng">
              <a:solidFill>
                <a:srgbClr val="080414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Calibri" panose="020F0502020204030204" charset="0"/>
              </a:endParaRPr>
            </a:p>
          </p:txBody>
        </p:sp>
      </p:grpSp>
      <p:sp>
        <p:nvSpPr>
          <p:cNvPr id="45064" name="Line 8"/>
          <p:cNvSpPr/>
          <p:nvPr/>
        </p:nvSpPr>
        <p:spPr>
          <a:xfrm>
            <a:off x="1405890" y="3281680"/>
            <a:ext cx="4114800" cy="0"/>
          </a:xfrm>
          <a:prstGeom prst="line">
            <a:avLst/>
          </a:prstGeom>
          <a:ln w="76200" cap="flat" cmpd="sng">
            <a:solidFill>
              <a:srgbClr val="D51703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43017" name="Text Box 10"/>
          <p:cNvSpPr txBox="1"/>
          <p:nvPr/>
        </p:nvSpPr>
        <p:spPr>
          <a:xfrm>
            <a:off x="2259965" y="2345055"/>
            <a:ext cx="720725" cy="51911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alibri" panose="020F0502020204030204" charset="0"/>
              </a:rPr>
              <a:t>a</a:t>
            </a:r>
          </a:p>
        </p:txBody>
      </p:sp>
      <p:sp>
        <p:nvSpPr>
          <p:cNvPr id="43018" name="Text Box 11"/>
          <p:cNvSpPr txBox="1"/>
          <p:nvPr/>
        </p:nvSpPr>
        <p:spPr>
          <a:xfrm>
            <a:off x="4565015" y="2273618"/>
            <a:ext cx="720725" cy="519112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alibri" panose="020F0502020204030204" charset="0"/>
              </a:rPr>
              <a:t>b</a:t>
            </a:r>
          </a:p>
        </p:txBody>
      </p:sp>
      <p:sp>
        <p:nvSpPr>
          <p:cNvPr id="43019" name="Text Box 12"/>
          <p:cNvSpPr txBox="1"/>
          <p:nvPr/>
        </p:nvSpPr>
        <p:spPr>
          <a:xfrm>
            <a:off x="3196590" y="3137218"/>
            <a:ext cx="720725" cy="519112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Calibri" panose="020F0502020204030204" charset="0"/>
              </a:rPr>
              <a:t>c</a:t>
            </a:r>
          </a:p>
        </p:txBody>
      </p:sp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2</a:t>
            </a:r>
            <a:endParaRPr lang="zh-CN" altLang="en-US" sz="2800" b="1" dirty="0"/>
          </a:p>
        </p:txBody>
      </p:sp>
      <p:sp>
        <p:nvSpPr>
          <p:cNvPr id="3" name="圆角矩形 2"/>
          <p:cNvSpPr/>
          <p:nvPr/>
        </p:nvSpPr>
        <p:spPr>
          <a:xfrm>
            <a:off x="7183120" y="1756410"/>
            <a:ext cx="4602480" cy="318135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>
                <a:solidFill>
                  <a:schemeClr val="bg1"/>
                </a:solidFill>
                <a:ea typeface="+mn-lt"/>
                <a:sym typeface="+mn-ea"/>
              </a:rPr>
              <a:t>从学校到少年宫有几条路线？走哪一条路线比较近？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6595" y="4784725"/>
            <a:ext cx="759333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/>
              <a:t>答：共有</a:t>
            </a:r>
            <a:r>
              <a:rPr lang="en-US" altLang="zh-CN" sz="2800"/>
              <a:t>2</a:t>
            </a:r>
            <a:r>
              <a:rPr lang="zh-CN" altLang="en-US" sz="2800"/>
              <a:t>条路线。直接走</a:t>
            </a:r>
            <a:r>
              <a:rPr lang="en-US" altLang="zh-CN" sz="2800"/>
              <a:t>c</a:t>
            </a:r>
            <a:r>
              <a:rPr lang="zh-CN" altLang="en-US" sz="2800"/>
              <a:t>最近，因为</a:t>
            </a:r>
          </a:p>
          <a:p>
            <a:pPr fontAlgn="auto">
              <a:lnSpc>
                <a:spcPct val="150000"/>
              </a:lnSpc>
            </a:pPr>
            <a:r>
              <a:rPr lang="en-US" altLang="zh-CN" sz="2800"/>
              <a:t>“</a:t>
            </a:r>
            <a:r>
              <a:rPr lang="zh-CN" altLang="en-US" sz="2800"/>
              <a:t>三角形的任意两边长度之和大于第三边</a:t>
            </a:r>
            <a:r>
              <a:rPr lang="en-US" altLang="zh-CN" sz="2800"/>
              <a:t>”</a:t>
            </a:r>
            <a:r>
              <a:rPr lang="zh-CN" altLang="en-US" sz="280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bldLvl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3</a:t>
            </a:r>
            <a:endParaRPr lang="zh-CN" altLang="en-US" sz="2800" b="1" dirty="0"/>
          </a:p>
        </p:txBody>
      </p:sp>
      <p:sp>
        <p:nvSpPr>
          <p:cNvPr id="45057" name="Rectangle 2"/>
          <p:cNvSpPr/>
          <p:nvPr/>
        </p:nvSpPr>
        <p:spPr>
          <a:xfrm>
            <a:off x="911860" y="822960"/>
            <a:ext cx="8610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ea typeface="+mn-lt"/>
                <a:cs typeface="+mn-lt"/>
              </a:rPr>
              <a:t>把一根</a:t>
            </a:r>
            <a:r>
              <a:rPr lang="en-US" altLang="zh-CN" sz="2800">
                <a:solidFill>
                  <a:srgbClr val="000000"/>
                </a:solidFill>
                <a:ea typeface="+mn-lt"/>
                <a:cs typeface="+mn-lt"/>
              </a:rPr>
              <a:t>9</a:t>
            </a:r>
            <a:r>
              <a:rPr lang="zh-CN" altLang="en-US" sz="2800">
                <a:solidFill>
                  <a:srgbClr val="000000"/>
                </a:solidFill>
                <a:ea typeface="+mn-lt"/>
                <a:cs typeface="+mn-lt"/>
              </a:rPr>
              <a:t>厘米长的吸管剪成三段，用线串成一个三角形。 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826260" y="1508760"/>
          <a:ext cx="31242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2552700" imgH="1181100" progId="Paint.Picture">
                  <p:embed/>
                </p:oleObj>
              </mc:Choice>
              <mc:Fallback>
                <p:oleObj r:id="rId3" imgW="2552700" imgH="1181100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6260" y="1508760"/>
                        <a:ext cx="3124200" cy="1447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/>
          <p:cNvSpPr txBox="1"/>
          <p:nvPr/>
        </p:nvSpPr>
        <p:spPr>
          <a:xfrm>
            <a:off x="2008505" y="4989195"/>
            <a:ext cx="368490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厘米、</a:t>
            </a:r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厘米、</a:t>
            </a:r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4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厘米</a:t>
            </a:r>
          </a:p>
        </p:txBody>
      </p:sp>
      <p:sp>
        <p:nvSpPr>
          <p:cNvPr id="60422" name="Rectangle 6"/>
          <p:cNvSpPr/>
          <p:nvPr/>
        </p:nvSpPr>
        <p:spPr>
          <a:xfrm>
            <a:off x="2024380" y="5684520"/>
            <a:ext cx="368490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厘米、</a:t>
            </a:r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厘米、</a:t>
            </a:r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厘米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304415" y="3444240"/>
            <a:ext cx="7340600" cy="80899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每段都是整厘米数，还可以怎样剪呢？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0422" grpId="0"/>
      <p:bldP spid="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4</a:t>
            </a:r>
            <a:endParaRPr lang="zh-CN" altLang="en-US" sz="28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1835785" y="1226820"/>
            <a:ext cx="87909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55700" y="705485"/>
            <a:ext cx="72777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ea typeface="+mn-lt"/>
              </a:rPr>
              <a:t>算一算，再填空。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1195" y="1668780"/>
            <a:ext cx="1056005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>
                <a:ea typeface="+mn-lt"/>
                <a:cs typeface="+mn-lt"/>
              </a:rPr>
              <a:t>两根小棒分别长</a:t>
            </a:r>
            <a:r>
              <a:rPr lang="en-US" altLang="zh-CN" sz="4000">
                <a:ea typeface="+mn-lt"/>
                <a:cs typeface="+mn-lt"/>
              </a:rPr>
              <a:t>4</a:t>
            </a:r>
            <a:r>
              <a:rPr lang="zh-CN" altLang="en-US" sz="4000">
                <a:ea typeface="+mn-lt"/>
                <a:cs typeface="+mn-lt"/>
              </a:rPr>
              <a:t>厘米、</a:t>
            </a:r>
            <a:r>
              <a:rPr lang="en-US" altLang="zh-CN" sz="4000">
                <a:ea typeface="+mn-lt"/>
                <a:cs typeface="+mn-lt"/>
              </a:rPr>
              <a:t>7</a:t>
            </a:r>
            <a:r>
              <a:rPr lang="zh-CN" altLang="en-US" sz="4000">
                <a:ea typeface="+mn-lt"/>
                <a:cs typeface="+mn-lt"/>
              </a:rPr>
              <a:t>厘米，第三根小棒的长度要小于（   ）厘米且大于</a:t>
            </a:r>
            <a:r>
              <a:rPr lang="en-US" altLang="zh-CN" sz="4000">
                <a:ea typeface="+mn-lt"/>
                <a:cs typeface="+mn-lt"/>
              </a:rPr>
              <a:t>3</a:t>
            </a:r>
            <a:r>
              <a:rPr lang="zh-CN" altLang="en-US" sz="4000">
                <a:ea typeface="+mn-lt"/>
                <a:cs typeface="+mn-lt"/>
              </a:rPr>
              <a:t>厘米，这</a:t>
            </a:r>
            <a:r>
              <a:rPr lang="en-US" altLang="zh-CN" sz="4000">
                <a:ea typeface="+mn-lt"/>
                <a:cs typeface="+mn-lt"/>
              </a:rPr>
              <a:t>3</a:t>
            </a:r>
            <a:r>
              <a:rPr lang="zh-CN" altLang="en-US" sz="4000">
                <a:ea typeface="+mn-lt"/>
                <a:cs typeface="+mn-lt"/>
              </a:rPr>
              <a:t>根小棒才能才能围成一个三角形。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91055" y="5250815"/>
            <a:ext cx="64274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4+7=11</a:t>
            </a:r>
            <a:r>
              <a:rPr lang="zh-CN" altLang="en-US" sz="4000">
                <a:solidFill>
                  <a:srgbClr val="FF0000"/>
                </a:solidFill>
                <a:ea typeface="+mn-lt"/>
                <a:cs typeface="+mn-lt"/>
              </a:rPr>
              <a:t>（厘米）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651250" y="2828290"/>
            <a:ext cx="1309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11</a:t>
            </a:r>
            <a:endParaRPr lang="zh-CN" altLang="en-US" sz="4000">
              <a:solidFill>
                <a:srgbClr val="FF0000"/>
              </a:solidFill>
              <a:ea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58027" y="603395"/>
            <a:ext cx="10895887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1.通过直观操作活动和计算观察，让学生探索并发现三角形任意两边长度的和大于第三边。</a:t>
            </a:r>
          </a:p>
          <a:p>
            <a:pPr>
              <a:lnSpc>
                <a:spcPct val="150000"/>
              </a:lnSpc>
            </a:pPr>
            <a:r>
              <a:rPr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2.引导学生参与探究和发现活动，经历操作、发现、验证的探究过程，培养学生自主探究、合作交流的能力。</a:t>
            </a:r>
          </a:p>
          <a:p>
            <a:pPr>
              <a:lnSpc>
                <a:spcPct val="150000"/>
              </a:lnSpc>
            </a:pPr>
            <a:r>
              <a:rPr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3.培养学生积极的学习态度和乐于探究的数学情感。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341630" y="4645660"/>
            <a:ext cx="11528425" cy="189166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658026" y="4802156"/>
            <a:ext cx="10895887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</a:rPr>
              <a:t>【</a:t>
            </a:r>
            <a:r>
              <a:rPr lang="zh-CN" altLang="en-US" sz="3200" dirty="0">
                <a:solidFill>
                  <a:schemeClr val="bg1"/>
                </a:solidFill>
              </a:rPr>
              <a:t>重点</a:t>
            </a:r>
            <a:r>
              <a:rPr lang="en-US" altLang="zh-CN" sz="3200" dirty="0">
                <a:solidFill>
                  <a:schemeClr val="bg1"/>
                </a:solidFill>
              </a:rPr>
              <a:t>】</a:t>
            </a:r>
            <a:r>
              <a:rPr sz="3200" dirty="0"/>
              <a:t>探索并发现三角形任意两边长度的和大于第三边。</a:t>
            </a:r>
          </a:p>
        </p:txBody>
      </p:sp>
      <p:sp>
        <p:nvSpPr>
          <p:cNvPr id="8" name="矩形 7"/>
          <p:cNvSpPr/>
          <p:nvPr/>
        </p:nvSpPr>
        <p:spPr>
          <a:xfrm>
            <a:off x="658025" y="5567256"/>
            <a:ext cx="10895887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chemeClr val="bg1"/>
                </a:solidFill>
              </a:rPr>
              <a:t>【</a:t>
            </a:r>
            <a:r>
              <a:rPr lang="zh-CN" altLang="en-US" sz="3200" dirty="0">
                <a:solidFill>
                  <a:schemeClr val="bg1"/>
                </a:solidFill>
              </a:rPr>
              <a:t>难点</a:t>
            </a:r>
            <a:r>
              <a:rPr lang="en-US" altLang="zh-CN" sz="3200" dirty="0">
                <a:solidFill>
                  <a:schemeClr val="bg1"/>
                </a:solidFill>
              </a:rPr>
              <a:t>】</a:t>
            </a:r>
            <a:r>
              <a:rPr lang="zh-CN" sz="3200" dirty="0"/>
              <a:t>强化对三角形三边关系的理解。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55700" y="705485"/>
            <a:ext cx="72777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>
                <a:ea typeface="+mn-lt"/>
              </a:rPr>
              <a:t>算一算，再填空。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1195" y="1668780"/>
            <a:ext cx="1056005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>
                <a:ea typeface="+mn-lt"/>
                <a:cs typeface="+mn-lt"/>
              </a:rPr>
              <a:t>一个三角形的周长是</a:t>
            </a:r>
            <a:r>
              <a:rPr lang="en-US" altLang="zh-CN" sz="4000">
                <a:ea typeface="+mn-lt"/>
                <a:cs typeface="+mn-lt"/>
              </a:rPr>
              <a:t>10</a:t>
            </a:r>
            <a:r>
              <a:rPr lang="zh-CN" altLang="en-US" sz="4000">
                <a:ea typeface="+mn-lt"/>
                <a:cs typeface="+mn-lt"/>
              </a:rPr>
              <a:t>厘米，三条边的长度均为整厘米数。其中一边长度为</a:t>
            </a:r>
            <a:r>
              <a:rPr lang="en-US" altLang="zh-CN" sz="4000">
                <a:ea typeface="+mn-lt"/>
                <a:cs typeface="+mn-lt"/>
              </a:rPr>
              <a:t>4</a:t>
            </a:r>
            <a:r>
              <a:rPr lang="zh-CN" altLang="en-US" sz="4000">
                <a:ea typeface="+mn-lt"/>
                <a:cs typeface="+mn-lt"/>
              </a:rPr>
              <a:t>厘米，其余两条边的长度可以是（   ）厘米和（   ）厘米，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>
                <a:ea typeface="+mn-lt"/>
                <a:cs typeface="+mn-lt"/>
              </a:rPr>
              <a:t>也可以是（   ）厘米和（   ）厘米。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337175" y="3744595"/>
            <a:ext cx="1309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208645" y="3744595"/>
            <a:ext cx="1309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4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297555" y="4664075"/>
            <a:ext cx="1309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3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292850" y="4664075"/>
            <a:ext cx="13093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ea typeface="+mn-lt"/>
                <a:cs typeface="+mn-lt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6</a:t>
            </a:r>
            <a:endParaRPr lang="zh-CN" altLang="en-US" sz="2800" b="1" dirty="0"/>
          </a:p>
        </p:txBody>
      </p:sp>
      <p:sp>
        <p:nvSpPr>
          <p:cNvPr id="3" name="圆角矩形 2"/>
          <p:cNvSpPr/>
          <p:nvPr/>
        </p:nvSpPr>
        <p:spPr>
          <a:xfrm>
            <a:off x="7183120" y="1756410"/>
            <a:ext cx="4602480" cy="328295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50000"/>
              </a:lnSpc>
            </a:pPr>
            <a:r>
              <a:rPr lang="zh-CN" altLang="en-US" sz="2800" dirty="0">
                <a:ea typeface="+mn-lt"/>
                <a:cs typeface="+mn-lt"/>
                <a:sym typeface="+mn-ea"/>
              </a:rPr>
              <a:t>用一根长</a:t>
            </a:r>
            <a:r>
              <a:rPr lang="en-US" altLang="zh-CN" sz="2800" dirty="0">
                <a:ea typeface="+mn-lt"/>
                <a:cs typeface="+mn-lt"/>
                <a:sym typeface="+mn-ea"/>
              </a:rPr>
              <a:t>24</a:t>
            </a:r>
            <a:r>
              <a:rPr lang="zh-CN" altLang="en-US" sz="2800" dirty="0">
                <a:ea typeface="+mn-lt"/>
                <a:cs typeface="+mn-lt"/>
                <a:sym typeface="+mn-ea"/>
              </a:rPr>
              <a:t>厘米的铁丝围成一个三角形，这个三角形的最长边长度必须要小于多少厘米呢？</a:t>
            </a:r>
            <a:endParaRPr lang="zh-CN" altLang="en-US" sz="2800" dirty="0">
              <a:solidFill>
                <a:schemeClr val="bg1"/>
              </a:solidFill>
              <a:ea typeface="+mn-lt"/>
              <a:cs typeface="+mn-lt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6250" y="1428750"/>
            <a:ext cx="652526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4000" dirty="0">
                <a:solidFill>
                  <a:srgbClr val="FF0000"/>
                </a:solidFill>
              </a:rPr>
              <a:t>应用</a:t>
            </a:r>
            <a:r>
              <a:rPr lang="en-US" altLang="zh-CN" sz="4000" dirty="0">
                <a:solidFill>
                  <a:srgbClr val="FF0000"/>
                </a:solidFill>
              </a:rPr>
              <a:t>“</a:t>
            </a:r>
            <a:r>
              <a:rPr lang="zh-CN" altLang="en-US" sz="4000" dirty="0">
                <a:solidFill>
                  <a:srgbClr val="FF0000"/>
                </a:solidFill>
              </a:rPr>
              <a:t>两边之和大于第三边</a:t>
            </a:r>
            <a:r>
              <a:rPr lang="en-US" altLang="zh-CN" sz="4000" dirty="0">
                <a:solidFill>
                  <a:srgbClr val="FF0000"/>
                </a:solidFill>
              </a:rPr>
              <a:t>”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 dirty="0">
                <a:solidFill>
                  <a:srgbClr val="FF0000"/>
                </a:solidFill>
              </a:rPr>
              <a:t>则：</a:t>
            </a:r>
            <a:r>
              <a:rPr lang="en-US" altLang="zh-CN" sz="4000" dirty="0">
                <a:solidFill>
                  <a:srgbClr val="FF0000"/>
                </a:solidFill>
              </a:rPr>
              <a:t>24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÷2=12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（厘米）</a:t>
            </a:r>
          </a:p>
          <a:p>
            <a:pPr fontAlgn="auto">
              <a:lnSpc>
                <a:spcPct val="150000"/>
              </a:lnSpc>
            </a:pP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答：这条最长的边长度必须要小于</a:t>
            </a:r>
            <a:r>
              <a:rPr lang="en-US" altLang="zh-CN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12</a:t>
            </a:r>
            <a:r>
              <a:rPr lang="zh-CN" altLang="en-US" sz="4000" dirty="0">
                <a:solidFill>
                  <a:srgbClr val="FF0000"/>
                </a:solidFill>
                <a:ea typeface="+mn-lt"/>
                <a:cs typeface="+mn-lt"/>
                <a:sym typeface="+mn-ea"/>
              </a:rPr>
              <a:t>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2686050" y="2292350"/>
            <a:ext cx="763333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请在书本第</a:t>
            </a:r>
            <a:r>
              <a:rPr lang="en-US" altLang="zh-CN" sz="2800" dirty="0">
                <a:solidFill>
                  <a:schemeClr val="bg1"/>
                </a:solidFill>
              </a:rPr>
              <a:t>112</a:t>
            </a:r>
            <a:r>
              <a:rPr lang="zh-CN" altLang="en-US" sz="2800" dirty="0">
                <a:solidFill>
                  <a:schemeClr val="bg1"/>
                </a:solidFill>
              </a:rPr>
              <a:t>的方格图中设计一个你喜欢的图案，再简单交代一下你希望如何平移，最后交给你的同桌，互相挑战一下吧！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2702560" y="2292350"/>
            <a:ext cx="7345045" cy="268732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</a:rPr>
              <a:t>回忆一下，关于三角形，我们已经获得了哪些认识呢？在小组里说说，汇总一下，请组长汇报吧！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2617470" y="1092835"/>
            <a:ext cx="7412355" cy="937260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sym typeface="+mn-ea"/>
              </a:rPr>
              <a:t>三条线段首尾相接围成的图形叫做三角形</a:t>
            </a:r>
            <a:r>
              <a:rPr lang="zh-CN" altLang="en-US" sz="28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1873250" y="3263265"/>
            <a:ext cx="6630035" cy="1021715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sym typeface="+mn-ea"/>
              </a:rPr>
              <a:t>三角形有三条边、三个顶点、三个角</a:t>
            </a:r>
            <a:r>
              <a:rPr lang="zh-CN" altLang="en-US" sz="2800" dirty="0">
                <a:solidFill>
                  <a:schemeClr val="bg1"/>
                </a:solidFill>
              </a:rPr>
              <a:t>。</a:t>
            </a:r>
          </a:p>
        </p:txBody>
      </p:sp>
      <p:sp>
        <p:nvSpPr>
          <p:cNvPr id="30" name="圆角矩形 29"/>
          <p:cNvSpPr/>
          <p:nvPr/>
        </p:nvSpPr>
        <p:spPr>
          <a:xfrm>
            <a:off x="2407285" y="4973955"/>
            <a:ext cx="7844155" cy="154559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sym typeface="+mn-ea"/>
              </a:rPr>
              <a:t>从一个顶点到对边的垂直线段叫做三角形的高，这条对边叫做三角形的底。</a:t>
            </a:r>
            <a:endParaRPr lang="zh-CN" altLang="en-US" sz="2800" dirty="0">
              <a:solidFill>
                <a:schemeClr val="bg1"/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2" grpId="0" bldLvl="0" animBg="1"/>
      <p:bldP spid="3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 29"/>
          <p:cNvSpPr/>
          <p:nvPr/>
        </p:nvSpPr>
        <p:spPr>
          <a:xfrm>
            <a:off x="3704590" y="960755"/>
            <a:ext cx="5422265" cy="104648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ea typeface="+mn-lt"/>
                <a:sym typeface="+mn-ea"/>
              </a:rPr>
              <a:t>今天我们来研究三角形的边。</a:t>
            </a:r>
            <a:endParaRPr lang="zh-CN" altLang="en-US" sz="2800" dirty="0">
              <a:solidFill>
                <a:schemeClr val="bg1"/>
              </a:solidFill>
              <a:ea typeface="+mn-lt"/>
              <a:sym typeface="+mn-ea"/>
            </a:endParaRPr>
          </a:p>
        </p:txBody>
      </p:sp>
      <p:sp>
        <p:nvSpPr>
          <p:cNvPr id="201734" name="TextBox 13"/>
          <p:cNvSpPr txBox="1"/>
          <p:nvPr/>
        </p:nvSpPr>
        <p:spPr>
          <a:xfrm>
            <a:off x="1938655" y="2776855"/>
            <a:ext cx="845883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ea typeface="+mn-lt"/>
              </a:rPr>
              <a:t>任意选三根小棒，能围成一个三角形吗？先围一围，再与同学交流。</a:t>
            </a:r>
          </a:p>
        </p:txBody>
      </p:sp>
      <p:pic>
        <p:nvPicPr>
          <p:cNvPr id="20173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598" y="4886960"/>
            <a:ext cx="3762375" cy="165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173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735" y="4956810"/>
            <a:ext cx="1914525" cy="190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173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598" y="5753735"/>
            <a:ext cx="2390775" cy="190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173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735" y="5753735"/>
            <a:ext cx="971550" cy="190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1739" name="矩形 1"/>
          <p:cNvSpPr/>
          <p:nvPr/>
        </p:nvSpPr>
        <p:spPr>
          <a:xfrm>
            <a:off x="3485198" y="4390073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8cm </a:t>
            </a:r>
          </a:p>
        </p:txBody>
      </p:sp>
      <p:sp>
        <p:nvSpPr>
          <p:cNvPr id="201740" name="矩形 18"/>
          <p:cNvSpPr/>
          <p:nvPr/>
        </p:nvSpPr>
        <p:spPr>
          <a:xfrm>
            <a:off x="7517448" y="4390073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4cm </a:t>
            </a:r>
          </a:p>
        </p:txBody>
      </p:sp>
      <p:sp>
        <p:nvSpPr>
          <p:cNvPr id="201741" name="矩形 19"/>
          <p:cNvSpPr/>
          <p:nvPr/>
        </p:nvSpPr>
        <p:spPr>
          <a:xfrm>
            <a:off x="7349173" y="5255260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2cm </a:t>
            </a:r>
          </a:p>
        </p:txBody>
      </p:sp>
      <p:sp>
        <p:nvSpPr>
          <p:cNvPr id="201742" name="矩形 20"/>
          <p:cNvSpPr/>
          <p:nvPr/>
        </p:nvSpPr>
        <p:spPr>
          <a:xfrm>
            <a:off x="3089910" y="5255260"/>
            <a:ext cx="90297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 dirty="0">
                <a:ea typeface="+mn-lt"/>
              </a:rPr>
              <a:t>5cm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1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1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1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1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4" grpId="0"/>
      <p:bldP spid="201739" grpId="0"/>
      <p:bldP spid="201740" grpId="0"/>
      <p:bldP spid="201741" grpId="0"/>
      <p:bldP spid="2017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矩形 36"/>
          <p:cNvSpPr/>
          <p:nvPr/>
        </p:nvSpPr>
        <p:spPr>
          <a:xfrm>
            <a:off x="7220903" y="955358"/>
            <a:ext cx="2528887" cy="2017712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01731" name="矩形 33"/>
          <p:cNvSpPr/>
          <p:nvPr/>
        </p:nvSpPr>
        <p:spPr>
          <a:xfrm>
            <a:off x="5069840" y="956945"/>
            <a:ext cx="2151063" cy="2016125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01743" name="矩形 27"/>
          <p:cNvSpPr/>
          <p:nvPr/>
        </p:nvSpPr>
        <p:spPr>
          <a:xfrm>
            <a:off x="2655253" y="955358"/>
            <a:ext cx="2414587" cy="2017712"/>
          </a:xfrm>
          <a:prstGeom prst="rect">
            <a:avLst/>
          </a:prstGeom>
          <a:solidFill>
            <a:srgbClr val="FDEADA"/>
          </a:solidFill>
          <a:ln w="254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endParaRPr lang="zh-CN" altLang="en-US" sz="2200" dirty="0">
              <a:ea typeface="+mn-lt"/>
            </a:endParaRPr>
          </a:p>
        </p:txBody>
      </p:sp>
      <p:sp>
        <p:nvSpPr>
          <p:cNvPr id="201744" name="圆角矩形标注 28"/>
          <p:cNvSpPr/>
          <p:nvPr/>
        </p:nvSpPr>
        <p:spPr>
          <a:xfrm>
            <a:off x="5214303" y="1096645"/>
            <a:ext cx="1327150" cy="949325"/>
          </a:xfrm>
          <a:prstGeom prst="wedgeRoundRectCallout">
            <a:avLst>
              <a:gd name="adj1" fmla="val 57329"/>
              <a:gd name="adj2" fmla="val 1694"/>
              <a:gd name="adj3" fmla="val 16667"/>
            </a:avLst>
          </a:prstGeom>
          <a:solidFill>
            <a:srgbClr val="EBF1DE"/>
          </a:solidFill>
          <a:ln w="25400" cap="flat" cmpd="sng">
            <a:solidFill>
              <a:srgbClr val="77933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200" dirty="0">
                <a:ea typeface="+mn-lt"/>
              </a:rPr>
              <a:t>我也围成了三角形。</a:t>
            </a:r>
          </a:p>
        </p:txBody>
      </p:sp>
      <p:sp>
        <p:nvSpPr>
          <p:cNvPr id="201747" name="圆角矩形标注 31"/>
          <p:cNvSpPr>
            <a:spLocks noChangeArrowheads="1"/>
          </p:cNvSpPr>
          <p:nvPr/>
        </p:nvSpPr>
        <p:spPr bwMode="auto">
          <a:xfrm>
            <a:off x="3500120" y="1089025"/>
            <a:ext cx="1518285" cy="957580"/>
          </a:xfrm>
          <a:prstGeom prst="wedgeRoundRectCallout">
            <a:avLst>
              <a:gd name="adj1" fmla="val -58495"/>
              <a:gd name="adj2" fmla="val -4421"/>
              <a:gd name="adj3" fmla="val 16667"/>
            </a:avLst>
          </a:prstGeom>
          <a:solidFill>
            <a:srgbClr val="FFFF99"/>
          </a:solidFill>
          <a:ln w="25400" cmpd="sng">
            <a:solidFill>
              <a:srgbClr val="FFC000"/>
            </a:solidFill>
            <a:miter lim="800000"/>
          </a:ln>
          <a:effectLst>
            <a:outerShdw dist="50800" dir="5400000" algn="ctr" rotWithShape="0">
              <a:schemeClr val="bg1"/>
            </a:outerShdw>
          </a:effec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lt"/>
                <a:cs typeface="+mn-cs"/>
              </a:rPr>
              <a:t>我围成了三角形。</a:t>
            </a:r>
          </a:p>
        </p:txBody>
      </p:sp>
      <p:pic>
        <p:nvPicPr>
          <p:cNvPr id="201748" name="Picture 19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CCC"/>
              </a:clrFrom>
              <a:clrTo>
                <a:srgbClr val="FFFC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28290" y="2125345"/>
            <a:ext cx="1728788" cy="774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1749" name="云形标注 34"/>
          <p:cNvSpPr/>
          <p:nvPr/>
        </p:nvSpPr>
        <p:spPr>
          <a:xfrm>
            <a:off x="7274878" y="991870"/>
            <a:ext cx="2233612" cy="1057275"/>
          </a:xfrm>
          <a:prstGeom prst="cloudCallout">
            <a:avLst>
              <a:gd name="adj1" fmla="val 34662"/>
              <a:gd name="adj2" fmla="val 53111"/>
            </a:avLst>
          </a:prstGeom>
          <a:solidFill>
            <a:srgbClr val="DCE6F2"/>
          </a:solidFill>
          <a:ln w="25400" cap="flat" cmpd="sng">
            <a:solidFill>
              <a:srgbClr val="95B3D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r>
              <a:rPr lang="zh-CN" altLang="en-US" sz="2200" dirty="0">
                <a:ea typeface="+mn-lt"/>
              </a:rPr>
              <a:t>为什么围不</a:t>
            </a:r>
          </a:p>
          <a:p>
            <a:r>
              <a:rPr lang="zh-CN" altLang="en-US" sz="2200" dirty="0">
                <a:ea typeface="+mn-lt"/>
              </a:rPr>
              <a:t>成三角形呢？</a:t>
            </a:r>
          </a:p>
        </p:txBody>
      </p:sp>
      <p:pic>
        <p:nvPicPr>
          <p:cNvPr id="201750" name="Picture 20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CCC"/>
              </a:clrFrom>
              <a:clrTo>
                <a:srgbClr val="FFFCC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81003" y="2045970"/>
            <a:ext cx="1385887" cy="8540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组合 3"/>
          <p:cNvGrpSpPr>
            <a:grpSpLocks noChangeAspect="1"/>
          </p:cNvGrpSpPr>
          <p:nvPr/>
        </p:nvGrpSpPr>
        <p:grpSpPr>
          <a:xfrm>
            <a:off x="7506653" y="2103120"/>
            <a:ext cx="1462087" cy="739775"/>
            <a:chOff x="0" y="0"/>
            <a:chExt cx="1766981" cy="607772"/>
          </a:xfrm>
        </p:grpSpPr>
        <p:pic>
          <p:nvPicPr>
            <p:cNvPr id="202776" name="Picture 22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CCC"/>
                </a:clrFrom>
                <a:clrTo>
                  <a:srgbClr val="FFFCC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0" y="118526"/>
              <a:ext cx="1654728" cy="48924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02777" name="Picture 23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995456" y="0"/>
              <a:ext cx="771525" cy="31117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2" name="圆角矩形 11"/>
          <p:cNvSpPr/>
          <p:nvPr/>
        </p:nvSpPr>
        <p:spPr>
          <a:xfrm>
            <a:off x="1599565" y="3509010"/>
            <a:ext cx="7995920" cy="190373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为什么有的围的起来，有的围不起来呢？记录一下所有你围成的边长情况，分析交流一下吧！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1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1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 bldLvl="0" animBg="1"/>
      <p:bldP spid="201731" grpId="0" bldLvl="0" animBg="1"/>
      <p:bldP spid="201743" grpId="0" bldLvl="0" animBg="1"/>
      <p:bldP spid="201744" grpId="0" bldLvl="0" animBg="1"/>
      <p:bldP spid="201747" grpId="0" bldLvl="0" animBg="1"/>
      <p:bldP spid="201749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Line 6"/>
          <p:cNvSpPr/>
          <p:nvPr/>
        </p:nvSpPr>
        <p:spPr>
          <a:xfrm>
            <a:off x="2276793" y="2862580"/>
            <a:ext cx="28797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74" name="Line 7"/>
          <p:cNvSpPr/>
          <p:nvPr/>
        </p:nvSpPr>
        <p:spPr>
          <a:xfrm>
            <a:off x="4032568" y="2084705"/>
            <a:ext cx="1152525" cy="792163"/>
          </a:xfrm>
          <a:prstGeom prst="line">
            <a:avLst/>
          </a:prstGeom>
          <a:ln w="57150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75" name="Line 8"/>
          <p:cNvSpPr/>
          <p:nvPr/>
        </p:nvSpPr>
        <p:spPr>
          <a:xfrm flipV="1">
            <a:off x="2305368" y="2084705"/>
            <a:ext cx="1727200" cy="747713"/>
          </a:xfrm>
          <a:prstGeom prst="line">
            <a:avLst/>
          </a:prstGeom>
          <a:ln w="571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76" name="Line 22"/>
          <p:cNvSpPr/>
          <p:nvPr/>
        </p:nvSpPr>
        <p:spPr>
          <a:xfrm>
            <a:off x="2232343" y="4318318"/>
            <a:ext cx="28797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77" name="Line 23"/>
          <p:cNvSpPr/>
          <p:nvPr/>
        </p:nvSpPr>
        <p:spPr>
          <a:xfrm>
            <a:off x="7706043" y="2013268"/>
            <a:ext cx="1008062" cy="792162"/>
          </a:xfrm>
          <a:prstGeom prst="line">
            <a:avLst/>
          </a:prstGeom>
          <a:ln w="57150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78" name="Line 24"/>
          <p:cNvSpPr/>
          <p:nvPr/>
        </p:nvSpPr>
        <p:spPr>
          <a:xfrm>
            <a:off x="6913880" y="2805430"/>
            <a:ext cx="1727200" cy="0"/>
          </a:xfrm>
          <a:prstGeom prst="line">
            <a:avLst/>
          </a:prstGeom>
          <a:ln w="571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79" name="Line 25"/>
          <p:cNvSpPr/>
          <p:nvPr/>
        </p:nvSpPr>
        <p:spPr>
          <a:xfrm flipV="1">
            <a:off x="6913880" y="2013268"/>
            <a:ext cx="792163" cy="792162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80" name="Line 43"/>
          <p:cNvSpPr/>
          <p:nvPr/>
        </p:nvSpPr>
        <p:spPr>
          <a:xfrm flipV="1">
            <a:off x="2232343" y="3669030"/>
            <a:ext cx="1584325" cy="649288"/>
          </a:xfrm>
          <a:prstGeom prst="line">
            <a:avLst/>
          </a:prstGeom>
          <a:ln w="571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81" name="Line 44"/>
          <p:cNvSpPr/>
          <p:nvPr/>
        </p:nvSpPr>
        <p:spPr>
          <a:xfrm>
            <a:off x="4248468" y="3742055"/>
            <a:ext cx="863600" cy="576263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82" name="Line 45"/>
          <p:cNvSpPr/>
          <p:nvPr/>
        </p:nvSpPr>
        <p:spPr>
          <a:xfrm>
            <a:off x="6482080" y="4245293"/>
            <a:ext cx="2879725" cy="0"/>
          </a:xfrm>
          <a:prstGeom prst="line">
            <a:avLst/>
          </a:prstGeom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83" name="Line 46"/>
          <p:cNvSpPr/>
          <p:nvPr/>
        </p:nvSpPr>
        <p:spPr>
          <a:xfrm flipV="1">
            <a:off x="6482080" y="3740468"/>
            <a:ext cx="1439863" cy="503237"/>
          </a:xfrm>
          <a:prstGeom prst="line">
            <a:avLst/>
          </a:prstGeom>
          <a:ln w="57150" cap="flat" cmpd="sng">
            <a:solidFill>
              <a:srgbClr val="339966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84" name="Line 47"/>
          <p:cNvSpPr/>
          <p:nvPr/>
        </p:nvSpPr>
        <p:spPr>
          <a:xfrm>
            <a:off x="8209280" y="3811905"/>
            <a:ext cx="1152525" cy="433388"/>
          </a:xfrm>
          <a:prstGeom prst="line">
            <a:avLst/>
          </a:prstGeom>
          <a:ln w="57150" cap="flat" cmpd="sng">
            <a:solidFill>
              <a:srgbClr val="3366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dirty="0">
              <a:latin typeface="Calibri" panose="020F0502020204030204" charset="0"/>
            </a:endParaRPr>
          </a:p>
        </p:txBody>
      </p:sp>
      <p:sp>
        <p:nvSpPr>
          <p:cNvPr id="28685" name="Text Box 48"/>
          <p:cNvSpPr txBox="1"/>
          <p:nvPr/>
        </p:nvSpPr>
        <p:spPr>
          <a:xfrm>
            <a:off x="7490143" y="4245293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10cm</a:t>
            </a:r>
          </a:p>
        </p:txBody>
      </p:sp>
      <p:sp>
        <p:nvSpPr>
          <p:cNvPr id="28686" name="Text Box 49"/>
          <p:cNvSpPr txBox="1"/>
          <p:nvPr/>
        </p:nvSpPr>
        <p:spPr>
          <a:xfrm>
            <a:off x="3313430" y="2849880"/>
            <a:ext cx="1008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10cm</a:t>
            </a:r>
          </a:p>
        </p:txBody>
      </p:sp>
      <p:sp>
        <p:nvSpPr>
          <p:cNvPr id="28687" name="Text Box 50"/>
          <p:cNvSpPr txBox="1"/>
          <p:nvPr/>
        </p:nvSpPr>
        <p:spPr>
          <a:xfrm>
            <a:off x="3240405" y="4318318"/>
            <a:ext cx="1008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10cm</a:t>
            </a:r>
          </a:p>
        </p:txBody>
      </p:sp>
      <p:sp>
        <p:nvSpPr>
          <p:cNvPr id="28688" name="Text Box 51"/>
          <p:cNvSpPr txBox="1"/>
          <p:nvPr/>
        </p:nvSpPr>
        <p:spPr>
          <a:xfrm>
            <a:off x="7490143" y="2805430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6cm</a:t>
            </a:r>
          </a:p>
        </p:txBody>
      </p:sp>
      <p:sp>
        <p:nvSpPr>
          <p:cNvPr id="28689" name="Text Box 52"/>
          <p:cNvSpPr txBox="1"/>
          <p:nvPr/>
        </p:nvSpPr>
        <p:spPr>
          <a:xfrm>
            <a:off x="2232343" y="2057718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6cm</a:t>
            </a:r>
          </a:p>
        </p:txBody>
      </p:sp>
      <p:sp>
        <p:nvSpPr>
          <p:cNvPr id="28690" name="Text Box 53"/>
          <p:cNvSpPr txBox="1"/>
          <p:nvPr/>
        </p:nvSpPr>
        <p:spPr>
          <a:xfrm>
            <a:off x="2448243" y="3669030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6cm</a:t>
            </a:r>
          </a:p>
        </p:txBody>
      </p:sp>
      <p:sp>
        <p:nvSpPr>
          <p:cNvPr id="28691" name="Text Box 54"/>
          <p:cNvSpPr txBox="1"/>
          <p:nvPr/>
        </p:nvSpPr>
        <p:spPr>
          <a:xfrm>
            <a:off x="8498205" y="3669030"/>
            <a:ext cx="1008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4cm</a:t>
            </a:r>
          </a:p>
        </p:txBody>
      </p:sp>
      <p:sp>
        <p:nvSpPr>
          <p:cNvPr id="28692" name="Text Box 55"/>
          <p:cNvSpPr txBox="1"/>
          <p:nvPr/>
        </p:nvSpPr>
        <p:spPr>
          <a:xfrm>
            <a:off x="6553518" y="2229168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4cm</a:t>
            </a:r>
          </a:p>
        </p:txBody>
      </p:sp>
      <p:sp>
        <p:nvSpPr>
          <p:cNvPr id="28693" name="Text Box 56"/>
          <p:cNvSpPr txBox="1"/>
          <p:nvPr/>
        </p:nvSpPr>
        <p:spPr>
          <a:xfrm>
            <a:off x="4537393" y="3669030"/>
            <a:ext cx="1008062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4cm</a:t>
            </a:r>
          </a:p>
        </p:txBody>
      </p:sp>
      <p:sp>
        <p:nvSpPr>
          <p:cNvPr id="28694" name="Text Box 57"/>
          <p:cNvSpPr txBox="1"/>
          <p:nvPr/>
        </p:nvSpPr>
        <p:spPr>
          <a:xfrm>
            <a:off x="6482080" y="3740468"/>
            <a:ext cx="1008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5cm</a:t>
            </a:r>
          </a:p>
        </p:txBody>
      </p:sp>
      <p:sp>
        <p:nvSpPr>
          <p:cNvPr id="28695" name="Text Box 58"/>
          <p:cNvSpPr txBox="1"/>
          <p:nvPr/>
        </p:nvSpPr>
        <p:spPr>
          <a:xfrm>
            <a:off x="8282305" y="2157730"/>
            <a:ext cx="1008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5cm</a:t>
            </a:r>
          </a:p>
        </p:txBody>
      </p:sp>
      <p:sp>
        <p:nvSpPr>
          <p:cNvPr id="28696" name="Text Box 59"/>
          <p:cNvSpPr txBox="1"/>
          <p:nvPr/>
        </p:nvSpPr>
        <p:spPr>
          <a:xfrm>
            <a:off x="4465955" y="2057718"/>
            <a:ext cx="10080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+mn-lt"/>
              </a:rPr>
              <a:t>5cm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2832100" y="5594350"/>
            <a:ext cx="7918450" cy="82550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有感觉了吗？我们把它再列个表，就更清楚了。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60" name="Rectangle 64"/>
          <p:cNvSpPr/>
          <p:nvPr/>
        </p:nvSpPr>
        <p:spPr>
          <a:xfrm>
            <a:off x="3580765" y="2953068"/>
            <a:ext cx="3816350" cy="521970"/>
          </a:xfrm>
          <a:prstGeom prst="rect">
            <a:avLst/>
          </a:prstGeom>
          <a:solidFill>
            <a:srgbClr val="FEF9D6"/>
          </a:solidFill>
          <a:ln w="9525">
            <a:noFill/>
          </a:ln>
        </p:spPr>
        <p:txBody>
          <a:bodyPr anchor="ctr">
            <a:spAutoFit/>
          </a:bodyPr>
          <a:lstStyle/>
          <a:p>
            <a:endParaRPr lang="zh-CN" altLang="en-US" sz="2800" dirty="0">
              <a:ea typeface="+mn-lt"/>
            </a:endParaRPr>
          </a:p>
        </p:txBody>
      </p:sp>
      <p:graphicFrame>
        <p:nvGraphicFramePr>
          <p:cNvPr id="80902" name="Group 6"/>
          <p:cNvGraphicFramePr>
            <a:graphicFrameLocks noGrp="1"/>
          </p:cNvGraphicFramePr>
          <p:nvPr>
            <p:ph sz="half" idx="2"/>
          </p:nvPr>
        </p:nvGraphicFramePr>
        <p:xfrm>
          <a:off x="2298065" y="894715"/>
          <a:ext cx="6838950" cy="4247833"/>
        </p:xfrm>
        <a:graphic>
          <a:graphicData uri="http://schemas.openxmlformats.org/drawingml/2006/table">
            <a:tbl>
              <a:tblPr/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实验次数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小棒的长度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+mn-lt"/>
                        </a:rPr>
                        <a:t>能否围成三角形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+mn-lt"/>
                        </a:rPr>
                        <a:t>画“√”或“</a:t>
                      </a: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  <a:cs typeface="+mn-lt"/>
                        </a:rPr>
                        <a:t>×”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63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第一根小棒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第二根小棒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第三根小棒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ea typeface="+mn-lt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ea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738" name="Text Box 2"/>
          <p:cNvSpPr txBox="1"/>
          <p:nvPr/>
        </p:nvSpPr>
        <p:spPr>
          <a:xfrm>
            <a:off x="7914640" y="2917190"/>
            <a:ext cx="44640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+mn-lt"/>
              </a:rPr>
              <a:t>×</a:t>
            </a:r>
          </a:p>
        </p:txBody>
      </p:sp>
      <p:sp>
        <p:nvSpPr>
          <p:cNvPr id="80899" name="Text Box 3"/>
          <p:cNvSpPr txBox="1"/>
          <p:nvPr/>
        </p:nvSpPr>
        <p:spPr>
          <a:xfrm>
            <a:off x="3804920" y="3558540"/>
            <a:ext cx="13087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800000"/>
                </a:solidFill>
                <a:ea typeface="+mn-lt"/>
              </a:rPr>
              <a:t>10cm</a:t>
            </a:r>
          </a:p>
        </p:txBody>
      </p:sp>
      <p:sp>
        <p:nvSpPr>
          <p:cNvPr id="80900" name="Text Box 4"/>
          <p:cNvSpPr txBox="1"/>
          <p:nvPr/>
        </p:nvSpPr>
        <p:spPr>
          <a:xfrm>
            <a:off x="5113020" y="3558540"/>
            <a:ext cx="95758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800000"/>
                </a:solidFill>
                <a:ea typeface="+mn-lt"/>
              </a:rPr>
              <a:t>6cm</a:t>
            </a:r>
          </a:p>
        </p:txBody>
      </p:sp>
      <p:sp>
        <p:nvSpPr>
          <p:cNvPr id="80901" name="Text Box 5"/>
          <p:cNvSpPr txBox="1"/>
          <p:nvPr/>
        </p:nvSpPr>
        <p:spPr>
          <a:xfrm>
            <a:off x="6330315" y="3558540"/>
            <a:ext cx="10668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800000"/>
                </a:solidFill>
                <a:ea typeface="+mn-lt"/>
              </a:rPr>
              <a:t>4cm</a:t>
            </a:r>
          </a:p>
        </p:txBody>
      </p:sp>
      <p:sp>
        <p:nvSpPr>
          <p:cNvPr id="80942" name="Text Box 46"/>
          <p:cNvSpPr txBox="1"/>
          <p:nvPr/>
        </p:nvSpPr>
        <p:spPr>
          <a:xfrm>
            <a:off x="3798570" y="2982595"/>
            <a:ext cx="11112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800000"/>
                </a:solidFill>
                <a:ea typeface="+mn-lt"/>
              </a:rPr>
              <a:t>10cm</a:t>
            </a:r>
          </a:p>
        </p:txBody>
      </p:sp>
      <p:sp>
        <p:nvSpPr>
          <p:cNvPr id="80943" name="Text Box 47"/>
          <p:cNvSpPr txBox="1"/>
          <p:nvPr/>
        </p:nvSpPr>
        <p:spPr>
          <a:xfrm>
            <a:off x="5106670" y="2982595"/>
            <a:ext cx="102679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800000"/>
                </a:solidFill>
                <a:ea typeface="+mn-lt"/>
              </a:rPr>
              <a:t>5cm</a:t>
            </a:r>
          </a:p>
        </p:txBody>
      </p:sp>
      <p:sp>
        <p:nvSpPr>
          <p:cNvPr id="80944" name="Text Box 48"/>
          <p:cNvSpPr txBox="1"/>
          <p:nvPr/>
        </p:nvSpPr>
        <p:spPr>
          <a:xfrm>
            <a:off x="6330315" y="2982595"/>
            <a:ext cx="10668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solidFill>
                  <a:srgbClr val="800000"/>
                </a:solidFill>
                <a:ea typeface="+mn-lt"/>
              </a:rPr>
              <a:t>4cm</a:t>
            </a:r>
          </a:p>
        </p:txBody>
      </p:sp>
      <p:sp>
        <p:nvSpPr>
          <p:cNvPr id="29745" name="Text Box 49"/>
          <p:cNvSpPr txBox="1"/>
          <p:nvPr/>
        </p:nvSpPr>
        <p:spPr>
          <a:xfrm>
            <a:off x="7914640" y="3493453"/>
            <a:ext cx="44640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+mn-lt"/>
              </a:rPr>
              <a:t>×</a:t>
            </a:r>
          </a:p>
        </p:txBody>
      </p:sp>
      <p:grpSp>
        <p:nvGrpSpPr>
          <p:cNvPr id="29746" name="Group 63"/>
          <p:cNvGrpSpPr/>
          <p:nvPr/>
        </p:nvGrpSpPr>
        <p:grpSpPr>
          <a:xfrm>
            <a:off x="3798253" y="4109403"/>
            <a:ext cx="3598611" cy="522288"/>
            <a:chOff x="1693" y="2597"/>
            <a:chExt cx="2164" cy="329"/>
          </a:xfrm>
        </p:grpSpPr>
        <p:sp>
          <p:nvSpPr>
            <p:cNvPr id="29747" name="Text Box 50"/>
            <p:cNvSpPr txBox="1"/>
            <p:nvPr/>
          </p:nvSpPr>
          <p:spPr>
            <a:xfrm>
              <a:off x="1693" y="2597"/>
              <a:ext cx="66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800000"/>
                  </a:solidFill>
                  <a:ea typeface="+mn-lt"/>
                </a:rPr>
                <a:t>10cm</a:t>
              </a:r>
            </a:p>
          </p:txBody>
        </p:sp>
        <p:sp>
          <p:nvSpPr>
            <p:cNvPr id="29748" name="Text Box 51"/>
            <p:cNvSpPr txBox="1"/>
            <p:nvPr/>
          </p:nvSpPr>
          <p:spPr>
            <a:xfrm>
              <a:off x="2517" y="2597"/>
              <a:ext cx="54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800000"/>
                  </a:solidFill>
                  <a:ea typeface="+mn-lt"/>
                </a:rPr>
                <a:t>6cm</a:t>
              </a:r>
            </a:p>
          </p:txBody>
        </p:sp>
        <p:sp>
          <p:nvSpPr>
            <p:cNvPr id="29749" name="Text Box 52"/>
            <p:cNvSpPr txBox="1"/>
            <p:nvPr/>
          </p:nvSpPr>
          <p:spPr>
            <a:xfrm>
              <a:off x="3288" y="2597"/>
              <a:ext cx="569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>
                  <a:solidFill>
                    <a:srgbClr val="800000"/>
                  </a:solidFill>
                  <a:ea typeface="+mn-lt"/>
                </a:rPr>
                <a:t>5cm</a:t>
              </a:r>
            </a:p>
          </p:txBody>
        </p:sp>
      </p:grpSp>
      <p:sp>
        <p:nvSpPr>
          <p:cNvPr id="29750" name="Text Box 53"/>
          <p:cNvSpPr txBox="1"/>
          <p:nvPr/>
        </p:nvSpPr>
        <p:spPr>
          <a:xfrm>
            <a:off x="7920990" y="4069715"/>
            <a:ext cx="43243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+mn-lt"/>
              </a:rPr>
              <a:t>√</a:t>
            </a:r>
          </a:p>
        </p:txBody>
      </p:sp>
      <p:grpSp>
        <p:nvGrpSpPr>
          <p:cNvPr id="29751" name="Group 54"/>
          <p:cNvGrpSpPr/>
          <p:nvPr/>
        </p:nvGrpSpPr>
        <p:grpSpPr>
          <a:xfrm>
            <a:off x="3810953" y="4638040"/>
            <a:ext cx="3586519" cy="522288"/>
            <a:chOff x="1693" y="2614"/>
            <a:chExt cx="2165" cy="329"/>
          </a:xfrm>
        </p:grpSpPr>
        <p:sp>
          <p:nvSpPr>
            <p:cNvPr id="29752" name="Text Box 55"/>
            <p:cNvSpPr txBox="1"/>
            <p:nvPr/>
          </p:nvSpPr>
          <p:spPr>
            <a:xfrm>
              <a:off x="1693" y="2614"/>
              <a:ext cx="54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800000"/>
                  </a:solidFill>
                  <a:ea typeface="+mn-lt"/>
                </a:rPr>
                <a:t>6cm</a:t>
              </a:r>
            </a:p>
          </p:txBody>
        </p:sp>
        <p:sp>
          <p:nvSpPr>
            <p:cNvPr id="29753" name="Text Box 56"/>
            <p:cNvSpPr txBox="1"/>
            <p:nvPr/>
          </p:nvSpPr>
          <p:spPr>
            <a:xfrm>
              <a:off x="2517" y="2614"/>
              <a:ext cx="545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zh-CN" sz="2800">
                  <a:solidFill>
                    <a:srgbClr val="800000"/>
                  </a:solidFill>
                  <a:ea typeface="+mn-lt"/>
                </a:rPr>
                <a:t>5cm</a:t>
              </a:r>
            </a:p>
          </p:txBody>
        </p:sp>
        <p:sp>
          <p:nvSpPr>
            <p:cNvPr id="29754" name="Text Box 57"/>
            <p:cNvSpPr txBox="1"/>
            <p:nvPr/>
          </p:nvSpPr>
          <p:spPr>
            <a:xfrm>
              <a:off x="3288" y="2614"/>
              <a:ext cx="57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>
                  <a:solidFill>
                    <a:srgbClr val="800000"/>
                  </a:solidFill>
                  <a:ea typeface="+mn-lt"/>
                </a:rPr>
                <a:t>4cm</a:t>
              </a:r>
            </a:p>
          </p:txBody>
        </p:sp>
      </p:grpSp>
      <p:sp>
        <p:nvSpPr>
          <p:cNvPr id="29755" name="Text Box 60"/>
          <p:cNvSpPr txBox="1"/>
          <p:nvPr/>
        </p:nvSpPr>
        <p:spPr>
          <a:xfrm>
            <a:off x="7914640" y="4631690"/>
            <a:ext cx="432435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66"/>
                </a:solidFill>
                <a:ea typeface="+mn-lt"/>
              </a:rPr>
              <a:t>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200275" y="5631815"/>
            <a:ext cx="43529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、 </a:t>
            </a:r>
            <a:r>
              <a:rPr lang="en-US" altLang="zh-CN" sz="2800" b="1">
                <a:solidFill>
                  <a:schemeClr val="tx1"/>
                </a:solidFill>
                <a:ea typeface="+mn-lt"/>
                <a:cs typeface="+mn-lt"/>
              </a:rPr>
              <a:t>4+5</a:t>
            </a:r>
            <a:r>
              <a:rPr lang="zh-CN" altLang="en-US" sz="2800" b="1">
                <a:solidFill>
                  <a:schemeClr val="tx1"/>
                </a:solidFill>
                <a:ea typeface="+mn-lt"/>
                <a:cs typeface="+mn-lt"/>
                <a:sym typeface="+mn-ea"/>
              </a:rPr>
              <a:t>＜</a:t>
            </a:r>
            <a:r>
              <a:rPr lang="en-US" altLang="zh-CN" sz="2800" b="1">
                <a:solidFill>
                  <a:schemeClr val="tx1"/>
                </a:solidFill>
                <a:ea typeface="+mn-lt"/>
                <a:cs typeface="+mn-lt"/>
                <a:sym typeface="+mn-ea"/>
              </a:rPr>
              <a:t>10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38620" y="5631815"/>
            <a:ext cx="33096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ea typeface="+mn-lt"/>
                <a:cs typeface="+mn-lt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ea typeface="+mn-lt"/>
                <a:cs typeface="+mn-lt"/>
              </a:rPr>
              <a:t>、 </a:t>
            </a:r>
            <a:r>
              <a:rPr lang="en-US" altLang="zh-CN" sz="2800" b="1">
                <a:solidFill>
                  <a:schemeClr val="tx1"/>
                </a:solidFill>
                <a:ea typeface="+mn-lt"/>
                <a:cs typeface="+mn-lt"/>
              </a:rPr>
              <a:t>4+6=</a:t>
            </a:r>
            <a:r>
              <a:rPr lang="en-US" altLang="zh-CN" sz="2800" b="1">
                <a:solidFill>
                  <a:schemeClr val="tx1"/>
                </a:solidFill>
                <a:ea typeface="+mn-lt"/>
                <a:cs typeface="+mn-lt"/>
                <a:sym typeface="+mn-ea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254250" y="1196975"/>
            <a:ext cx="9141460" cy="82550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得出初步的结论：两条短边的长度之和要大于最长的边。</a:t>
            </a:r>
            <a:endParaRPr lang="en-US" altLang="zh-CN" sz="2800" dirty="0">
              <a:solidFill>
                <a:schemeClr val="bg1"/>
              </a:solidFill>
              <a:latin typeface="+mn-ea"/>
              <a:sym typeface="+mn-ea"/>
            </a:endParaRPr>
          </a:p>
        </p:txBody>
      </p:sp>
      <p:sp>
        <p:nvSpPr>
          <p:cNvPr id="204807" name="矩形 24"/>
          <p:cNvSpPr/>
          <p:nvPr/>
        </p:nvSpPr>
        <p:spPr>
          <a:xfrm>
            <a:off x="1739265" y="4495165"/>
            <a:ext cx="8713470" cy="1391920"/>
          </a:xfrm>
          <a:prstGeom prst="rect">
            <a:avLst/>
          </a:prstGeom>
          <a:solidFill>
            <a:srgbClr val="F2DCDB"/>
          </a:solidFill>
          <a:ln w="25400" cap="flat" cmpd="sng">
            <a:solidFill>
              <a:srgbClr val="FF669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r>
              <a:rPr lang="zh-CN" altLang="en-US" sz="4000" dirty="0">
                <a:ea typeface="+mn-lt"/>
              </a:rPr>
              <a:t>三角形任意两边长度的和大于第三边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889125" y="2846070"/>
            <a:ext cx="7356475" cy="825500"/>
          </a:xfrm>
          <a:prstGeom prst="roundRect">
            <a:avLst>
              <a:gd name="adj" fmla="val 50000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+mn-ea"/>
                <a:sym typeface="+mn-ea"/>
              </a:rPr>
              <a:t>我们的数学上给出了更严谨的结论：</a:t>
            </a:r>
            <a:endParaRPr lang="en-US" altLang="zh-CN" sz="2800" dirty="0">
              <a:solidFill>
                <a:schemeClr val="bg1"/>
              </a:solidFill>
              <a:latin typeface="+mn-ea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204807" grpId="0" bldLvl="0" animBg="1"/>
      <p:bldP spid="6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1027</Words>
  <Application>Microsoft Office PowerPoint</Application>
  <PresentationFormat>宽屏</PresentationFormat>
  <Paragraphs>132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楷体</vt:lpstr>
      <vt:lpstr>宋体</vt:lpstr>
      <vt:lpstr>微软雅黑</vt:lpstr>
      <vt:lpstr>Arial</vt:lpstr>
      <vt:lpstr>Calibri</vt:lpstr>
      <vt:lpstr>WWW.2PPT.COM
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2023-01-16T17:43:51Z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98B9D162A62B414BA1C5EB4A1B88AE02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