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0" r:id="rId5"/>
    <p:sldId id="266" r:id="rId6"/>
    <p:sldId id="261" r:id="rId7"/>
    <p:sldId id="262" r:id="rId8"/>
    <p:sldId id="263" r:id="rId9"/>
    <p:sldId id="267" r:id="rId10"/>
    <p:sldId id="264" r:id="rId11"/>
    <p:sldId id="265" r:id="rId12"/>
    <p:sldId id="268" r:id="rId13"/>
    <p:sldId id="269" r:id="rId14"/>
    <p:sldId id="270" r:id="rId15"/>
    <p:sldId id="271" r:id="rId16"/>
    <p:sldId id="272" r:id="rId17"/>
    <p:sldId id="274" r:id="rId18"/>
    <p:sldId id="273" r:id="rId19"/>
    <p:sldId id="275" r:id="rId20"/>
    <p:sldId id="276" r:id="rId21"/>
    <p:sldId id="277" r:id="rId22"/>
    <p:sldId id="279" r:id="rId23"/>
    <p:sldId id="280" r:id="rId24"/>
    <p:sldId id="278" r:id="rId25"/>
    <p:sldId id="281"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A185"/>
    <a:srgbClr val="F3CFBA"/>
    <a:srgbClr val="0F0F11"/>
    <a:srgbClr val="2D2E32"/>
    <a:srgbClr val="000000"/>
    <a:srgbClr val="FFFFFF"/>
    <a:srgbClr val="010101"/>
    <a:srgbClr val="31302E"/>
    <a:srgbClr val="CBC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102" y="8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5795B80-3EBA-4202-BF5F-A8DEAFB8328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EB85AE-F933-45EC-948F-8961E5F024D7}"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5795B80-3EBA-4202-BF5F-A8DEAFB8328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EB85AE-F933-45EC-948F-8961E5F024D7}"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5795B80-3EBA-4202-BF5F-A8DEAFB8328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EB85AE-F933-45EC-948F-8961E5F024D7}"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5795B80-3EBA-4202-BF5F-A8DEAFB8328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EB85AE-F933-45EC-948F-8961E5F024D7}"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5795B80-3EBA-4202-BF5F-A8DEAFB8328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EB85AE-F933-45EC-948F-8961E5F024D7}"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5795B80-3EBA-4202-BF5F-A8DEAFB83283}"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FEB85AE-F933-45EC-948F-8961E5F024D7}"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5795B80-3EBA-4202-BF5F-A8DEAFB83283}"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FEB85AE-F933-45EC-948F-8961E5F024D7}"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5795B80-3EBA-4202-BF5F-A8DEAFB83283}"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FEB85AE-F933-45EC-948F-8961E5F024D7}"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5795B80-3EBA-4202-BF5F-A8DEAFB8328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EB85AE-F933-45EC-948F-8961E5F024D7}"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5795B80-3EBA-4202-BF5F-A8DEAFB8328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EB85AE-F933-45EC-948F-8961E5F024D7}"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95B80-3EBA-4202-BF5F-A8DEAFB83283}"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B85AE-F933-45EC-948F-8961E5F024D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sv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sv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sv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apple.com/cn/iphone-xs/display/#footnote-1"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sv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clrChange>
              <a:clrFrom>
                <a:srgbClr val="000000"/>
              </a:clrFrom>
              <a:clrTo>
                <a:srgbClr val="000000">
                  <a:alpha val="0"/>
                </a:srgbClr>
              </a:clrTo>
            </a:clrChange>
          </a:blip>
          <a:srcRect l="22194" r="23010"/>
          <a:stretch>
            <a:fillRect/>
          </a:stretch>
        </p:blipFill>
        <p:spPr>
          <a:xfrm rot="17738970" flipH="1">
            <a:off x="2391746" y="3728284"/>
            <a:ext cx="6680718" cy="3057759"/>
          </a:xfrm>
          <a:prstGeom prst="rect">
            <a:avLst/>
          </a:prstGeom>
        </p:spPr>
      </p:pic>
      <p:pic>
        <p:nvPicPr>
          <p:cNvPr id="4" name="图片 3"/>
          <p:cNvPicPr>
            <a:picLocks noChangeAspect="1"/>
          </p:cNvPicPr>
          <p:nvPr/>
        </p:nvPicPr>
        <p:blipFill rotWithShape="1">
          <a:blip r:embed="rId2">
            <a:clrChange>
              <a:clrFrom>
                <a:srgbClr val="000000"/>
              </a:clrFrom>
              <a:clrTo>
                <a:srgbClr val="000000">
                  <a:alpha val="0"/>
                </a:srgbClr>
              </a:clrTo>
            </a:clrChange>
          </a:blip>
          <a:srcRect l="22194" r="23010"/>
          <a:stretch>
            <a:fillRect/>
          </a:stretch>
        </p:blipFill>
        <p:spPr>
          <a:xfrm rot="17764253" flipV="1">
            <a:off x="3330517" y="-106436"/>
            <a:ext cx="6680718" cy="3057759"/>
          </a:xfrm>
          <a:prstGeom prst="rect">
            <a:avLst/>
          </a:prstGeom>
        </p:spPr>
      </p:pic>
      <p:pic>
        <p:nvPicPr>
          <p:cNvPr id="7" name="图形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64220" y="215729"/>
            <a:ext cx="1116700" cy="186116"/>
          </a:xfrm>
          <a:prstGeom prst="rect">
            <a:avLst/>
          </a:prstGeom>
        </p:spPr>
      </p:pic>
      <p:grpSp>
        <p:nvGrpSpPr>
          <p:cNvPr id="81" name="组合 80"/>
          <p:cNvGrpSpPr/>
          <p:nvPr/>
        </p:nvGrpSpPr>
        <p:grpSpPr>
          <a:xfrm>
            <a:off x="1185825" y="2164709"/>
            <a:ext cx="9820350" cy="2215991"/>
            <a:chOff x="1148501" y="2123033"/>
            <a:chExt cx="9820350" cy="2215991"/>
          </a:xfrm>
        </p:grpSpPr>
        <p:sp>
          <p:nvSpPr>
            <p:cNvPr id="20" name="文本框 19"/>
            <p:cNvSpPr txBox="1"/>
            <p:nvPr/>
          </p:nvSpPr>
          <p:spPr>
            <a:xfrm>
              <a:off x="7036668" y="2123033"/>
              <a:ext cx="1955984" cy="2215991"/>
            </a:xfrm>
            <a:prstGeom prst="rect">
              <a:avLst/>
            </a:prstGeom>
            <a:noFill/>
          </p:spPr>
          <p:txBody>
            <a:bodyPr wrap="none" rtlCol="0">
              <a:spAutoFit/>
            </a:bodyPr>
            <a:lstStyle/>
            <a:p>
              <a:pPr algn="ctr"/>
              <a:r>
                <a:rPr lang="zh-CN" altLang="en-US" sz="13800" b="1" i="1" dirty="0">
                  <a:gradFill flip="none" rotWithShape="1">
                    <a:gsLst>
                      <a:gs pos="63000">
                        <a:srgbClr val="DDB59C">
                          <a:alpha val="50000"/>
                        </a:srgbClr>
                      </a:gs>
                      <a:gs pos="47000">
                        <a:srgbClr val="F3CFBA"/>
                      </a:gs>
                      <a:gs pos="100000">
                        <a:srgbClr val="CCA185">
                          <a:alpha val="0"/>
                        </a:srgbClr>
                      </a:gs>
                    </a:gsLst>
                    <a:lin ang="1200000" scaled="0"/>
                    <a:tileRect/>
                  </a:gradFill>
                  <a:effectLst>
                    <a:outerShdw blurRad="419100" sx="102000" sy="102000" algn="ctr" rotWithShape="0">
                      <a:prstClr val="black">
                        <a:alpha val="30000"/>
                      </a:prstClr>
                    </a:outerShdw>
                  </a:effectLst>
                  <a:ea typeface="文鼎CS长美黑" panose="02010609010101010101" pitchFamily="49" charset="-122"/>
                </a:rPr>
                <a:t>布</a:t>
              </a:r>
            </a:p>
          </p:txBody>
        </p:sp>
        <p:sp>
          <p:nvSpPr>
            <p:cNvPr id="18" name="文本框 17"/>
            <p:cNvSpPr txBox="1"/>
            <p:nvPr/>
          </p:nvSpPr>
          <p:spPr>
            <a:xfrm>
              <a:off x="3124700" y="2123033"/>
              <a:ext cx="1955984" cy="2215991"/>
            </a:xfrm>
            <a:prstGeom prst="rect">
              <a:avLst/>
            </a:prstGeom>
            <a:noFill/>
          </p:spPr>
          <p:txBody>
            <a:bodyPr wrap="none" rtlCol="0">
              <a:spAutoFit/>
            </a:bodyPr>
            <a:lstStyle/>
            <a:p>
              <a:pPr algn="ctr"/>
              <a:r>
                <a:rPr lang="zh-CN" altLang="en-US" sz="13800" b="1" i="1" dirty="0">
                  <a:gradFill flip="none" rotWithShape="1">
                    <a:gsLst>
                      <a:gs pos="63000">
                        <a:srgbClr val="DDB59C">
                          <a:alpha val="50000"/>
                        </a:srgbClr>
                      </a:gs>
                      <a:gs pos="47000">
                        <a:srgbClr val="F3CFBA"/>
                      </a:gs>
                      <a:gs pos="100000">
                        <a:srgbClr val="CCA185">
                          <a:alpha val="0"/>
                        </a:srgbClr>
                      </a:gs>
                    </a:gsLst>
                    <a:lin ang="1200000" scaled="0"/>
                    <a:tileRect/>
                  </a:gradFill>
                  <a:effectLst>
                    <a:outerShdw blurRad="419100" sx="102000" sy="102000" algn="ctr" rotWithShape="0">
                      <a:prstClr val="black">
                        <a:alpha val="30000"/>
                      </a:prstClr>
                    </a:outerShdw>
                  </a:effectLst>
                  <a:ea typeface="文鼎CS长美黑" panose="02010609010101010101" pitchFamily="49" charset="-122"/>
                </a:rPr>
                <a:t>品</a:t>
              </a:r>
            </a:p>
          </p:txBody>
        </p:sp>
        <p:sp>
          <p:nvSpPr>
            <p:cNvPr id="19" name="文本框 18"/>
            <p:cNvSpPr txBox="1"/>
            <p:nvPr/>
          </p:nvSpPr>
          <p:spPr>
            <a:xfrm>
              <a:off x="5080683" y="2123033"/>
              <a:ext cx="1955984" cy="2215991"/>
            </a:xfrm>
            <a:prstGeom prst="rect">
              <a:avLst/>
            </a:prstGeom>
            <a:noFill/>
          </p:spPr>
          <p:txBody>
            <a:bodyPr wrap="none" rtlCol="0">
              <a:spAutoFit/>
            </a:bodyPr>
            <a:lstStyle/>
            <a:p>
              <a:pPr algn="ctr"/>
              <a:r>
                <a:rPr lang="zh-CN" altLang="en-US" sz="13800" b="1" i="1" dirty="0">
                  <a:gradFill flip="none" rotWithShape="1">
                    <a:gsLst>
                      <a:gs pos="63000">
                        <a:srgbClr val="DDB59C">
                          <a:alpha val="50000"/>
                        </a:srgbClr>
                      </a:gs>
                      <a:gs pos="47000">
                        <a:srgbClr val="F3CFBA"/>
                      </a:gs>
                      <a:gs pos="100000">
                        <a:srgbClr val="CCA185">
                          <a:alpha val="0"/>
                        </a:srgbClr>
                      </a:gs>
                    </a:gsLst>
                    <a:lin ang="1200000" scaled="0"/>
                    <a:tileRect/>
                  </a:gradFill>
                  <a:effectLst>
                    <a:outerShdw blurRad="419100" sx="102000" sy="102000" algn="ctr" rotWithShape="0">
                      <a:prstClr val="black">
                        <a:alpha val="30000"/>
                      </a:prstClr>
                    </a:outerShdw>
                  </a:effectLst>
                  <a:ea typeface="文鼎CS长美黑" panose="02010609010101010101" pitchFamily="49" charset="-122"/>
                </a:rPr>
                <a:t>发</a:t>
              </a:r>
            </a:p>
          </p:txBody>
        </p:sp>
        <p:sp>
          <p:nvSpPr>
            <p:cNvPr id="21" name="文本框 20"/>
            <p:cNvSpPr txBox="1"/>
            <p:nvPr/>
          </p:nvSpPr>
          <p:spPr>
            <a:xfrm>
              <a:off x="1148501" y="2123033"/>
              <a:ext cx="1955985" cy="2215991"/>
            </a:xfrm>
            <a:prstGeom prst="rect">
              <a:avLst/>
            </a:prstGeom>
            <a:noFill/>
          </p:spPr>
          <p:txBody>
            <a:bodyPr wrap="none" rtlCol="0">
              <a:spAutoFit/>
            </a:bodyPr>
            <a:lstStyle/>
            <a:p>
              <a:pPr algn="ctr"/>
              <a:r>
                <a:rPr lang="zh-CN" altLang="en-US" sz="13800" b="1" i="1" dirty="0">
                  <a:gradFill flip="none" rotWithShape="1">
                    <a:gsLst>
                      <a:gs pos="63000">
                        <a:srgbClr val="DDB59C">
                          <a:alpha val="50000"/>
                        </a:srgbClr>
                      </a:gs>
                      <a:gs pos="47000">
                        <a:srgbClr val="F3CFBA"/>
                      </a:gs>
                      <a:gs pos="100000">
                        <a:srgbClr val="CCA185">
                          <a:alpha val="0"/>
                        </a:srgbClr>
                      </a:gs>
                    </a:gsLst>
                    <a:lin ang="1200000" scaled="0"/>
                    <a:tileRect/>
                  </a:gradFill>
                  <a:effectLst>
                    <a:outerShdw blurRad="419100" sx="102000" sy="102000" algn="ctr" rotWithShape="0">
                      <a:prstClr val="black">
                        <a:alpha val="30000"/>
                      </a:prstClr>
                    </a:outerShdw>
                  </a:effectLst>
                  <a:ea typeface="文鼎CS长美黑" panose="02010609010101010101" pitchFamily="49" charset="-122"/>
                </a:rPr>
                <a:t>新</a:t>
              </a:r>
            </a:p>
          </p:txBody>
        </p:sp>
        <p:sp>
          <p:nvSpPr>
            <p:cNvPr id="72" name="文本框 71"/>
            <p:cNvSpPr txBox="1"/>
            <p:nvPr/>
          </p:nvSpPr>
          <p:spPr>
            <a:xfrm>
              <a:off x="9012867" y="2123033"/>
              <a:ext cx="1955984" cy="2215991"/>
            </a:xfrm>
            <a:prstGeom prst="rect">
              <a:avLst/>
            </a:prstGeom>
            <a:noFill/>
          </p:spPr>
          <p:txBody>
            <a:bodyPr wrap="none" rtlCol="0">
              <a:spAutoFit/>
            </a:bodyPr>
            <a:lstStyle/>
            <a:p>
              <a:pPr algn="ctr"/>
              <a:r>
                <a:rPr lang="zh-CN" altLang="en-US" sz="13800" b="1" i="1" dirty="0">
                  <a:gradFill flip="none" rotWithShape="1">
                    <a:gsLst>
                      <a:gs pos="63000">
                        <a:srgbClr val="DDB59C">
                          <a:alpha val="50000"/>
                        </a:srgbClr>
                      </a:gs>
                      <a:gs pos="47000">
                        <a:srgbClr val="F3CFBA"/>
                      </a:gs>
                      <a:gs pos="100000">
                        <a:srgbClr val="CCA185">
                          <a:alpha val="0"/>
                        </a:srgbClr>
                      </a:gs>
                    </a:gsLst>
                    <a:lin ang="1200000" scaled="0"/>
                    <a:tileRect/>
                  </a:gradFill>
                  <a:effectLst>
                    <a:outerShdw blurRad="419100" sx="102000" sy="102000" algn="ctr" rotWithShape="0">
                      <a:prstClr val="black">
                        <a:alpha val="30000"/>
                      </a:prstClr>
                    </a:outerShdw>
                  </a:effectLst>
                  <a:ea typeface="文鼎CS长美黑" panose="02010609010101010101" pitchFamily="49" charset="-122"/>
                </a:rPr>
                <a:t>会</a:t>
              </a:r>
            </a:p>
          </p:txBody>
        </p:sp>
      </p:grpSp>
      <p:grpSp>
        <p:nvGrpSpPr>
          <p:cNvPr id="74" name="组合 73"/>
          <p:cNvGrpSpPr/>
          <p:nvPr/>
        </p:nvGrpSpPr>
        <p:grpSpPr>
          <a:xfrm>
            <a:off x="264220" y="6474825"/>
            <a:ext cx="259392" cy="186116"/>
            <a:chOff x="10431624" y="5523722"/>
            <a:chExt cx="365003" cy="189723"/>
          </a:xfrm>
        </p:grpSpPr>
        <p:cxnSp>
          <p:nvCxnSpPr>
            <p:cNvPr id="73" name="直接连接符 72"/>
            <p:cNvCxnSpPr/>
            <p:nvPr/>
          </p:nvCxnSpPr>
          <p:spPr>
            <a:xfrm>
              <a:off x="10431624" y="5523722"/>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0431624" y="5620138"/>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0431624" y="5713445"/>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84" name="矩形 83"/>
          <p:cNvSpPr/>
          <p:nvPr/>
        </p:nvSpPr>
        <p:spPr>
          <a:xfrm>
            <a:off x="7605306" y="4368438"/>
            <a:ext cx="3526928" cy="369332"/>
          </a:xfrm>
          <a:prstGeom prst="rect">
            <a:avLst/>
          </a:prstGeom>
        </p:spPr>
        <p:txBody>
          <a:bodyPr wrap="none">
            <a:spAutoFit/>
          </a:bodyPr>
          <a:lstStyle/>
          <a:p>
            <a:r>
              <a:rPr lang="en-US" altLang="zh-CN" dirty="0">
                <a:gradFill>
                  <a:gsLst>
                    <a:gs pos="0">
                      <a:srgbClr val="F3CFBA">
                        <a:alpha val="50000"/>
                      </a:srgbClr>
                    </a:gs>
                    <a:gs pos="100000">
                      <a:srgbClr val="CCA185">
                        <a:alpha val="50000"/>
                      </a:srgbClr>
                    </a:gs>
                  </a:gsLst>
                  <a:lin ang="0" scaled="1"/>
                </a:gradFill>
                <a:latin typeface="SF Pro SC"/>
              </a:rPr>
              <a:t>9 </a:t>
            </a:r>
            <a:r>
              <a:rPr lang="zh-CN" altLang="en-US" dirty="0">
                <a:gradFill>
                  <a:gsLst>
                    <a:gs pos="0">
                      <a:srgbClr val="F3CFBA">
                        <a:alpha val="50000"/>
                      </a:srgbClr>
                    </a:gs>
                    <a:gs pos="100000">
                      <a:srgbClr val="CCA185">
                        <a:alpha val="50000"/>
                      </a:srgbClr>
                    </a:gs>
                  </a:gsLst>
                  <a:lin ang="0" scaled="1"/>
                </a:gradFill>
                <a:latin typeface="SF Pro SC"/>
              </a:rPr>
              <a:t>月 </a:t>
            </a:r>
            <a:r>
              <a:rPr lang="en-US" altLang="zh-CN" dirty="0">
                <a:gradFill>
                  <a:gsLst>
                    <a:gs pos="0">
                      <a:srgbClr val="F3CFBA">
                        <a:alpha val="50000"/>
                      </a:srgbClr>
                    </a:gs>
                    <a:gs pos="100000">
                      <a:srgbClr val="CCA185">
                        <a:alpha val="50000"/>
                      </a:srgbClr>
                    </a:gs>
                  </a:gsLst>
                  <a:lin ang="0" scaled="1"/>
                </a:gradFill>
                <a:latin typeface="SF Pro SC"/>
              </a:rPr>
              <a:t>14 </a:t>
            </a:r>
            <a:r>
              <a:rPr lang="zh-CN" altLang="en-US" dirty="0">
                <a:gradFill>
                  <a:gsLst>
                    <a:gs pos="0">
                      <a:srgbClr val="F3CFBA">
                        <a:alpha val="50000"/>
                      </a:srgbClr>
                    </a:gs>
                    <a:gs pos="100000">
                      <a:srgbClr val="CCA185">
                        <a:alpha val="50000"/>
                      </a:srgbClr>
                    </a:gs>
                  </a:gsLst>
                  <a:lin ang="0" scaled="1"/>
                </a:gradFill>
                <a:latin typeface="SF Pro SC"/>
              </a:rPr>
              <a:t>日预购         </a:t>
            </a:r>
            <a:r>
              <a:rPr lang="en-US" altLang="zh-CN" dirty="0">
                <a:gradFill>
                  <a:gsLst>
                    <a:gs pos="0">
                      <a:srgbClr val="F3CFBA">
                        <a:alpha val="50000"/>
                      </a:srgbClr>
                    </a:gs>
                    <a:gs pos="100000">
                      <a:srgbClr val="CCA185">
                        <a:alpha val="50000"/>
                      </a:srgbClr>
                    </a:gs>
                  </a:gsLst>
                  <a:lin ang="0" scaled="1"/>
                </a:gradFill>
                <a:latin typeface="SF Pro SC"/>
              </a:rPr>
              <a:t>9 </a:t>
            </a:r>
            <a:r>
              <a:rPr lang="zh-CN" altLang="en-US" dirty="0">
                <a:gradFill>
                  <a:gsLst>
                    <a:gs pos="0">
                      <a:srgbClr val="F3CFBA">
                        <a:alpha val="50000"/>
                      </a:srgbClr>
                    </a:gs>
                    <a:gs pos="100000">
                      <a:srgbClr val="CCA185">
                        <a:alpha val="50000"/>
                      </a:srgbClr>
                    </a:gs>
                  </a:gsLst>
                  <a:lin ang="0" scaled="1"/>
                </a:gradFill>
                <a:latin typeface="SF Pro SC"/>
              </a:rPr>
              <a:t>月 </a:t>
            </a:r>
            <a:r>
              <a:rPr lang="en-US" altLang="zh-CN" dirty="0">
                <a:gradFill>
                  <a:gsLst>
                    <a:gs pos="0">
                      <a:srgbClr val="F3CFBA">
                        <a:alpha val="50000"/>
                      </a:srgbClr>
                    </a:gs>
                    <a:gs pos="100000">
                      <a:srgbClr val="CCA185">
                        <a:alpha val="50000"/>
                      </a:srgbClr>
                    </a:gs>
                  </a:gsLst>
                  <a:lin ang="0" scaled="1"/>
                </a:gradFill>
                <a:latin typeface="SF Pro SC"/>
              </a:rPr>
              <a:t>21 </a:t>
            </a:r>
            <a:r>
              <a:rPr lang="zh-CN" altLang="en-US" dirty="0">
                <a:gradFill>
                  <a:gsLst>
                    <a:gs pos="0">
                      <a:srgbClr val="F3CFBA">
                        <a:alpha val="50000"/>
                      </a:srgbClr>
                    </a:gs>
                    <a:gs pos="100000">
                      <a:srgbClr val="CCA185">
                        <a:alpha val="50000"/>
                      </a:srgbClr>
                    </a:gs>
                  </a:gsLst>
                  <a:lin ang="0" scaled="1"/>
                </a:gradFill>
                <a:latin typeface="SF Pro SC"/>
              </a:rPr>
              <a:t>日发售</a:t>
            </a:r>
            <a:endParaRPr lang="zh-CN" altLang="en-US" dirty="0">
              <a:gradFill>
                <a:gsLst>
                  <a:gs pos="0">
                    <a:srgbClr val="F3CFBA">
                      <a:alpha val="50000"/>
                    </a:srgbClr>
                  </a:gs>
                  <a:gs pos="100000">
                    <a:srgbClr val="CCA185">
                      <a:alpha val="50000"/>
                    </a:srgbClr>
                  </a:gs>
                </a:gsLst>
                <a:lin ang="0" scaled="1"/>
              </a:gradFill>
            </a:endParaRPr>
          </a:p>
        </p:txBody>
      </p:sp>
      <p:sp>
        <p:nvSpPr>
          <p:cNvPr id="126" name="矩形 125"/>
          <p:cNvSpPr/>
          <p:nvPr/>
        </p:nvSpPr>
        <p:spPr>
          <a:xfrm>
            <a:off x="7605305" y="4776574"/>
            <a:ext cx="1295547" cy="369332"/>
          </a:xfrm>
          <a:prstGeom prst="rect">
            <a:avLst/>
          </a:prstGeom>
        </p:spPr>
        <p:txBody>
          <a:bodyPr wrap="none">
            <a:spAutoFit/>
          </a:bodyPr>
          <a:lstStyle/>
          <a:p>
            <a:r>
              <a:rPr lang="zh-CN" altLang="en-US" dirty="0">
                <a:gradFill>
                  <a:gsLst>
                    <a:gs pos="0">
                      <a:srgbClr val="F3CFBA">
                        <a:alpha val="50000"/>
                      </a:srgbClr>
                    </a:gs>
                    <a:gs pos="100000">
                      <a:srgbClr val="CCA185">
                        <a:alpha val="50000"/>
                      </a:srgbClr>
                    </a:gs>
                  </a:gsLst>
                  <a:lin ang="0" scaled="1"/>
                </a:gradFill>
              </a:rPr>
              <a:t>中国   上海</a:t>
            </a:r>
          </a:p>
        </p:txBody>
      </p:sp>
      <p:sp>
        <p:nvSpPr>
          <p:cNvPr id="86" name="矩形 85"/>
          <p:cNvSpPr/>
          <p:nvPr/>
        </p:nvSpPr>
        <p:spPr>
          <a:xfrm>
            <a:off x="8054660" y="4719378"/>
            <a:ext cx="415498" cy="369332"/>
          </a:xfrm>
          <a:prstGeom prst="rect">
            <a:avLst/>
          </a:prstGeom>
        </p:spPr>
        <p:txBody>
          <a:bodyPr wrap="none">
            <a:spAutoFit/>
          </a:bodyPr>
          <a:lstStyle/>
          <a:p>
            <a:r>
              <a:rPr lang="zh-CN" altLang="en-US" dirty="0">
                <a:gradFill>
                  <a:gsLst>
                    <a:gs pos="0">
                      <a:srgbClr val="F3CFBA"/>
                    </a:gs>
                    <a:gs pos="100000">
                      <a:srgbClr val="CCA185"/>
                    </a:gs>
                  </a:gsLst>
                  <a:lin ang="0" scaled="1"/>
                </a:gradFill>
              </a:rPr>
              <a:t>．</a:t>
            </a:r>
            <a:endParaRPr lang="zh-CN" altLang="en-US" dirty="0"/>
          </a:p>
        </p:txBody>
      </p:sp>
      <p:cxnSp>
        <p:nvCxnSpPr>
          <p:cNvPr id="1024" name="直接连接符 1023"/>
          <p:cNvCxnSpPr/>
          <p:nvPr/>
        </p:nvCxnSpPr>
        <p:spPr>
          <a:xfrm>
            <a:off x="7549321" y="4460032"/>
            <a:ext cx="0" cy="610016"/>
          </a:xfrm>
          <a:prstGeom prst="line">
            <a:avLst/>
          </a:prstGeom>
          <a:ln>
            <a:gradFill>
              <a:gsLst>
                <a:gs pos="0">
                  <a:srgbClr val="F3CFBA">
                    <a:alpha val="50000"/>
                  </a:srgbClr>
                </a:gs>
                <a:gs pos="100000">
                  <a:srgbClr val="CCA185">
                    <a:alpha val="50000"/>
                  </a:srgb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1034" name="组合 1033"/>
          <p:cNvGrpSpPr/>
          <p:nvPr/>
        </p:nvGrpSpPr>
        <p:grpSpPr>
          <a:xfrm>
            <a:off x="10796627" y="6430908"/>
            <a:ext cx="1218363" cy="276999"/>
            <a:chOff x="10796627" y="6430908"/>
            <a:chExt cx="1218363" cy="276999"/>
          </a:xfrm>
        </p:grpSpPr>
        <p:sp>
          <p:nvSpPr>
            <p:cNvPr id="1027" name="文本框 1026"/>
            <p:cNvSpPr txBox="1"/>
            <p:nvPr/>
          </p:nvSpPr>
          <p:spPr>
            <a:xfrm>
              <a:off x="10796627" y="6430908"/>
              <a:ext cx="1218363" cy="276999"/>
            </a:xfrm>
            <a:prstGeom prst="rect">
              <a:avLst/>
            </a:prstGeom>
            <a:noFill/>
          </p:spPr>
          <p:txBody>
            <a:bodyPr wrap="square" rtlCol="0">
              <a:spAutoFit/>
            </a:bodyPr>
            <a:lstStyle/>
            <a:p>
              <a:pPr algn="ctr"/>
              <a:r>
                <a:rPr lang="zh-CN" altLang="en-US" sz="1200" dirty="0">
                  <a:gradFill>
                    <a:gsLst>
                      <a:gs pos="0">
                        <a:srgbClr val="F3CFBA">
                          <a:alpha val="50000"/>
                        </a:srgbClr>
                      </a:gs>
                      <a:gs pos="100000">
                        <a:srgbClr val="CCA185">
                          <a:alpha val="50000"/>
                        </a:srgbClr>
                      </a:gs>
                    </a:gsLst>
                    <a:lin ang="5400000" scaled="1"/>
                  </a:gradFill>
                </a:rPr>
                <a:t>进一步了解</a:t>
              </a:r>
            </a:p>
          </p:txBody>
        </p:sp>
        <p:grpSp>
          <p:nvGrpSpPr>
            <p:cNvPr id="1033" name="组合 1032"/>
            <p:cNvGrpSpPr/>
            <p:nvPr/>
          </p:nvGrpSpPr>
          <p:grpSpPr>
            <a:xfrm>
              <a:off x="11860789" y="6523821"/>
              <a:ext cx="52538" cy="91594"/>
              <a:chOff x="2675446" y="4368438"/>
              <a:chExt cx="105076" cy="183188"/>
            </a:xfrm>
          </p:grpSpPr>
          <p:cxnSp>
            <p:nvCxnSpPr>
              <p:cNvPr id="1031" name="直接连接符 1030"/>
              <p:cNvCxnSpPr/>
              <p:nvPr/>
            </p:nvCxnSpPr>
            <p:spPr>
              <a:xfrm>
                <a:off x="2679776" y="4368438"/>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flipH="1">
                <a:off x="2675446" y="4460032"/>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10101"/>
        </a:solidFill>
        <a:effectLst/>
      </p:bgPr>
    </p:bg>
    <p:spTree>
      <p:nvGrpSpPr>
        <p:cNvPr id="1" name=""/>
        <p:cNvGrpSpPr/>
        <p:nvPr/>
      </p:nvGrpSpPr>
      <p:grpSpPr>
        <a:xfrm>
          <a:off x="0" y="0"/>
          <a:ext cx="0" cy="0"/>
          <a:chOff x="0" y="0"/>
          <a:chExt cx="0" cy="0"/>
        </a:xfrm>
      </p:grpSpPr>
      <p:grpSp>
        <p:nvGrpSpPr>
          <p:cNvPr id="74" name="组合 73"/>
          <p:cNvGrpSpPr/>
          <p:nvPr/>
        </p:nvGrpSpPr>
        <p:grpSpPr>
          <a:xfrm>
            <a:off x="264220" y="6474825"/>
            <a:ext cx="259392" cy="186116"/>
            <a:chOff x="10431624" y="5523722"/>
            <a:chExt cx="365003" cy="189723"/>
          </a:xfrm>
        </p:grpSpPr>
        <p:cxnSp>
          <p:nvCxnSpPr>
            <p:cNvPr id="73" name="直接连接符 72"/>
            <p:cNvCxnSpPr/>
            <p:nvPr/>
          </p:nvCxnSpPr>
          <p:spPr>
            <a:xfrm>
              <a:off x="10431624" y="5523722"/>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0431624" y="5620138"/>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0431624" y="5713445"/>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0796627" y="6430908"/>
            <a:ext cx="1218363" cy="276999"/>
            <a:chOff x="10796627" y="6430908"/>
            <a:chExt cx="1218363" cy="276999"/>
          </a:xfrm>
        </p:grpSpPr>
        <p:sp>
          <p:nvSpPr>
            <p:cNvPr id="23" name="文本框 22"/>
            <p:cNvSpPr txBox="1"/>
            <p:nvPr/>
          </p:nvSpPr>
          <p:spPr>
            <a:xfrm>
              <a:off x="10796627" y="6430908"/>
              <a:ext cx="1218363" cy="276999"/>
            </a:xfrm>
            <a:prstGeom prst="rect">
              <a:avLst/>
            </a:prstGeom>
            <a:noFill/>
          </p:spPr>
          <p:txBody>
            <a:bodyPr wrap="square" rtlCol="0">
              <a:spAutoFit/>
            </a:bodyPr>
            <a:lstStyle/>
            <a:p>
              <a:pPr algn="ctr"/>
              <a:r>
                <a:rPr lang="zh-CN" altLang="en-US" sz="1200" dirty="0">
                  <a:gradFill>
                    <a:gsLst>
                      <a:gs pos="0">
                        <a:srgbClr val="F3CFBA">
                          <a:alpha val="50000"/>
                        </a:srgbClr>
                      </a:gs>
                      <a:gs pos="100000">
                        <a:srgbClr val="CCA185">
                          <a:alpha val="50000"/>
                        </a:srgbClr>
                      </a:gs>
                    </a:gsLst>
                    <a:lin ang="5400000" scaled="1"/>
                  </a:gradFill>
                </a:rPr>
                <a:t>进一步了解</a:t>
              </a:r>
            </a:p>
          </p:txBody>
        </p:sp>
        <p:grpSp>
          <p:nvGrpSpPr>
            <p:cNvPr id="24" name="组合 23"/>
            <p:cNvGrpSpPr/>
            <p:nvPr/>
          </p:nvGrpSpPr>
          <p:grpSpPr>
            <a:xfrm>
              <a:off x="11860789" y="6523821"/>
              <a:ext cx="52538" cy="91594"/>
              <a:chOff x="2675446" y="4368438"/>
              <a:chExt cx="105076" cy="183188"/>
            </a:xfrm>
          </p:grpSpPr>
          <p:cxnSp>
            <p:nvCxnSpPr>
              <p:cNvPr id="25" name="直接连接符 24"/>
              <p:cNvCxnSpPr/>
              <p:nvPr/>
            </p:nvCxnSpPr>
            <p:spPr>
              <a:xfrm>
                <a:off x="2679776" y="4368438"/>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675446" y="4460032"/>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grpSp>
      </p:gr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8639" y="0"/>
            <a:ext cx="7844160" cy="6858000"/>
          </a:xfrm>
          <a:prstGeom prst="rect">
            <a:avLst/>
          </a:prstGeom>
        </p:spPr>
      </p:pic>
      <p:sp>
        <p:nvSpPr>
          <p:cNvPr id="9" name="矩形 8"/>
          <p:cNvSpPr/>
          <p:nvPr/>
        </p:nvSpPr>
        <p:spPr>
          <a:xfrm>
            <a:off x="1207912" y="1649568"/>
            <a:ext cx="6096000" cy="1569660"/>
          </a:xfrm>
          <a:prstGeom prst="rect">
            <a:avLst/>
          </a:prstGeom>
        </p:spPr>
        <p:txBody>
          <a:bodyPr>
            <a:spAutoFit/>
          </a:bodyPr>
          <a:lstStyle/>
          <a:p>
            <a:r>
              <a:rPr lang="zh-CN" altLang="en-US" sz="4800" b="1" dirty="0">
                <a:solidFill>
                  <a:srgbClr val="FFFFFF"/>
                </a:solidFill>
                <a:latin typeface="+mn-ea"/>
              </a:rPr>
              <a:t>面容 </a:t>
            </a:r>
            <a:r>
              <a:rPr lang="en-US" altLang="zh-CN" sz="4800" b="1" dirty="0">
                <a:solidFill>
                  <a:srgbClr val="FFFFFF"/>
                </a:solidFill>
                <a:latin typeface="+mn-ea"/>
              </a:rPr>
              <a:t>ID</a:t>
            </a:r>
          </a:p>
          <a:p>
            <a:r>
              <a:rPr lang="zh-CN" altLang="en-US" sz="4800" b="1" dirty="0">
                <a:gradFill>
                  <a:gsLst>
                    <a:gs pos="0">
                      <a:srgbClr val="F3CFBA"/>
                    </a:gs>
                    <a:gs pos="100000">
                      <a:srgbClr val="CCA185"/>
                    </a:gs>
                  </a:gsLst>
                  <a:lin ang="5400000" scaled="1"/>
                </a:gradFill>
                <a:latin typeface="+mn-ea"/>
              </a:rPr>
              <a:t>你的脸，就是通行证</a:t>
            </a:r>
            <a:endParaRPr lang="zh-CN" altLang="en-US" sz="4800" b="1" i="0" dirty="0">
              <a:gradFill>
                <a:gsLst>
                  <a:gs pos="0">
                    <a:srgbClr val="F3CFBA"/>
                  </a:gs>
                  <a:gs pos="100000">
                    <a:srgbClr val="CCA185"/>
                  </a:gs>
                </a:gsLst>
                <a:lin ang="5400000" scaled="1"/>
              </a:gradFill>
              <a:effectLst/>
              <a:latin typeface="+mn-ea"/>
            </a:endParaRPr>
          </a:p>
        </p:txBody>
      </p:sp>
      <p:sp>
        <p:nvSpPr>
          <p:cNvPr id="34" name="流程图: 终止 33"/>
          <p:cNvSpPr/>
          <p:nvPr/>
        </p:nvSpPr>
        <p:spPr>
          <a:xfrm>
            <a:off x="1365956" y="3731688"/>
            <a:ext cx="1092334" cy="324308"/>
          </a:xfrm>
          <a:prstGeom prst="flowChartTerminator">
            <a:avLst/>
          </a:prstGeom>
          <a:gradFill>
            <a:gsLst>
              <a:gs pos="0">
                <a:srgbClr val="F3CFBA"/>
              </a:gs>
              <a:gs pos="100000">
                <a:srgbClr val="CCA185"/>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schemeClr val="tx1">
                    <a:lumMod val="75000"/>
                    <a:lumOff val="25000"/>
                  </a:schemeClr>
                </a:solidFill>
              </a:rPr>
              <a:t>iBaotu</a:t>
            </a:r>
            <a:endParaRPr lang="zh-CN" altLang="en-US" dirty="0">
              <a:solidFill>
                <a:schemeClr val="tx1">
                  <a:lumMod val="75000"/>
                  <a:lumOff val="25000"/>
                </a:schemeClr>
              </a:solidFill>
            </a:endParaRPr>
          </a:p>
        </p:txBody>
      </p:sp>
      <p:sp>
        <p:nvSpPr>
          <p:cNvPr id="10" name="矩形 9"/>
          <p:cNvSpPr/>
          <p:nvPr/>
        </p:nvSpPr>
        <p:spPr>
          <a:xfrm>
            <a:off x="1275645" y="3219228"/>
            <a:ext cx="2113079" cy="369332"/>
          </a:xfrm>
          <a:prstGeom prst="rect">
            <a:avLst/>
          </a:prstGeom>
        </p:spPr>
        <p:txBody>
          <a:bodyPr wrap="none">
            <a:spAutoFit/>
          </a:bodyPr>
          <a:lstStyle/>
          <a:p>
            <a:r>
              <a:rPr lang="zh-CN" altLang="en-US" dirty="0">
                <a:solidFill>
                  <a:schemeClr val="bg1">
                    <a:lumMod val="50000"/>
                  </a:schemeClr>
                </a:solidFill>
              </a:rPr>
              <a:t>https://ibaotu.com/</a:t>
            </a:r>
          </a:p>
        </p:txBody>
      </p:sp>
      <p:pic>
        <p:nvPicPr>
          <p:cNvPr id="35" name="图形 3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64220" y="215729"/>
            <a:ext cx="1116700" cy="18611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0491" y="1187908"/>
            <a:ext cx="5125509" cy="4482184"/>
          </a:xfrm>
          <a:prstGeom prst="rect">
            <a:avLst/>
          </a:prstGeom>
          <a:ln>
            <a:noFill/>
          </a:ln>
          <a:effectLst>
            <a:outerShdw blurRad="292100" dist="139700" dir="2700000" algn="tl" rotWithShape="0">
              <a:srgbClr val="333333">
                <a:alpha val="65000"/>
              </a:srgbClr>
            </a:outerShdw>
          </a:effectLst>
        </p:spPr>
      </p:pic>
      <p:sp>
        <p:nvSpPr>
          <p:cNvPr id="27" name="矩形 26"/>
          <p:cNvSpPr/>
          <p:nvPr/>
        </p:nvSpPr>
        <p:spPr>
          <a:xfrm>
            <a:off x="0" y="0"/>
            <a:ext cx="12192000" cy="6999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nvSpPr>
        <p:spPr>
          <a:xfrm>
            <a:off x="0" y="5670092"/>
            <a:ext cx="12192000" cy="11879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4" name="组合 73"/>
          <p:cNvGrpSpPr/>
          <p:nvPr/>
        </p:nvGrpSpPr>
        <p:grpSpPr>
          <a:xfrm>
            <a:off x="264220" y="6474825"/>
            <a:ext cx="259392" cy="186116"/>
            <a:chOff x="10431624" y="5523722"/>
            <a:chExt cx="365003" cy="189723"/>
          </a:xfrm>
        </p:grpSpPr>
        <p:cxnSp>
          <p:nvCxnSpPr>
            <p:cNvPr id="73" name="直接连接符 72"/>
            <p:cNvCxnSpPr/>
            <p:nvPr/>
          </p:nvCxnSpPr>
          <p:spPr>
            <a:xfrm>
              <a:off x="10431624" y="5523722"/>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0431624" y="5620138"/>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0431624" y="5713445"/>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0796627" y="6430908"/>
            <a:ext cx="1218363" cy="276999"/>
            <a:chOff x="10796627" y="6430908"/>
            <a:chExt cx="1218363" cy="276999"/>
          </a:xfrm>
        </p:grpSpPr>
        <p:sp>
          <p:nvSpPr>
            <p:cNvPr id="23" name="文本框 22"/>
            <p:cNvSpPr txBox="1"/>
            <p:nvPr/>
          </p:nvSpPr>
          <p:spPr>
            <a:xfrm>
              <a:off x="10796627" y="6430908"/>
              <a:ext cx="1218363" cy="276999"/>
            </a:xfrm>
            <a:prstGeom prst="rect">
              <a:avLst/>
            </a:prstGeom>
            <a:noFill/>
          </p:spPr>
          <p:txBody>
            <a:bodyPr wrap="square" rtlCol="0">
              <a:spAutoFit/>
            </a:bodyPr>
            <a:lstStyle/>
            <a:p>
              <a:pPr algn="ctr"/>
              <a:r>
                <a:rPr lang="zh-CN" altLang="en-US" sz="1200" dirty="0">
                  <a:gradFill>
                    <a:gsLst>
                      <a:gs pos="0">
                        <a:srgbClr val="F3CFBA">
                          <a:alpha val="50000"/>
                        </a:srgbClr>
                      </a:gs>
                      <a:gs pos="100000">
                        <a:srgbClr val="CCA185">
                          <a:alpha val="50000"/>
                        </a:srgbClr>
                      </a:gs>
                    </a:gsLst>
                    <a:lin ang="5400000" scaled="1"/>
                  </a:gradFill>
                </a:rPr>
                <a:t>进一步了解</a:t>
              </a:r>
            </a:p>
          </p:txBody>
        </p:sp>
        <p:grpSp>
          <p:nvGrpSpPr>
            <p:cNvPr id="24" name="组合 23"/>
            <p:cNvGrpSpPr/>
            <p:nvPr/>
          </p:nvGrpSpPr>
          <p:grpSpPr>
            <a:xfrm>
              <a:off x="11860789" y="6523821"/>
              <a:ext cx="52538" cy="91594"/>
              <a:chOff x="2675446" y="4368438"/>
              <a:chExt cx="105076" cy="183188"/>
            </a:xfrm>
          </p:grpSpPr>
          <p:cxnSp>
            <p:nvCxnSpPr>
              <p:cNvPr id="25" name="直接连接符 24"/>
              <p:cNvCxnSpPr/>
              <p:nvPr/>
            </p:nvCxnSpPr>
            <p:spPr>
              <a:xfrm>
                <a:off x="2679776" y="4368438"/>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675446" y="4460032"/>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grpSp>
      </p:grpSp>
      <p:sp>
        <p:nvSpPr>
          <p:cNvPr id="14" name="矩形 13"/>
          <p:cNvSpPr/>
          <p:nvPr/>
        </p:nvSpPr>
        <p:spPr>
          <a:xfrm>
            <a:off x="7014849" y="1517172"/>
            <a:ext cx="3781778" cy="1046440"/>
          </a:xfrm>
          <a:prstGeom prst="rect">
            <a:avLst/>
          </a:prstGeom>
        </p:spPr>
        <p:txBody>
          <a:bodyPr wrap="square">
            <a:spAutoFit/>
          </a:bodyPr>
          <a:lstStyle/>
          <a:p>
            <a:r>
              <a:rPr lang="zh-CN" altLang="en-US" b="1" dirty="0">
                <a:gradFill>
                  <a:gsLst>
                    <a:gs pos="0">
                      <a:srgbClr val="F3CFBA"/>
                    </a:gs>
                    <a:gs pos="100000">
                      <a:srgbClr val="CCA185"/>
                    </a:gs>
                  </a:gsLst>
                  <a:lin ang="5400000" scaled="1"/>
                </a:gradFill>
                <a:latin typeface="SF Pro SC"/>
              </a:rPr>
              <a:t>安全，轻松实现</a:t>
            </a:r>
          </a:p>
          <a:p>
            <a:r>
              <a:rPr lang="zh-CN" altLang="en-US" sz="1100" b="1" dirty="0">
                <a:solidFill>
                  <a:srgbClr val="B2B2B2"/>
                </a:solidFill>
                <a:latin typeface="SF Pro SC"/>
              </a:rPr>
              <a:t>面容 </a:t>
            </a:r>
            <a:r>
              <a:rPr lang="en-US" altLang="zh-CN" sz="1100" b="1" dirty="0">
                <a:solidFill>
                  <a:srgbClr val="B2B2B2"/>
                </a:solidFill>
                <a:latin typeface="SF Pro SC"/>
              </a:rPr>
              <a:t>ID </a:t>
            </a:r>
            <a:r>
              <a:rPr lang="zh-CN" altLang="en-US" sz="1100" b="1" dirty="0">
                <a:solidFill>
                  <a:srgbClr val="B2B2B2"/>
                </a:solidFill>
                <a:latin typeface="SF Pro SC"/>
              </a:rPr>
              <a:t>为解锁、登录和支付带来了全然一新的方式。这种以原深感摄像头系统、安全隔区和神经网络引擎这类精密技术所打造的面部识别功能，安全性非常出色，而且现在更快、更好用。</a:t>
            </a:r>
            <a:endParaRPr lang="zh-CN" altLang="en-US" sz="1100" b="1" i="0" dirty="0">
              <a:solidFill>
                <a:srgbClr val="B2B2B2"/>
              </a:solidFill>
              <a:effectLst/>
              <a:latin typeface="SF Pro SC"/>
            </a:endParaRPr>
          </a:p>
        </p:txBody>
      </p:sp>
      <p:sp>
        <p:nvSpPr>
          <p:cNvPr id="15" name="矩形 14"/>
          <p:cNvSpPr/>
          <p:nvPr/>
        </p:nvSpPr>
        <p:spPr>
          <a:xfrm>
            <a:off x="7014849" y="3149918"/>
            <a:ext cx="3781778" cy="877163"/>
          </a:xfrm>
          <a:prstGeom prst="rect">
            <a:avLst/>
          </a:prstGeom>
        </p:spPr>
        <p:txBody>
          <a:bodyPr wrap="square">
            <a:spAutoFit/>
          </a:bodyPr>
          <a:lstStyle/>
          <a:p>
            <a:r>
              <a:rPr lang="zh-CN" altLang="en-US" b="1" dirty="0">
                <a:gradFill>
                  <a:gsLst>
                    <a:gs pos="0">
                      <a:srgbClr val="F3CFBA"/>
                    </a:gs>
                    <a:gs pos="100000">
                      <a:srgbClr val="CCA185"/>
                    </a:gs>
                  </a:gsLst>
                  <a:lin ang="5400000" scaled="1"/>
                </a:gradFill>
                <a:latin typeface="SF Pro SC"/>
              </a:rPr>
              <a:t>大事小事，一个眼神搞定</a:t>
            </a:r>
          </a:p>
          <a:p>
            <a:r>
              <a:rPr lang="zh-CN" altLang="en-US" sz="1100" b="1" dirty="0">
                <a:solidFill>
                  <a:srgbClr val="B2B2B2"/>
                </a:solidFill>
                <a:latin typeface="SF Pro SC"/>
              </a:rPr>
              <a:t> 面容 </a:t>
            </a:r>
            <a:r>
              <a:rPr lang="en-US" altLang="zh-CN" sz="1100" b="1" dirty="0">
                <a:solidFill>
                  <a:srgbClr val="B2B2B2"/>
                </a:solidFill>
                <a:latin typeface="SF Pro SC"/>
              </a:rPr>
              <a:t>ID </a:t>
            </a:r>
            <a:r>
              <a:rPr lang="zh-CN" altLang="en-US" sz="1100" b="1" dirty="0">
                <a:solidFill>
                  <a:srgbClr val="B2B2B2"/>
                </a:solidFill>
                <a:latin typeface="SF Pro SC"/>
              </a:rPr>
              <a:t>能做到的，远远不止解锁你的 </a:t>
            </a:r>
            <a:r>
              <a:rPr lang="en-US" altLang="zh-CN" sz="1100" b="1" dirty="0">
                <a:solidFill>
                  <a:srgbClr val="B2B2B2"/>
                </a:solidFill>
                <a:latin typeface="SF Pro SC"/>
              </a:rPr>
              <a:t>iPhone </a:t>
            </a:r>
            <a:r>
              <a:rPr lang="zh-CN" altLang="en-US" sz="1100" b="1" dirty="0">
                <a:solidFill>
                  <a:srgbClr val="B2B2B2"/>
                </a:solidFill>
                <a:latin typeface="SF Pro SC"/>
              </a:rPr>
              <a:t>这么简单。现在很多时候，你都无需再输入用户名和密码，只要看一眼手机就行。</a:t>
            </a:r>
          </a:p>
        </p:txBody>
      </p:sp>
      <p:sp>
        <p:nvSpPr>
          <p:cNvPr id="16" name="矩形 15"/>
          <p:cNvSpPr/>
          <p:nvPr/>
        </p:nvSpPr>
        <p:spPr>
          <a:xfrm>
            <a:off x="7014849" y="4613387"/>
            <a:ext cx="3781778" cy="707886"/>
          </a:xfrm>
          <a:prstGeom prst="rect">
            <a:avLst/>
          </a:prstGeom>
        </p:spPr>
        <p:txBody>
          <a:bodyPr wrap="square">
            <a:spAutoFit/>
          </a:bodyPr>
          <a:lstStyle/>
          <a:p>
            <a:r>
              <a:rPr lang="zh-CN" altLang="en-US" b="1" dirty="0">
                <a:gradFill>
                  <a:gsLst>
                    <a:gs pos="0">
                      <a:srgbClr val="F3CFBA"/>
                    </a:gs>
                    <a:gs pos="100000">
                      <a:srgbClr val="CCA185"/>
                    </a:gs>
                  </a:gsLst>
                  <a:lin ang="5400000" scaled="1"/>
                </a:gradFill>
                <a:latin typeface="SF Pro SC"/>
              </a:rPr>
              <a:t>简单的背后，是高深的科技</a:t>
            </a:r>
          </a:p>
          <a:p>
            <a:r>
              <a:rPr lang="zh-CN" altLang="en-US" sz="1100" b="1" dirty="0">
                <a:solidFill>
                  <a:srgbClr val="B2B2B2"/>
                </a:solidFill>
                <a:latin typeface="SF Pro SC"/>
              </a:rPr>
              <a:t> 原深感摄像头系统中容纳众多创新技术，它们各司其职，实时协作，扫一眼就能认出你。</a:t>
            </a:r>
          </a:p>
        </p:txBody>
      </p:sp>
      <p:pic>
        <p:nvPicPr>
          <p:cNvPr id="28" name="图形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220" y="215729"/>
            <a:ext cx="1116700" cy="18611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10101"/>
        </a:solidFill>
        <a:effectLst/>
      </p:bgPr>
    </p:bg>
    <p:spTree>
      <p:nvGrpSpPr>
        <p:cNvPr id="1" name=""/>
        <p:cNvGrpSpPr/>
        <p:nvPr/>
      </p:nvGrpSpPr>
      <p:grpSpPr>
        <a:xfrm>
          <a:off x="0" y="0"/>
          <a:ext cx="0" cy="0"/>
          <a:chOff x="0" y="0"/>
          <a:chExt cx="0" cy="0"/>
        </a:xfrm>
      </p:grpSpPr>
      <p:grpSp>
        <p:nvGrpSpPr>
          <p:cNvPr id="74" name="组合 73"/>
          <p:cNvGrpSpPr/>
          <p:nvPr/>
        </p:nvGrpSpPr>
        <p:grpSpPr>
          <a:xfrm>
            <a:off x="264220" y="6474825"/>
            <a:ext cx="259392" cy="186116"/>
            <a:chOff x="10431624" y="5523722"/>
            <a:chExt cx="365003" cy="189723"/>
          </a:xfrm>
        </p:grpSpPr>
        <p:cxnSp>
          <p:nvCxnSpPr>
            <p:cNvPr id="73" name="直接连接符 72"/>
            <p:cNvCxnSpPr/>
            <p:nvPr/>
          </p:nvCxnSpPr>
          <p:spPr>
            <a:xfrm>
              <a:off x="10431624" y="5523722"/>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0431624" y="5620138"/>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0431624" y="5713445"/>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0796627" y="6430908"/>
            <a:ext cx="1218363" cy="276999"/>
            <a:chOff x="10796627" y="6430908"/>
            <a:chExt cx="1218363" cy="276999"/>
          </a:xfrm>
        </p:grpSpPr>
        <p:sp>
          <p:nvSpPr>
            <p:cNvPr id="23" name="文本框 22"/>
            <p:cNvSpPr txBox="1"/>
            <p:nvPr/>
          </p:nvSpPr>
          <p:spPr>
            <a:xfrm>
              <a:off x="10796627" y="6430908"/>
              <a:ext cx="1218363" cy="276999"/>
            </a:xfrm>
            <a:prstGeom prst="rect">
              <a:avLst/>
            </a:prstGeom>
            <a:noFill/>
          </p:spPr>
          <p:txBody>
            <a:bodyPr wrap="square" rtlCol="0">
              <a:spAutoFit/>
            </a:bodyPr>
            <a:lstStyle/>
            <a:p>
              <a:pPr algn="ctr"/>
              <a:r>
                <a:rPr lang="zh-CN" altLang="en-US" sz="1200" dirty="0">
                  <a:gradFill>
                    <a:gsLst>
                      <a:gs pos="0">
                        <a:srgbClr val="F3CFBA">
                          <a:alpha val="50000"/>
                        </a:srgbClr>
                      </a:gs>
                      <a:gs pos="100000">
                        <a:srgbClr val="CCA185">
                          <a:alpha val="50000"/>
                        </a:srgbClr>
                      </a:gs>
                    </a:gsLst>
                    <a:lin ang="5400000" scaled="1"/>
                  </a:gradFill>
                </a:rPr>
                <a:t>进一步了解</a:t>
              </a:r>
            </a:p>
          </p:txBody>
        </p:sp>
        <p:grpSp>
          <p:nvGrpSpPr>
            <p:cNvPr id="24" name="组合 23"/>
            <p:cNvGrpSpPr/>
            <p:nvPr/>
          </p:nvGrpSpPr>
          <p:grpSpPr>
            <a:xfrm>
              <a:off x="11860789" y="6523821"/>
              <a:ext cx="52538" cy="91594"/>
              <a:chOff x="2675446" y="4368438"/>
              <a:chExt cx="105076" cy="183188"/>
            </a:xfrm>
          </p:grpSpPr>
          <p:cxnSp>
            <p:nvCxnSpPr>
              <p:cNvPr id="25" name="直接连接符 24"/>
              <p:cNvCxnSpPr/>
              <p:nvPr/>
            </p:nvCxnSpPr>
            <p:spPr>
              <a:xfrm>
                <a:off x="2679776" y="4368438"/>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675446" y="4460032"/>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gr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177" y="4027460"/>
            <a:ext cx="9618133" cy="2830540"/>
          </a:xfrm>
          <a:prstGeom prst="rect">
            <a:avLst/>
          </a:prstGeom>
        </p:spPr>
      </p:pic>
      <p:cxnSp>
        <p:nvCxnSpPr>
          <p:cNvPr id="6" name="直接连接符 5"/>
          <p:cNvCxnSpPr/>
          <p:nvPr/>
        </p:nvCxnSpPr>
        <p:spPr>
          <a:xfrm flipV="1">
            <a:off x="4267200" y="2381956"/>
            <a:ext cx="0" cy="2178758"/>
          </a:xfrm>
          <a:prstGeom prst="line">
            <a:avLst/>
          </a:prstGeom>
          <a:ln>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4995333" y="3429000"/>
            <a:ext cx="0" cy="1154292"/>
          </a:xfrm>
          <a:prstGeom prst="line">
            <a:avLst/>
          </a:prstGeom>
          <a:ln>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7546623" y="1648178"/>
            <a:ext cx="0" cy="2912536"/>
          </a:xfrm>
          <a:prstGeom prst="line">
            <a:avLst/>
          </a:prstGeom>
          <a:ln>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2325509" y="1276782"/>
            <a:ext cx="3172167" cy="1105174"/>
          </a:xfrm>
          <a:prstGeom prst="rect">
            <a:avLst/>
          </a:prstGeom>
        </p:spPr>
        <p:txBody>
          <a:bodyPr wrap="square">
            <a:spAutoFit/>
          </a:bodyPr>
          <a:lstStyle/>
          <a:p>
            <a:r>
              <a:rPr lang="zh-CN" altLang="en-US" b="1" dirty="0">
                <a:gradFill>
                  <a:gsLst>
                    <a:gs pos="0">
                      <a:srgbClr val="F3CFBA"/>
                    </a:gs>
                    <a:gs pos="100000">
                      <a:srgbClr val="CCA185"/>
                    </a:gs>
                  </a:gsLst>
                  <a:lin ang="5400000" scaled="1"/>
                </a:gradFill>
                <a:latin typeface="SF Pro SC"/>
              </a:rPr>
              <a:t>红外镜头</a:t>
            </a:r>
          </a:p>
          <a:p>
            <a:pPr>
              <a:lnSpc>
                <a:spcPct val="150000"/>
              </a:lnSpc>
            </a:pPr>
            <a:r>
              <a:rPr lang="zh-CN" altLang="en-US" sz="1100" dirty="0">
                <a:solidFill>
                  <a:srgbClr val="B2B2B2"/>
                </a:solidFill>
                <a:latin typeface="SF Pro SC"/>
              </a:rPr>
              <a:t>红外镜头会读取点阵图案，捕捉它的红外图像，然后将数据发送至 </a:t>
            </a:r>
            <a:r>
              <a:rPr lang="en-US" altLang="zh-CN" sz="1100" dirty="0">
                <a:solidFill>
                  <a:srgbClr val="B2B2B2"/>
                </a:solidFill>
                <a:latin typeface="SF Pro SC"/>
              </a:rPr>
              <a:t>A12 </a:t>
            </a:r>
            <a:r>
              <a:rPr lang="zh-CN" altLang="en-US" sz="1100" dirty="0">
                <a:solidFill>
                  <a:srgbClr val="B2B2B2"/>
                </a:solidFill>
                <a:latin typeface="SF Pro SC"/>
              </a:rPr>
              <a:t>仿生的安全隔区，以确认是否匹配。</a:t>
            </a:r>
            <a:endParaRPr lang="zh-CN" altLang="en-US" sz="1100" b="0" i="0" dirty="0">
              <a:solidFill>
                <a:srgbClr val="B2B2B2"/>
              </a:solidFill>
              <a:effectLst/>
              <a:latin typeface="SF Pro SC"/>
            </a:endParaRPr>
          </a:p>
        </p:txBody>
      </p:sp>
      <p:sp>
        <p:nvSpPr>
          <p:cNvPr id="20" name="矩形 19"/>
          <p:cNvSpPr/>
          <p:nvPr/>
        </p:nvSpPr>
        <p:spPr>
          <a:xfrm>
            <a:off x="4859866" y="2479848"/>
            <a:ext cx="2178753" cy="851259"/>
          </a:xfrm>
          <a:prstGeom prst="rect">
            <a:avLst/>
          </a:prstGeom>
        </p:spPr>
        <p:txBody>
          <a:bodyPr wrap="square">
            <a:spAutoFit/>
          </a:bodyPr>
          <a:lstStyle/>
          <a:p>
            <a:r>
              <a:rPr lang="zh-CN" altLang="en-US" b="1" dirty="0">
                <a:gradFill>
                  <a:gsLst>
                    <a:gs pos="0">
                      <a:srgbClr val="F3CFBA"/>
                    </a:gs>
                    <a:gs pos="100000">
                      <a:srgbClr val="CCA185"/>
                    </a:gs>
                  </a:gsLst>
                  <a:lin ang="5400000" scaled="1"/>
                </a:gradFill>
                <a:latin typeface="SF Pro SC"/>
              </a:rPr>
              <a:t>泛光感应元件</a:t>
            </a:r>
          </a:p>
          <a:p>
            <a:pPr>
              <a:lnSpc>
                <a:spcPct val="150000"/>
              </a:lnSpc>
            </a:pPr>
            <a:r>
              <a:rPr lang="zh-CN" altLang="en-US" sz="1100" dirty="0">
                <a:solidFill>
                  <a:srgbClr val="B2B2B2"/>
                </a:solidFill>
                <a:latin typeface="SF Pro SC"/>
              </a:rPr>
              <a:t>借助不可见的红外光线，即使在黑暗中也能识别你的脸。</a:t>
            </a:r>
          </a:p>
        </p:txBody>
      </p:sp>
      <p:sp>
        <p:nvSpPr>
          <p:cNvPr id="21" name="矩形 20"/>
          <p:cNvSpPr/>
          <p:nvPr/>
        </p:nvSpPr>
        <p:spPr>
          <a:xfrm>
            <a:off x="7428088" y="699424"/>
            <a:ext cx="3691468" cy="851259"/>
          </a:xfrm>
          <a:prstGeom prst="rect">
            <a:avLst/>
          </a:prstGeom>
        </p:spPr>
        <p:txBody>
          <a:bodyPr wrap="square">
            <a:spAutoFit/>
          </a:bodyPr>
          <a:lstStyle/>
          <a:p>
            <a:r>
              <a:rPr lang="zh-CN" altLang="en-US" b="1" dirty="0">
                <a:gradFill>
                  <a:gsLst>
                    <a:gs pos="0">
                      <a:srgbClr val="F3CFBA"/>
                    </a:gs>
                    <a:gs pos="100000">
                      <a:srgbClr val="CCA185"/>
                    </a:gs>
                  </a:gsLst>
                  <a:lin ang="5400000" scaled="1"/>
                </a:gradFill>
                <a:latin typeface="SF Pro SC"/>
              </a:rPr>
              <a:t>点阵投影器</a:t>
            </a:r>
          </a:p>
          <a:p>
            <a:pPr>
              <a:lnSpc>
                <a:spcPct val="150000"/>
              </a:lnSpc>
            </a:pPr>
            <a:r>
              <a:rPr lang="zh-CN" altLang="en-US" sz="1100" dirty="0">
                <a:solidFill>
                  <a:srgbClr val="B2B2B2"/>
                </a:solidFill>
                <a:latin typeface="SF Pro SC"/>
              </a:rPr>
              <a:t>通过将 </a:t>
            </a:r>
            <a:r>
              <a:rPr lang="en-US" altLang="zh-CN" sz="1100" dirty="0">
                <a:solidFill>
                  <a:srgbClr val="B2B2B2"/>
                </a:solidFill>
                <a:latin typeface="SF Pro SC"/>
              </a:rPr>
              <a:t>30,000 </a:t>
            </a:r>
            <a:r>
              <a:rPr lang="zh-CN" altLang="en-US" sz="1100" dirty="0">
                <a:solidFill>
                  <a:srgbClr val="B2B2B2"/>
                </a:solidFill>
                <a:latin typeface="SF Pro SC"/>
              </a:rPr>
              <a:t>多个肉眼不可见的光点投射在你脸部，绘制出你独一无二的面谱。</a:t>
            </a:r>
          </a:p>
        </p:txBody>
      </p:sp>
      <p:pic>
        <p:nvPicPr>
          <p:cNvPr id="35" name="图形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220" y="215729"/>
            <a:ext cx="1116700" cy="18611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4" name="组合 73"/>
          <p:cNvGrpSpPr/>
          <p:nvPr/>
        </p:nvGrpSpPr>
        <p:grpSpPr>
          <a:xfrm>
            <a:off x="264220" y="6474825"/>
            <a:ext cx="259392" cy="186116"/>
            <a:chOff x="10431624" y="5523722"/>
            <a:chExt cx="365003" cy="189723"/>
          </a:xfrm>
        </p:grpSpPr>
        <p:cxnSp>
          <p:nvCxnSpPr>
            <p:cNvPr id="73" name="直接连接符 72"/>
            <p:cNvCxnSpPr/>
            <p:nvPr/>
          </p:nvCxnSpPr>
          <p:spPr>
            <a:xfrm>
              <a:off x="10431624" y="5523722"/>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0431624" y="5620138"/>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0431624" y="5713445"/>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0796627" y="6430908"/>
            <a:ext cx="1218363" cy="276999"/>
            <a:chOff x="10796627" y="6430908"/>
            <a:chExt cx="1218363" cy="276999"/>
          </a:xfrm>
        </p:grpSpPr>
        <p:sp>
          <p:nvSpPr>
            <p:cNvPr id="23" name="文本框 22"/>
            <p:cNvSpPr txBox="1"/>
            <p:nvPr/>
          </p:nvSpPr>
          <p:spPr>
            <a:xfrm>
              <a:off x="10796627" y="6430908"/>
              <a:ext cx="1218363" cy="276999"/>
            </a:xfrm>
            <a:prstGeom prst="rect">
              <a:avLst/>
            </a:prstGeom>
            <a:noFill/>
          </p:spPr>
          <p:txBody>
            <a:bodyPr wrap="square" rtlCol="0">
              <a:spAutoFit/>
            </a:bodyPr>
            <a:lstStyle/>
            <a:p>
              <a:pPr algn="ctr"/>
              <a:r>
                <a:rPr lang="zh-CN" altLang="en-US" sz="1200" dirty="0">
                  <a:gradFill>
                    <a:gsLst>
                      <a:gs pos="0">
                        <a:srgbClr val="F3CFBA">
                          <a:alpha val="50000"/>
                        </a:srgbClr>
                      </a:gs>
                      <a:gs pos="100000">
                        <a:srgbClr val="CCA185">
                          <a:alpha val="50000"/>
                        </a:srgbClr>
                      </a:gs>
                    </a:gsLst>
                    <a:lin ang="5400000" scaled="1"/>
                  </a:gradFill>
                </a:rPr>
                <a:t>进一步了解</a:t>
              </a:r>
            </a:p>
          </p:txBody>
        </p:sp>
        <p:grpSp>
          <p:nvGrpSpPr>
            <p:cNvPr id="24" name="组合 23"/>
            <p:cNvGrpSpPr/>
            <p:nvPr/>
          </p:nvGrpSpPr>
          <p:grpSpPr>
            <a:xfrm>
              <a:off x="11860789" y="6523821"/>
              <a:ext cx="52538" cy="91594"/>
              <a:chOff x="2675446" y="4368438"/>
              <a:chExt cx="105076" cy="183188"/>
            </a:xfrm>
          </p:grpSpPr>
          <p:cxnSp>
            <p:nvCxnSpPr>
              <p:cNvPr id="25" name="直接连接符 24"/>
              <p:cNvCxnSpPr/>
              <p:nvPr/>
            </p:nvCxnSpPr>
            <p:spPr>
              <a:xfrm>
                <a:off x="2679776" y="4368438"/>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675446" y="4460032"/>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grpSp>
      </p:grpSp>
      <p:grpSp>
        <p:nvGrpSpPr>
          <p:cNvPr id="2" name="组合 1"/>
          <p:cNvGrpSpPr/>
          <p:nvPr/>
        </p:nvGrpSpPr>
        <p:grpSpPr>
          <a:xfrm>
            <a:off x="-2880312" y="2968400"/>
            <a:ext cx="17952624" cy="494207"/>
            <a:chOff x="-2715970" y="2968400"/>
            <a:chExt cx="17952624" cy="494207"/>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62419" y="-109989"/>
              <a:ext cx="494206" cy="6650984"/>
            </a:xfrm>
            <a:prstGeom prst="rect">
              <a:avLst/>
            </a:prstGeom>
          </p:spPr>
        </p:pic>
        <p:pic>
          <p:nvPicPr>
            <p:cNvPr id="35" name="图片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H="1">
              <a:off x="11664059" y="-109988"/>
              <a:ext cx="494206" cy="6650984"/>
            </a:xfrm>
            <a:prstGeom prst="rect">
              <a:avLst/>
            </a:prstGeom>
          </p:spPr>
        </p:pic>
      </p:grpSp>
      <p:sp>
        <p:nvSpPr>
          <p:cNvPr id="5" name="文本框 4"/>
          <p:cNvSpPr txBox="1"/>
          <p:nvPr/>
        </p:nvSpPr>
        <p:spPr>
          <a:xfrm>
            <a:off x="4272845" y="2641600"/>
            <a:ext cx="3646311" cy="1107996"/>
          </a:xfrm>
          <a:prstGeom prst="rect">
            <a:avLst/>
          </a:prstGeom>
          <a:noFill/>
        </p:spPr>
        <p:txBody>
          <a:bodyPr wrap="square" rtlCol="0">
            <a:spAutoFit/>
          </a:bodyPr>
          <a:lstStyle/>
          <a:p>
            <a:pPr algn="ctr"/>
            <a:r>
              <a:rPr lang="en-US" altLang="zh-CN" sz="6600" b="1" dirty="0">
                <a:gradFill>
                  <a:gsLst>
                    <a:gs pos="0">
                      <a:srgbClr val="F3CFBA"/>
                    </a:gs>
                    <a:gs pos="100000">
                      <a:srgbClr val="CCA185"/>
                    </a:gs>
                  </a:gsLst>
                  <a:lin ang="5400000" scaled="1"/>
                </a:gradFill>
                <a:latin typeface="微软雅黑" panose="020B0503020204020204" pitchFamily="34" charset="-122"/>
                <a:ea typeface="微软雅黑" panose="020B0503020204020204" pitchFamily="34" charset="-122"/>
              </a:rPr>
              <a:t>A12</a:t>
            </a:r>
            <a:r>
              <a:rPr lang="zh-CN" altLang="en-US" sz="6600" b="1" dirty="0">
                <a:gradFill>
                  <a:gsLst>
                    <a:gs pos="0">
                      <a:srgbClr val="F3CFBA"/>
                    </a:gs>
                    <a:gs pos="100000">
                      <a:srgbClr val="CCA185"/>
                    </a:gs>
                  </a:gsLst>
                  <a:lin ang="5400000" scaled="1"/>
                </a:gradFill>
                <a:latin typeface="微软雅黑" panose="020B0503020204020204" pitchFamily="34" charset="-122"/>
                <a:ea typeface="微软雅黑" panose="020B0503020204020204" pitchFamily="34" charset="-122"/>
              </a:rPr>
              <a:t>仿生</a:t>
            </a:r>
          </a:p>
        </p:txBody>
      </p:sp>
      <p:sp>
        <p:nvSpPr>
          <p:cNvPr id="6" name="矩形 5"/>
          <p:cNvSpPr/>
          <p:nvPr/>
        </p:nvSpPr>
        <p:spPr>
          <a:xfrm>
            <a:off x="2161730" y="3749596"/>
            <a:ext cx="7868539" cy="1028871"/>
          </a:xfrm>
          <a:prstGeom prst="rect">
            <a:avLst/>
          </a:prstGeom>
        </p:spPr>
        <p:txBody>
          <a:bodyPr wrap="square">
            <a:spAutoFit/>
          </a:bodyPr>
          <a:lstStyle/>
          <a:p>
            <a:pPr algn="ctr">
              <a:lnSpc>
                <a:spcPct val="150000"/>
              </a:lnSpc>
            </a:pPr>
            <a:r>
              <a:rPr lang="en-US" altLang="zh-CN" sz="1400" b="1" dirty="0">
                <a:solidFill>
                  <a:schemeClr val="bg1">
                    <a:lumMod val="65000"/>
                  </a:schemeClr>
                </a:solidFill>
                <a:latin typeface="SF Pro SC"/>
              </a:rPr>
              <a:t>A12 </a:t>
            </a:r>
            <a:r>
              <a:rPr lang="zh-CN" altLang="en-US" sz="1400" b="1" dirty="0">
                <a:solidFill>
                  <a:schemeClr val="bg1">
                    <a:lumMod val="65000"/>
                  </a:schemeClr>
                </a:solidFill>
                <a:latin typeface="SF Pro SC"/>
              </a:rPr>
              <a:t>仿生配备我们新一代神经网络引擎，拥有傲人的性能。它利用实时机器学习技术，在照片、游戏、增强现实等许多方面，都为你带来焕然一新的体验。</a:t>
            </a:r>
            <a:r>
              <a:rPr lang="en-US" altLang="zh-CN" sz="1400" b="1" dirty="0">
                <a:solidFill>
                  <a:schemeClr val="bg1">
                    <a:lumMod val="65000"/>
                  </a:schemeClr>
                </a:solidFill>
                <a:latin typeface="SF Pro SC"/>
              </a:rPr>
              <a:t>A12 </a:t>
            </a:r>
            <a:r>
              <a:rPr lang="zh-CN" altLang="en-US" sz="1400" b="1" dirty="0">
                <a:solidFill>
                  <a:schemeClr val="bg1">
                    <a:lumMod val="65000"/>
                  </a:schemeClr>
                </a:solidFill>
                <a:latin typeface="SF Pro SC"/>
              </a:rPr>
              <a:t>仿生的高性能和高智能，赋予 </a:t>
            </a:r>
            <a:r>
              <a:rPr lang="en-US" altLang="zh-CN" sz="1400" b="1" dirty="0">
                <a:solidFill>
                  <a:schemeClr val="bg1">
                    <a:lumMod val="65000"/>
                  </a:schemeClr>
                </a:solidFill>
                <a:latin typeface="SF Pro SC"/>
              </a:rPr>
              <a:t>iPhone XS </a:t>
            </a:r>
            <a:r>
              <a:rPr lang="zh-CN" altLang="en-US" sz="1400" b="1" dirty="0">
                <a:solidFill>
                  <a:schemeClr val="bg1">
                    <a:lumMod val="65000"/>
                  </a:schemeClr>
                </a:solidFill>
                <a:latin typeface="SF Pro SC"/>
              </a:rPr>
              <a:t>过人的实力。而且这款芯片同时也为高能效而设计，即使性能全力发挥，电池续航依然出色。</a:t>
            </a:r>
          </a:p>
        </p:txBody>
      </p:sp>
      <p:pic>
        <p:nvPicPr>
          <p:cNvPr id="18" name="图形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220" y="215729"/>
            <a:ext cx="1116700" cy="18611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74" name="组合 73"/>
          <p:cNvGrpSpPr/>
          <p:nvPr/>
        </p:nvGrpSpPr>
        <p:grpSpPr>
          <a:xfrm>
            <a:off x="264220" y="6474825"/>
            <a:ext cx="259392" cy="186116"/>
            <a:chOff x="10431624" y="5523722"/>
            <a:chExt cx="365003" cy="189723"/>
          </a:xfrm>
        </p:grpSpPr>
        <p:cxnSp>
          <p:nvCxnSpPr>
            <p:cNvPr id="73" name="直接连接符 72"/>
            <p:cNvCxnSpPr/>
            <p:nvPr/>
          </p:nvCxnSpPr>
          <p:spPr>
            <a:xfrm>
              <a:off x="10431624" y="5523722"/>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0431624" y="5620138"/>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0431624" y="5713445"/>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0796627" y="6430908"/>
            <a:ext cx="1218363" cy="276999"/>
            <a:chOff x="10796627" y="6430908"/>
            <a:chExt cx="1218363" cy="276999"/>
          </a:xfrm>
        </p:grpSpPr>
        <p:sp>
          <p:nvSpPr>
            <p:cNvPr id="23" name="文本框 22"/>
            <p:cNvSpPr txBox="1"/>
            <p:nvPr/>
          </p:nvSpPr>
          <p:spPr>
            <a:xfrm>
              <a:off x="10796627" y="6430908"/>
              <a:ext cx="1218363" cy="276999"/>
            </a:xfrm>
            <a:prstGeom prst="rect">
              <a:avLst/>
            </a:prstGeom>
            <a:noFill/>
          </p:spPr>
          <p:txBody>
            <a:bodyPr wrap="square" rtlCol="0">
              <a:spAutoFit/>
            </a:bodyPr>
            <a:lstStyle/>
            <a:p>
              <a:pPr algn="ctr"/>
              <a:r>
                <a:rPr lang="zh-CN" altLang="en-US" sz="1200" dirty="0">
                  <a:gradFill>
                    <a:gsLst>
                      <a:gs pos="0">
                        <a:srgbClr val="F3CFBA">
                          <a:alpha val="50000"/>
                        </a:srgbClr>
                      </a:gs>
                      <a:gs pos="100000">
                        <a:srgbClr val="CCA185">
                          <a:alpha val="50000"/>
                        </a:srgbClr>
                      </a:gs>
                    </a:gsLst>
                    <a:lin ang="5400000" scaled="1"/>
                  </a:gradFill>
                </a:rPr>
                <a:t>进一步了解</a:t>
              </a:r>
            </a:p>
          </p:txBody>
        </p:sp>
        <p:grpSp>
          <p:nvGrpSpPr>
            <p:cNvPr id="24" name="组合 23"/>
            <p:cNvGrpSpPr/>
            <p:nvPr/>
          </p:nvGrpSpPr>
          <p:grpSpPr>
            <a:xfrm>
              <a:off x="11860789" y="6523821"/>
              <a:ext cx="52538" cy="91594"/>
              <a:chOff x="2675446" y="4368438"/>
              <a:chExt cx="105076" cy="183188"/>
            </a:xfrm>
          </p:grpSpPr>
          <p:cxnSp>
            <p:nvCxnSpPr>
              <p:cNvPr id="25" name="直接连接符 24"/>
              <p:cNvCxnSpPr/>
              <p:nvPr/>
            </p:nvCxnSpPr>
            <p:spPr>
              <a:xfrm>
                <a:off x="2679776" y="4368438"/>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675446" y="4460032"/>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grpSp>
      </p:grpSp>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l="158" t="837" r="510" b="22484"/>
          <a:stretch>
            <a:fillRect/>
          </a:stretch>
        </p:blipFill>
        <p:spPr>
          <a:xfrm>
            <a:off x="1698978" y="2777067"/>
            <a:ext cx="8794044" cy="4080933"/>
          </a:xfrm>
          <a:prstGeom prst="rect">
            <a:avLst/>
          </a:prstGeom>
        </p:spPr>
      </p:pic>
      <p:grpSp>
        <p:nvGrpSpPr>
          <p:cNvPr id="15" name="组合 14"/>
          <p:cNvGrpSpPr/>
          <p:nvPr/>
        </p:nvGrpSpPr>
        <p:grpSpPr>
          <a:xfrm>
            <a:off x="3048000" y="912757"/>
            <a:ext cx="6096000" cy="1648307"/>
            <a:chOff x="3048000" y="912757"/>
            <a:chExt cx="6096000" cy="1648307"/>
          </a:xfrm>
        </p:grpSpPr>
        <p:sp>
          <p:nvSpPr>
            <p:cNvPr id="14" name="矩形 13"/>
            <p:cNvSpPr/>
            <p:nvPr/>
          </p:nvSpPr>
          <p:spPr>
            <a:xfrm>
              <a:off x="3048000" y="912757"/>
              <a:ext cx="6096000" cy="1107996"/>
            </a:xfrm>
            <a:prstGeom prst="rect">
              <a:avLst/>
            </a:prstGeom>
          </p:spPr>
          <p:txBody>
            <a:bodyPr>
              <a:spAutoFit/>
            </a:bodyPr>
            <a:lstStyle/>
            <a:p>
              <a:pPr algn="ctr"/>
              <a:r>
                <a:rPr lang="en-US" altLang="zh-CN" sz="4800" b="1" dirty="0">
                  <a:gradFill>
                    <a:gsLst>
                      <a:gs pos="0">
                        <a:srgbClr val="F3CFBA"/>
                      </a:gs>
                      <a:gs pos="100000">
                        <a:srgbClr val="CCA185"/>
                      </a:gs>
                    </a:gsLst>
                    <a:lin ang="5400000" scaled="1"/>
                  </a:gradFill>
                  <a:latin typeface="微软雅黑" panose="020B0503020204020204" pitchFamily="34" charset="-122"/>
                  <a:ea typeface="微软雅黑" panose="020B0503020204020204" pitchFamily="34" charset="-122"/>
                </a:rPr>
                <a:t>A12 </a:t>
              </a:r>
              <a:r>
                <a:rPr lang="zh-CN" altLang="en-US" sz="4800" b="1" dirty="0">
                  <a:gradFill>
                    <a:gsLst>
                      <a:gs pos="0">
                        <a:srgbClr val="F3CFBA"/>
                      </a:gs>
                      <a:gs pos="100000">
                        <a:srgbClr val="CCA185"/>
                      </a:gs>
                    </a:gsLst>
                    <a:lin ang="5400000" scaled="1"/>
                  </a:gradFill>
                  <a:latin typeface="微软雅黑" panose="020B0503020204020204" pitchFamily="34" charset="-122"/>
                  <a:ea typeface="微软雅黑" panose="020B0503020204020204" pitchFamily="34" charset="-122"/>
                </a:rPr>
                <a:t>仿生</a:t>
              </a:r>
            </a:p>
            <a:p>
              <a:pPr algn="ctr"/>
              <a:r>
                <a:rPr lang="en-US" altLang="zh-CN" b="1" dirty="0">
                  <a:gradFill>
                    <a:gsLst>
                      <a:gs pos="0">
                        <a:srgbClr val="F3CFBA">
                          <a:alpha val="70000"/>
                        </a:srgbClr>
                      </a:gs>
                      <a:gs pos="100000">
                        <a:srgbClr val="CCA185">
                          <a:alpha val="70000"/>
                        </a:srgbClr>
                      </a:gs>
                    </a:gsLst>
                    <a:lin ang="5400000" scaled="1"/>
                  </a:gradFill>
                  <a:latin typeface="+mn-ea"/>
                </a:rPr>
                <a:t>iPhone </a:t>
              </a:r>
              <a:r>
                <a:rPr lang="zh-CN" altLang="en-US" b="1" dirty="0">
                  <a:gradFill>
                    <a:gsLst>
                      <a:gs pos="0">
                        <a:srgbClr val="F3CFBA">
                          <a:alpha val="70000"/>
                        </a:srgbClr>
                      </a:gs>
                      <a:gs pos="100000">
                        <a:srgbClr val="CCA185">
                          <a:alpha val="70000"/>
                        </a:srgbClr>
                      </a:gs>
                    </a:gsLst>
                    <a:lin ang="5400000" scaled="1"/>
                  </a:gradFill>
                  <a:latin typeface="+mn-ea"/>
                </a:rPr>
                <a:t>迄今最智能、最强大的芯片。</a:t>
              </a:r>
              <a:endParaRPr lang="zh-CN" altLang="en-US" b="1" i="0" dirty="0">
                <a:gradFill>
                  <a:gsLst>
                    <a:gs pos="0">
                      <a:srgbClr val="F3CFBA">
                        <a:alpha val="70000"/>
                      </a:srgbClr>
                    </a:gs>
                    <a:gs pos="100000">
                      <a:srgbClr val="CCA185">
                        <a:alpha val="70000"/>
                      </a:srgbClr>
                    </a:gs>
                  </a:gsLst>
                  <a:lin ang="5400000" scaled="1"/>
                </a:gradFill>
                <a:effectLst/>
                <a:latin typeface="+mn-ea"/>
              </a:endParaRPr>
            </a:p>
          </p:txBody>
        </p:sp>
        <p:sp>
          <p:nvSpPr>
            <p:cNvPr id="27" name="流程图: 终止 26"/>
            <p:cNvSpPr/>
            <p:nvPr/>
          </p:nvSpPr>
          <p:spPr>
            <a:xfrm>
              <a:off x="5549833" y="2236756"/>
              <a:ext cx="1092334" cy="324308"/>
            </a:xfrm>
            <a:prstGeom prst="flowChartTerminator">
              <a:avLst/>
            </a:prstGeom>
            <a:gradFill>
              <a:gsLst>
                <a:gs pos="0">
                  <a:srgbClr val="F3CFBA"/>
                </a:gs>
                <a:gs pos="100000">
                  <a:srgbClr val="CCA185"/>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schemeClr val="tx1">
                      <a:lumMod val="75000"/>
                      <a:lumOff val="25000"/>
                    </a:schemeClr>
                  </a:solidFill>
                </a:rPr>
                <a:t>iBaotu</a:t>
              </a:r>
              <a:endParaRPr lang="zh-CN" altLang="en-US" dirty="0">
                <a:solidFill>
                  <a:schemeClr val="tx1">
                    <a:lumMod val="75000"/>
                    <a:lumOff val="25000"/>
                  </a:schemeClr>
                </a:solidFill>
              </a:endParaRPr>
            </a:p>
          </p:txBody>
        </p:sp>
      </p:grpSp>
      <p:pic>
        <p:nvPicPr>
          <p:cNvPr id="28" name="图形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220" y="215729"/>
            <a:ext cx="1116700" cy="18611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cxnSp>
        <p:nvCxnSpPr>
          <p:cNvPr id="70" name="直接连接符 69"/>
          <p:cNvCxnSpPr>
            <a:stCxn id="11" idx="1"/>
          </p:cNvCxnSpPr>
          <p:nvPr/>
        </p:nvCxnSpPr>
        <p:spPr>
          <a:xfrm flipH="1" flipV="1">
            <a:off x="4790486" y="5783877"/>
            <a:ext cx="2189699" cy="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7693980" y="4090142"/>
            <a:ext cx="1082348" cy="553998"/>
          </a:xfrm>
          <a:prstGeom prst="rect">
            <a:avLst/>
          </a:prstGeom>
        </p:spPr>
        <p:txBody>
          <a:bodyPr wrap="none">
            <a:spAutoFit/>
          </a:bodyPr>
          <a:lstStyle/>
          <a:p>
            <a:r>
              <a:rPr lang="en-US" altLang="zh-CN" sz="1600" b="1" dirty="0">
                <a:gradFill>
                  <a:gsLst>
                    <a:gs pos="0">
                      <a:srgbClr val="F3CFBA"/>
                    </a:gs>
                    <a:gs pos="100000">
                      <a:srgbClr val="CCA185"/>
                    </a:gs>
                  </a:gsLst>
                  <a:lin ang="5400000" scaled="1"/>
                </a:gradFill>
                <a:latin typeface="SF Pro SC"/>
              </a:rPr>
              <a:t>Metal 2</a:t>
            </a:r>
          </a:p>
          <a:p>
            <a:r>
              <a:rPr lang="zh-CN" altLang="en-US" sz="1400" dirty="0">
                <a:solidFill>
                  <a:srgbClr val="B2B2B2"/>
                </a:solidFill>
                <a:latin typeface="SF Pro SC"/>
              </a:rPr>
              <a:t>进一步优化</a:t>
            </a:r>
          </a:p>
        </p:txBody>
      </p:sp>
      <p:cxnSp>
        <p:nvCxnSpPr>
          <p:cNvPr id="68" name="直接连接符 67"/>
          <p:cNvCxnSpPr>
            <a:stCxn id="10" idx="1"/>
          </p:cNvCxnSpPr>
          <p:nvPr/>
        </p:nvCxnSpPr>
        <p:spPr>
          <a:xfrm flipH="1" flipV="1">
            <a:off x="5553539" y="4351090"/>
            <a:ext cx="2140441"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8119324" y="2829550"/>
            <a:ext cx="2024913" cy="769441"/>
          </a:xfrm>
          <a:prstGeom prst="rect">
            <a:avLst/>
          </a:prstGeom>
        </p:spPr>
        <p:txBody>
          <a:bodyPr wrap="none">
            <a:spAutoFit/>
          </a:bodyPr>
          <a:lstStyle/>
          <a:p>
            <a:r>
              <a:rPr lang="zh-CN" altLang="en-US" sz="1400" dirty="0">
                <a:solidFill>
                  <a:srgbClr val="B2B2B2"/>
                </a:solidFill>
                <a:latin typeface="SF Pro SC"/>
              </a:rPr>
              <a:t>图形处理器</a:t>
            </a:r>
            <a:endParaRPr lang="en-US" altLang="zh-CN" sz="1400" dirty="0">
              <a:solidFill>
                <a:srgbClr val="B2B2B2"/>
              </a:solidFill>
              <a:latin typeface="SF Pro SC"/>
            </a:endParaRPr>
          </a:p>
          <a:p>
            <a:r>
              <a:rPr lang="zh-CN" altLang="en-US" sz="1600" b="1" dirty="0">
                <a:gradFill>
                  <a:gsLst>
                    <a:gs pos="0">
                      <a:srgbClr val="F3CFBA"/>
                    </a:gs>
                    <a:gs pos="100000">
                      <a:srgbClr val="CCA185"/>
                    </a:gs>
                  </a:gsLst>
                  <a:lin ang="5400000" scaled="1"/>
                </a:gradFill>
                <a:latin typeface="SF Pro SC"/>
              </a:rPr>
              <a:t>速度提升最高达 </a:t>
            </a:r>
            <a:r>
              <a:rPr lang="en-US" altLang="zh-CN" sz="1600" b="1" dirty="0">
                <a:gradFill>
                  <a:gsLst>
                    <a:gs pos="0">
                      <a:srgbClr val="F3CFBA"/>
                    </a:gs>
                    <a:gs pos="100000">
                      <a:srgbClr val="CCA185"/>
                    </a:gs>
                  </a:gsLst>
                  <a:lin ang="5400000" scaled="1"/>
                </a:gradFill>
                <a:latin typeface="SF Pro SC"/>
              </a:rPr>
              <a:t>50%</a:t>
            </a:r>
          </a:p>
          <a:p>
            <a:r>
              <a:rPr lang="zh-CN" altLang="en-US" sz="1400" dirty="0">
                <a:solidFill>
                  <a:srgbClr val="B2B2B2"/>
                </a:solidFill>
                <a:latin typeface="SF Pro SC"/>
              </a:rPr>
              <a:t>与 </a:t>
            </a:r>
            <a:r>
              <a:rPr lang="en-US" altLang="zh-CN" sz="1400" dirty="0">
                <a:solidFill>
                  <a:srgbClr val="B2B2B2"/>
                </a:solidFill>
                <a:latin typeface="SF Pro SC"/>
              </a:rPr>
              <a:t>A11 </a:t>
            </a:r>
            <a:r>
              <a:rPr lang="zh-CN" altLang="en-US" sz="1400" dirty="0">
                <a:solidFill>
                  <a:srgbClr val="B2B2B2"/>
                </a:solidFill>
                <a:latin typeface="SF Pro SC"/>
              </a:rPr>
              <a:t>仿生相比</a:t>
            </a:r>
          </a:p>
        </p:txBody>
      </p:sp>
      <p:cxnSp>
        <p:nvCxnSpPr>
          <p:cNvPr id="66" name="直接连接符 65"/>
          <p:cNvCxnSpPr>
            <a:stCxn id="9" idx="1"/>
          </p:cNvCxnSpPr>
          <p:nvPr/>
        </p:nvCxnSpPr>
        <p:spPr>
          <a:xfrm flipH="1" flipV="1">
            <a:off x="6293468" y="3214270"/>
            <a:ext cx="1825856" cy="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8877520" y="1434840"/>
            <a:ext cx="1614545" cy="769441"/>
          </a:xfrm>
          <a:prstGeom prst="rect">
            <a:avLst/>
          </a:prstGeom>
        </p:spPr>
        <p:txBody>
          <a:bodyPr wrap="none">
            <a:spAutoFit/>
          </a:bodyPr>
          <a:lstStyle/>
          <a:p>
            <a:r>
              <a:rPr lang="zh-CN" altLang="en-US" sz="1400" dirty="0">
                <a:solidFill>
                  <a:srgbClr val="B2B2B2"/>
                </a:solidFill>
                <a:latin typeface="SF Pro SC"/>
              </a:rPr>
              <a:t> </a:t>
            </a:r>
            <a:r>
              <a:rPr lang="en-US" altLang="zh-CN" sz="1400" dirty="0">
                <a:solidFill>
                  <a:srgbClr val="B2B2B2"/>
                </a:solidFill>
                <a:latin typeface="SF Pro SC"/>
              </a:rPr>
              <a:t>4</a:t>
            </a:r>
            <a:r>
              <a:rPr lang="zh-CN" altLang="en-US" sz="1400" dirty="0">
                <a:solidFill>
                  <a:srgbClr val="B2B2B2"/>
                </a:solidFill>
                <a:latin typeface="SF Pro SC"/>
              </a:rPr>
              <a:t>个能效核心</a:t>
            </a:r>
            <a:endParaRPr lang="en-US" altLang="zh-CN" sz="1400" dirty="0">
              <a:solidFill>
                <a:srgbClr val="B2B2B2"/>
              </a:solidFill>
              <a:latin typeface="SF Pro SC"/>
            </a:endParaRPr>
          </a:p>
          <a:p>
            <a:r>
              <a:rPr lang="zh-CN" altLang="en-US" sz="1600" b="1" dirty="0">
                <a:gradFill>
                  <a:gsLst>
                    <a:gs pos="0">
                      <a:srgbClr val="F3CFBA"/>
                    </a:gs>
                    <a:gs pos="100000">
                      <a:srgbClr val="CCA185"/>
                    </a:gs>
                  </a:gsLst>
                  <a:lin ang="5400000" scaled="1"/>
                </a:gradFill>
                <a:latin typeface="SF Pro SC"/>
              </a:rPr>
              <a:t>节能最高达 </a:t>
            </a:r>
            <a:r>
              <a:rPr lang="en-US" altLang="zh-CN" sz="1600" b="1" dirty="0">
                <a:gradFill>
                  <a:gsLst>
                    <a:gs pos="0">
                      <a:srgbClr val="F3CFBA"/>
                    </a:gs>
                    <a:gs pos="100000">
                      <a:srgbClr val="CCA185"/>
                    </a:gs>
                  </a:gsLst>
                  <a:lin ang="5400000" scaled="1"/>
                </a:gradFill>
                <a:latin typeface="SF Pro SC"/>
              </a:rPr>
              <a:t>50%</a:t>
            </a:r>
          </a:p>
          <a:p>
            <a:r>
              <a:rPr lang="zh-CN" altLang="en-US" sz="1400" dirty="0">
                <a:solidFill>
                  <a:srgbClr val="B2B2B2"/>
                </a:solidFill>
                <a:latin typeface="SF Pro SC"/>
              </a:rPr>
              <a:t>与 </a:t>
            </a:r>
            <a:r>
              <a:rPr lang="en-US" altLang="zh-CN" sz="1400" dirty="0">
                <a:solidFill>
                  <a:srgbClr val="B2B2B2"/>
                </a:solidFill>
                <a:latin typeface="SF Pro SC"/>
              </a:rPr>
              <a:t>A11 </a:t>
            </a:r>
            <a:r>
              <a:rPr lang="zh-CN" altLang="en-US" sz="1400" dirty="0">
                <a:solidFill>
                  <a:srgbClr val="B2B2B2"/>
                </a:solidFill>
                <a:latin typeface="SF Pro SC"/>
              </a:rPr>
              <a:t>仿生相比</a:t>
            </a:r>
          </a:p>
        </p:txBody>
      </p:sp>
      <p:cxnSp>
        <p:nvCxnSpPr>
          <p:cNvPr id="64" name="直接连接符 63"/>
          <p:cNvCxnSpPr>
            <a:stCxn id="6" idx="1"/>
          </p:cNvCxnSpPr>
          <p:nvPr/>
        </p:nvCxnSpPr>
        <p:spPr>
          <a:xfrm flipH="1" flipV="1">
            <a:off x="7392283" y="1819560"/>
            <a:ext cx="1485237" cy="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3381107" y="710926"/>
            <a:ext cx="2024913" cy="769441"/>
          </a:xfrm>
          <a:prstGeom prst="rect">
            <a:avLst/>
          </a:prstGeom>
        </p:spPr>
        <p:txBody>
          <a:bodyPr wrap="none">
            <a:spAutoFit/>
          </a:bodyPr>
          <a:lstStyle/>
          <a:p>
            <a:pPr algn="r"/>
            <a:r>
              <a:rPr lang="en-US" altLang="zh-CN" sz="1400" dirty="0">
                <a:solidFill>
                  <a:srgbClr val="B2B2B2"/>
                </a:solidFill>
                <a:latin typeface="SF Pro SC"/>
              </a:rPr>
              <a:t>2 </a:t>
            </a:r>
            <a:r>
              <a:rPr lang="zh-CN" altLang="en-US" sz="1400" dirty="0">
                <a:solidFill>
                  <a:srgbClr val="B2B2B2"/>
                </a:solidFill>
                <a:latin typeface="SF Pro SC"/>
              </a:rPr>
              <a:t>个性能核心</a:t>
            </a:r>
            <a:endParaRPr lang="en-US" altLang="zh-CN" sz="1400" dirty="0">
              <a:solidFill>
                <a:srgbClr val="B2B2B2"/>
              </a:solidFill>
              <a:latin typeface="SF Pro SC"/>
            </a:endParaRPr>
          </a:p>
          <a:p>
            <a:pPr algn="r"/>
            <a:r>
              <a:rPr lang="zh-CN" altLang="en-US" sz="1600" b="1" dirty="0">
                <a:gradFill>
                  <a:gsLst>
                    <a:gs pos="0">
                      <a:srgbClr val="F3CFBA"/>
                    </a:gs>
                    <a:gs pos="100000">
                      <a:srgbClr val="CCA185"/>
                    </a:gs>
                  </a:gsLst>
                  <a:lin ang="5400000" scaled="1"/>
                </a:gradFill>
                <a:latin typeface="SF Pro SC"/>
              </a:rPr>
              <a:t>速度提升最高达 </a:t>
            </a:r>
            <a:r>
              <a:rPr lang="en-US" altLang="zh-CN" sz="1600" b="1" dirty="0">
                <a:gradFill>
                  <a:gsLst>
                    <a:gs pos="0">
                      <a:srgbClr val="F3CFBA"/>
                    </a:gs>
                    <a:gs pos="100000">
                      <a:srgbClr val="CCA185"/>
                    </a:gs>
                  </a:gsLst>
                  <a:lin ang="5400000" scaled="1"/>
                </a:gradFill>
                <a:latin typeface="SF Pro SC"/>
              </a:rPr>
              <a:t>15%</a:t>
            </a:r>
          </a:p>
          <a:p>
            <a:pPr algn="r"/>
            <a:r>
              <a:rPr lang="zh-CN" altLang="en-US" sz="1400" dirty="0">
                <a:solidFill>
                  <a:srgbClr val="B2B2B2"/>
                </a:solidFill>
                <a:latin typeface="SF Pro SC"/>
              </a:rPr>
              <a:t>与 </a:t>
            </a:r>
            <a:r>
              <a:rPr lang="en-US" altLang="zh-CN" sz="1400" dirty="0">
                <a:solidFill>
                  <a:srgbClr val="B2B2B2"/>
                </a:solidFill>
                <a:latin typeface="SF Pro SC"/>
              </a:rPr>
              <a:t>A11 </a:t>
            </a:r>
            <a:r>
              <a:rPr lang="zh-CN" altLang="en-US" sz="1400" dirty="0">
                <a:solidFill>
                  <a:srgbClr val="B2B2B2"/>
                </a:solidFill>
                <a:latin typeface="SF Pro SC"/>
              </a:rPr>
              <a:t>仿生相比</a:t>
            </a:r>
            <a:endParaRPr lang="zh-CN" altLang="en-US" sz="1400" dirty="0"/>
          </a:p>
        </p:txBody>
      </p:sp>
      <p:sp>
        <p:nvSpPr>
          <p:cNvPr id="8" name="矩形 7"/>
          <p:cNvSpPr/>
          <p:nvPr/>
        </p:nvSpPr>
        <p:spPr>
          <a:xfrm>
            <a:off x="3485150" y="2249790"/>
            <a:ext cx="1082348" cy="553998"/>
          </a:xfrm>
          <a:prstGeom prst="rect">
            <a:avLst/>
          </a:prstGeom>
        </p:spPr>
        <p:txBody>
          <a:bodyPr wrap="none">
            <a:spAutoFit/>
          </a:bodyPr>
          <a:lstStyle/>
          <a:p>
            <a:pPr algn="r"/>
            <a:r>
              <a:rPr lang="zh-CN" altLang="en-US" sz="1600" b="1" dirty="0">
                <a:gradFill>
                  <a:gsLst>
                    <a:gs pos="0">
                      <a:srgbClr val="F3CFBA"/>
                    </a:gs>
                    <a:gs pos="100000">
                      <a:srgbClr val="CCA185"/>
                    </a:gs>
                  </a:gsLst>
                  <a:lin ang="5400000" scaled="1"/>
                </a:gradFill>
                <a:latin typeface="SF Pro SC"/>
              </a:rPr>
              <a:t>四核心</a:t>
            </a:r>
            <a:endParaRPr lang="en-US" altLang="zh-CN" sz="1600" b="1" dirty="0">
              <a:gradFill>
                <a:gsLst>
                  <a:gs pos="0">
                    <a:srgbClr val="F3CFBA"/>
                  </a:gs>
                  <a:gs pos="100000">
                    <a:srgbClr val="CCA185"/>
                  </a:gs>
                </a:gsLst>
                <a:lin ang="5400000" scaled="1"/>
              </a:gradFill>
              <a:latin typeface="SF Pro SC"/>
            </a:endParaRPr>
          </a:p>
          <a:p>
            <a:pPr algn="r"/>
            <a:r>
              <a:rPr lang="zh-CN" altLang="en-US" sz="1400" dirty="0">
                <a:solidFill>
                  <a:srgbClr val="B2B2B2"/>
                </a:solidFill>
                <a:latin typeface="SF Pro SC"/>
              </a:rPr>
              <a:t>图形处理器</a:t>
            </a:r>
            <a:endParaRPr lang="zh-CN" altLang="en-US" sz="1400" dirty="0"/>
          </a:p>
        </p:txBody>
      </p:sp>
      <p:sp>
        <p:nvSpPr>
          <p:cNvPr id="11" name="矩形 10"/>
          <p:cNvSpPr/>
          <p:nvPr/>
        </p:nvSpPr>
        <p:spPr>
          <a:xfrm>
            <a:off x="6980185" y="5399157"/>
            <a:ext cx="2509938" cy="769441"/>
          </a:xfrm>
          <a:prstGeom prst="rect">
            <a:avLst/>
          </a:prstGeom>
        </p:spPr>
        <p:txBody>
          <a:bodyPr wrap="square">
            <a:spAutoFit/>
          </a:bodyPr>
          <a:lstStyle/>
          <a:p>
            <a:r>
              <a:rPr lang="en-US" altLang="zh-CN" sz="1400" dirty="0">
                <a:solidFill>
                  <a:srgbClr val="B2B2B2"/>
                </a:solidFill>
                <a:latin typeface="SF Pro SC"/>
              </a:rPr>
              <a:t>Core ML </a:t>
            </a:r>
            <a:r>
              <a:rPr lang="zh-CN" altLang="en-US" sz="1400" dirty="0">
                <a:solidFill>
                  <a:srgbClr val="B2B2B2"/>
                </a:solidFill>
                <a:latin typeface="SF Pro SC"/>
              </a:rPr>
              <a:t>运行速度</a:t>
            </a:r>
            <a:endParaRPr lang="en-US" altLang="zh-CN" sz="1400" dirty="0">
              <a:solidFill>
                <a:srgbClr val="B2B2B2"/>
              </a:solidFill>
              <a:latin typeface="SF Pro SC"/>
            </a:endParaRPr>
          </a:p>
          <a:p>
            <a:r>
              <a:rPr lang="zh-CN" altLang="en-US" sz="1600" b="1" dirty="0">
                <a:gradFill>
                  <a:gsLst>
                    <a:gs pos="0">
                      <a:srgbClr val="F3CFBA"/>
                    </a:gs>
                    <a:gs pos="100000">
                      <a:srgbClr val="CCA185"/>
                    </a:gs>
                  </a:gsLst>
                  <a:lin ang="5400000" scaled="1"/>
                </a:gradFill>
                <a:latin typeface="SF Pro SC"/>
              </a:rPr>
              <a:t>最高可提升至 </a:t>
            </a:r>
            <a:r>
              <a:rPr lang="en-US" altLang="zh-CN" sz="1600" b="1" dirty="0">
                <a:gradFill>
                  <a:gsLst>
                    <a:gs pos="0">
                      <a:srgbClr val="F3CFBA"/>
                    </a:gs>
                    <a:gs pos="100000">
                      <a:srgbClr val="CCA185"/>
                    </a:gs>
                  </a:gsLst>
                  <a:lin ang="5400000" scaled="1"/>
                </a:gradFill>
                <a:latin typeface="SF Pro SC"/>
              </a:rPr>
              <a:t>9 </a:t>
            </a:r>
            <a:r>
              <a:rPr lang="zh-CN" altLang="en-US" sz="1600" b="1" dirty="0">
                <a:gradFill>
                  <a:gsLst>
                    <a:gs pos="0">
                      <a:srgbClr val="F3CFBA"/>
                    </a:gs>
                    <a:gs pos="100000">
                      <a:srgbClr val="CCA185"/>
                    </a:gs>
                  </a:gsLst>
                  <a:lin ang="5400000" scaled="1"/>
                </a:gradFill>
                <a:latin typeface="SF Pro SC"/>
              </a:rPr>
              <a:t>倍</a:t>
            </a:r>
            <a:endParaRPr lang="en-US" altLang="zh-CN" sz="1600" b="1" dirty="0">
              <a:gradFill>
                <a:gsLst>
                  <a:gs pos="0">
                    <a:srgbClr val="F3CFBA"/>
                  </a:gs>
                  <a:gs pos="100000">
                    <a:srgbClr val="CCA185"/>
                  </a:gs>
                </a:gsLst>
                <a:lin ang="5400000" scaled="1"/>
              </a:gradFill>
              <a:latin typeface="SF Pro SC"/>
            </a:endParaRPr>
          </a:p>
          <a:p>
            <a:r>
              <a:rPr lang="zh-CN" altLang="en-US" sz="1400" dirty="0">
                <a:solidFill>
                  <a:srgbClr val="B2B2B2"/>
                </a:solidFill>
                <a:latin typeface="SF Pro SC"/>
              </a:rPr>
              <a:t>与 </a:t>
            </a:r>
            <a:r>
              <a:rPr lang="en-US" altLang="zh-CN" sz="1400" dirty="0">
                <a:solidFill>
                  <a:srgbClr val="B2B2B2"/>
                </a:solidFill>
                <a:latin typeface="SF Pro SC"/>
              </a:rPr>
              <a:t>A11 </a:t>
            </a:r>
            <a:r>
              <a:rPr lang="zh-CN" altLang="en-US" sz="1400" dirty="0">
                <a:solidFill>
                  <a:srgbClr val="B2B2B2"/>
                </a:solidFill>
                <a:latin typeface="SF Pro SC"/>
              </a:rPr>
              <a:t>仿生相比</a:t>
            </a:r>
            <a:endParaRPr lang="zh-CN" altLang="en-US" sz="1400" b="0" i="0" dirty="0">
              <a:solidFill>
                <a:srgbClr val="B2B2B2"/>
              </a:solidFill>
              <a:effectLst/>
              <a:latin typeface="SF Pro SC"/>
            </a:endParaRPr>
          </a:p>
        </p:txBody>
      </p:sp>
      <p:sp>
        <p:nvSpPr>
          <p:cNvPr id="12" name="矩形 11"/>
          <p:cNvSpPr/>
          <p:nvPr/>
        </p:nvSpPr>
        <p:spPr>
          <a:xfrm>
            <a:off x="3147542" y="3434225"/>
            <a:ext cx="800219" cy="553998"/>
          </a:xfrm>
          <a:prstGeom prst="rect">
            <a:avLst/>
          </a:prstGeom>
        </p:spPr>
        <p:txBody>
          <a:bodyPr wrap="none">
            <a:spAutoFit/>
          </a:bodyPr>
          <a:lstStyle/>
          <a:p>
            <a:pPr algn="r"/>
            <a:r>
              <a:rPr lang="zh-CN" altLang="en-US" sz="1600" b="1" dirty="0">
                <a:gradFill>
                  <a:gsLst>
                    <a:gs pos="0">
                      <a:srgbClr val="F3CFBA"/>
                    </a:gs>
                    <a:gs pos="100000">
                      <a:srgbClr val="CCA185"/>
                    </a:gs>
                  </a:gsLst>
                  <a:lin ang="5400000" scaled="1"/>
                </a:gradFill>
                <a:latin typeface="SF Pro SC"/>
              </a:rPr>
              <a:t>八核心</a:t>
            </a:r>
            <a:endParaRPr lang="en-US" altLang="zh-CN" sz="1600" b="1" dirty="0">
              <a:gradFill>
                <a:gsLst>
                  <a:gs pos="0">
                    <a:srgbClr val="F3CFBA"/>
                  </a:gs>
                  <a:gs pos="100000">
                    <a:srgbClr val="CCA185"/>
                  </a:gs>
                </a:gsLst>
                <a:lin ang="5400000" scaled="1"/>
              </a:gradFill>
              <a:latin typeface="SF Pro SC"/>
            </a:endParaRPr>
          </a:p>
          <a:p>
            <a:pPr algn="r"/>
            <a:r>
              <a:rPr lang="zh-CN" altLang="en-US" sz="1400" dirty="0">
                <a:solidFill>
                  <a:srgbClr val="B2B2B2"/>
                </a:solidFill>
                <a:latin typeface="SF Pro SC"/>
              </a:rPr>
              <a:t>架构</a:t>
            </a:r>
          </a:p>
        </p:txBody>
      </p:sp>
      <p:sp>
        <p:nvSpPr>
          <p:cNvPr id="16" name="矩形 15"/>
          <p:cNvSpPr/>
          <p:nvPr/>
        </p:nvSpPr>
        <p:spPr>
          <a:xfrm>
            <a:off x="1885658" y="4644140"/>
            <a:ext cx="1261884" cy="553998"/>
          </a:xfrm>
          <a:prstGeom prst="rect">
            <a:avLst/>
          </a:prstGeom>
        </p:spPr>
        <p:txBody>
          <a:bodyPr wrap="none">
            <a:spAutoFit/>
          </a:bodyPr>
          <a:lstStyle/>
          <a:p>
            <a:pPr algn="r"/>
            <a:r>
              <a:rPr lang="en-US" altLang="zh-CN" sz="1600" b="1" dirty="0">
                <a:gradFill>
                  <a:gsLst>
                    <a:gs pos="0">
                      <a:srgbClr val="F3CFBA"/>
                    </a:gs>
                    <a:gs pos="100000">
                      <a:srgbClr val="CCA185"/>
                    </a:gs>
                  </a:gsLst>
                  <a:lin ang="5400000" scaled="1"/>
                </a:gradFill>
                <a:latin typeface="SF Pro SC"/>
              </a:rPr>
              <a:t>5 </a:t>
            </a:r>
            <a:r>
              <a:rPr lang="zh-CN" altLang="en-US" sz="1600" b="1" dirty="0">
                <a:gradFill>
                  <a:gsLst>
                    <a:gs pos="0">
                      <a:srgbClr val="F3CFBA"/>
                    </a:gs>
                    <a:gs pos="100000">
                      <a:srgbClr val="CCA185"/>
                    </a:gs>
                  </a:gsLst>
                  <a:lin ang="5400000" scaled="1"/>
                </a:gradFill>
                <a:latin typeface="SF Pro SC"/>
              </a:rPr>
              <a:t>万亿</a:t>
            </a:r>
            <a:endParaRPr lang="en-US" altLang="zh-CN" sz="1600" b="1" dirty="0">
              <a:gradFill>
                <a:gsLst>
                  <a:gs pos="0">
                    <a:srgbClr val="F3CFBA"/>
                  </a:gs>
                  <a:gs pos="100000">
                    <a:srgbClr val="CCA185"/>
                  </a:gs>
                </a:gsLst>
                <a:lin ang="5400000" scaled="1"/>
              </a:gradFill>
              <a:latin typeface="SF Pro SC"/>
            </a:endParaRPr>
          </a:p>
          <a:p>
            <a:pPr algn="r"/>
            <a:r>
              <a:rPr lang="zh-CN" altLang="en-US" sz="1400" dirty="0">
                <a:solidFill>
                  <a:srgbClr val="B2B2B2"/>
                </a:solidFill>
                <a:latin typeface="SF Pro SC"/>
              </a:rPr>
              <a:t>每秒运算次数</a:t>
            </a:r>
          </a:p>
        </p:txBody>
      </p:sp>
      <p:cxnSp>
        <p:nvCxnSpPr>
          <p:cNvPr id="18" name="直接连接符 17"/>
          <p:cNvCxnSpPr>
            <a:stCxn id="5" idx="3"/>
          </p:cNvCxnSpPr>
          <p:nvPr/>
        </p:nvCxnSpPr>
        <p:spPr>
          <a:xfrm flipV="1">
            <a:off x="5406020" y="1095646"/>
            <a:ext cx="1828218" cy="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8" idx="3"/>
          </p:cNvCxnSpPr>
          <p:nvPr/>
        </p:nvCxnSpPr>
        <p:spPr>
          <a:xfrm>
            <a:off x="4567498" y="2526789"/>
            <a:ext cx="1776856"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12" idx="3"/>
          </p:cNvCxnSpPr>
          <p:nvPr/>
        </p:nvCxnSpPr>
        <p:spPr>
          <a:xfrm flipV="1">
            <a:off x="3947761" y="3681808"/>
            <a:ext cx="1740829"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16" idx="3"/>
          </p:cNvCxnSpPr>
          <p:nvPr/>
        </p:nvCxnSpPr>
        <p:spPr>
          <a:xfrm>
            <a:off x="3147542" y="4921139"/>
            <a:ext cx="1808279"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4" name="组合 73"/>
          <p:cNvGrpSpPr/>
          <p:nvPr/>
        </p:nvGrpSpPr>
        <p:grpSpPr>
          <a:xfrm>
            <a:off x="264220" y="6474825"/>
            <a:ext cx="259392" cy="186116"/>
            <a:chOff x="10431624" y="5523722"/>
            <a:chExt cx="365003" cy="189723"/>
          </a:xfrm>
        </p:grpSpPr>
        <p:cxnSp>
          <p:nvCxnSpPr>
            <p:cNvPr id="73" name="直接连接符 72"/>
            <p:cNvCxnSpPr/>
            <p:nvPr/>
          </p:nvCxnSpPr>
          <p:spPr>
            <a:xfrm>
              <a:off x="10431624" y="5523722"/>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0431624" y="5620138"/>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0431624" y="5713445"/>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0796627" y="6430908"/>
            <a:ext cx="1218363" cy="276999"/>
            <a:chOff x="10796627" y="6430908"/>
            <a:chExt cx="1218363" cy="276999"/>
          </a:xfrm>
        </p:grpSpPr>
        <p:sp>
          <p:nvSpPr>
            <p:cNvPr id="23" name="文本框 22"/>
            <p:cNvSpPr txBox="1"/>
            <p:nvPr/>
          </p:nvSpPr>
          <p:spPr>
            <a:xfrm>
              <a:off x="10796627" y="6430908"/>
              <a:ext cx="1218363" cy="276999"/>
            </a:xfrm>
            <a:prstGeom prst="rect">
              <a:avLst/>
            </a:prstGeom>
            <a:noFill/>
          </p:spPr>
          <p:txBody>
            <a:bodyPr wrap="square" rtlCol="0">
              <a:spAutoFit/>
            </a:bodyPr>
            <a:lstStyle/>
            <a:p>
              <a:pPr algn="ctr"/>
              <a:r>
                <a:rPr lang="zh-CN" altLang="en-US" sz="1200" dirty="0">
                  <a:gradFill>
                    <a:gsLst>
                      <a:gs pos="0">
                        <a:srgbClr val="F3CFBA">
                          <a:alpha val="50000"/>
                        </a:srgbClr>
                      </a:gs>
                      <a:gs pos="100000">
                        <a:srgbClr val="CCA185">
                          <a:alpha val="50000"/>
                        </a:srgbClr>
                      </a:gs>
                    </a:gsLst>
                    <a:lin ang="5400000" scaled="1"/>
                  </a:gradFill>
                </a:rPr>
                <a:t>进一步了解</a:t>
              </a:r>
            </a:p>
          </p:txBody>
        </p:sp>
        <p:grpSp>
          <p:nvGrpSpPr>
            <p:cNvPr id="24" name="组合 23"/>
            <p:cNvGrpSpPr/>
            <p:nvPr/>
          </p:nvGrpSpPr>
          <p:grpSpPr>
            <a:xfrm>
              <a:off x="11860789" y="6523821"/>
              <a:ext cx="52538" cy="91594"/>
              <a:chOff x="2675446" y="4368438"/>
              <a:chExt cx="105076" cy="183188"/>
            </a:xfrm>
          </p:grpSpPr>
          <p:cxnSp>
            <p:nvCxnSpPr>
              <p:cNvPr id="25" name="直接连接符 24"/>
              <p:cNvCxnSpPr/>
              <p:nvPr/>
            </p:nvCxnSpPr>
            <p:spPr>
              <a:xfrm>
                <a:off x="2679776" y="4368438"/>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675446" y="4460032"/>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gr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00000">
            <a:off x="5795024" y="-500444"/>
            <a:ext cx="601952" cy="8101029"/>
          </a:xfrm>
          <a:prstGeom prst="rect">
            <a:avLst/>
          </a:prstGeom>
        </p:spPr>
      </p:pic>
      <p:pic>
        <p:nvPicPr>
          <p:cNvPr id="43" name="图形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220" y="215729"/>
            <a:ext cx="1116700" cy="18611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9" name="图片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75" y="353074"/>
            <a:ext cx="9620250" cy="4429125"/>
          </a:xfrm>
          <a:prstGeom prst="rect">
            <a:avLst/>
          </a:prstGeom>
        </p:spPr>
      </p:pic>
      <p:sp>
        <p:nvSpPr>
          <p:cNvPr id="14" name="矩形 13"/>
          <p:cNvSpPr/>
          <p:nvPr/>
        </p:nvSpPr>
        <p:spPr>
          <a:xfrm>
            <a:off x="0" y="3429000"/>
            <a:ext cx="12192000" cy="3429000"/>
          </a:xfrm>
          <a:prstGeom prst="rect">
            <a:avLst/>
          </a:prstGeom>
          <a:gradFill>
            <a:gsLst>
              <a:gs pos="0">
                <a:srgbClr val="F3CFBA"/>
              </a:gs>
              <a:gs pos="100000">
                <a:srgbClr val="CCA185"/>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264220" y="6474825"/>
            <a:ext cx="259392" cy="186116"/>
            <a:chOff x="10431624" y="5523722"/>
            <a:chExt cx="365003" cy="189723"/>
          </a:xfrm>
        </p:grpSpPr>
        <p:cxnSp>
          <p:nvCxnSpPr>
            <p:cNvPr id="73" name="直接连接符 72"/>
            <p:cNvCxnSpPr/>
            <p:nvPr/>
          </p:nvCxnSpPr>
          <p:spPr>
            <a:xfrm>
              <a:off x="10431624" y="5523722"/>
              <a:ext cx="365003" cy="0"/>
            </a:xfrm>
            <a:prstGeom prst="line">
              <a:avLst/>
            </a:prstGeom>
            <a:ln>
              <a:gradFill flip="none" rotWithShape="1">
                <a:gsLst>
                  <a:gs pos="0">
                    <a:schemeClr val="tx1">
                      <a:lumMod val="50000"/>
                      <a:lumOff val="50000"/>
                    </a:schemeClr>
                  </a:gs>
                  <a:gs pos="100000">
                    <a:schemeClr val="tx1">
                      <a:lumMod val="75000"/>
                      <a:lumOff val="2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0431624" y="5620138"/>
              <a:ext cx="365003" cy="0"/>
            </a:xfrm>
            <a:prstGeom prst="line">
              <a:avLst/>
            </a:prstGeom>
            <a:ln>
              <a:gradFill flip="none" rotWithShape="1">
                <a:gsLst>
                  <a:gs pos="0">
                    <a:schemeClr val="tx1">
                      <a:lumMod val="50000"/>
                      <a:lumOff val="50000"/>
                    </a:schemeClr>
                  </a:gs>
                  <a:gs pos="100000">
                    <a:schemeClr val="tx1">
                      <a:lumMod val="75000"/>
                      <a:lumOff val="2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0431624" y="5713445"/>
              <a:ext cx="365003" cy="0"/>
            </a:xfrm>
            <a:prstGeom prst="line">
              <a:avLst/>
            </a:prstGeom>
            <a:ln>
              <a:gradFill flip="none" rotWithShape="1">
                <a:gsLst>
                  <a:gs pos="0">
                    <a:schemeClr val="tx1">
                      <a:lumMod val="50000"/>
                      <a:lumOff val="50000"/>
                    </a:schemeClr>
                  </a:gs>
                  <a:gs pos="100000">
                    <a:schemeClr val="tx1">
                      <a:lumMod val="75000"/>
                      <a:lumOff val="25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23" name="文本框 22"/>
          <p:cNvSpPr txBox="1"/>
          <p:nvPr/>
        </p:nvSpPr>
        <p:spPr>
          <a:xfrm>
            <a:off x="10796627" y="6430908"/>
            <a:ext cx="1218363" cy="276999"/>
          </a:xfrm>
          <a:prstGeom prst="rect">
            <a:avLst/>
          </a:prstGeom>
          <a:noFill/>
        </p:spPr>
        <p:txBody>
          <a:bodyPr wrap="square" rtlCol="0">
            <a:spAutoFit/>
          </a:bodyPr>
          <a:lstStyle/>
          <a:p>
            <a:pPr algn="ctr"/>
            <a:r>
              <a:rPr lang="zh-CN" altLang="en-US" sz="1200" dirty="0">
                <a:gradFill>
                  <a:gsLst>
                    <a:gs pos="0">
                      <a:schemeClr val="tx1">
                        <a:lumMod val="50000"/>
                        <a:lumOff val="50000"/>
                      </a:schemeClr>
                    </a:gs>
                    <a:gs pos="100000">
                      <a:schemeClr val="tx1">
                        <a:lumMod val="75000"/>
                        <a:lumOff val="25000"/>
                      </a:schemeClr>
                    </a:gs>
                  </a:gsLst>
                  <a:lin ang="5400000" scaled="1"/>
                </a:gradFill>
              </a:rPr>
              <a:t>进一步了解</a:t>
            </a:r>
          </a:p>
        </p:txBody>
      </p:sp>
      <p:grpSp>
        <p:nvGrpSpPr>
          <p:cNvPr id="24" name="组合 23"/>
          <p:cNvGrpSpPr/>
          <p:nvPr/>
        </p:nvGrpSpPr>
        <p:grpSpPr>
          <a:xfrm>
            <a:off x="11860789" y="6523821"/>
            <a:ext cx="52538" cy="91594"/>
            <a:chOff x="2675446" y="4368438"/>
            <a:chExt cx="105076" cy="183188"/>
          </a:xfrm>
        </p:grpSpPr>
        <p:cxnSp>
          <p:nvCxnSpPr>
            <p:cNvPr id="25" name="直接连接符 24"/>
            <p:cNvCxnSpPr/>
            <p:nvPr/>
          </p:nvCxnSpPr>
          <p:spPr>
            <a:xfrm>
              <a:off x="2679776" y="4368438"/>
              <a:ext cx="100746" cy="91594"/>
            </a:xfrm>
            <a:prstGeom prst="line">
              <a:avLst/>
            </a:prstGeom>
            <a:ln>
              <a:gradFill>
                <a:gsLst>
                  <a:gs pos="0">
                    <a:schemeClr val="tx1">
                      <a:lumMod val="50000"/>
                      <a:lumOff val="50000"/>
                    </a:schemeClr>
                  </a:gs>
                  <a:gs pos="100000">
                    <a:schemeClr val="tx1">
                      <a:lumMod val="75000"/>
                      <a:lumOff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675446" y="4460032"/>
              <a:ext cx="100746" cy="91594"/>
            </a:xfrm>
            <a:prstGeom prst="line">
              <a:avLst/>
            </a:prstGeom>
            <a:ln>
              <a:gradFill>
                <a:gsLst>
                  <a:gs pos="0">
                    <a:schemeClr val="tx1">
                      <a:lumMod val="50000"/>
                      <a:lumOff val="50000"/>
                    </a:schemeClr>
                  </a:gs>
                  <a:gs pos="100000">
                    <a:schemeClr val="tx1">
                      <a:lumMod val="75000"/>
                      <a:lumOff val="2500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990612" y="1064918"/>
            <a:ext cx="3113861" cy="1930400"/>
          </a:xfrm>
          <a:prstGeom prst="rect">
            <a:avLst/>
          </a:prstGeom>
          <a:noFill/>
          <a:ln>
            <a:gradFill>
              <a:gsLst>
                <a:gs pos="0">
                  <a:srgbClr val="F3CFBA"/>
                </a:gs>
                <a:gs pos="100000">
                  <a:srgbClr val="CCA18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539070" y="1064918"/>
            <a:ext cx="3113861" cy="1930400"/>
          </a:xfrm>
          <a:prstGeom prst="rect">
            <a:avLst/>
          </a:prstGeom>
          <a:noFill/>
          <a:ln>
            <a:gradFill>
              <a:gsLst>
                <a:gs pos="0">
                  <a:srgbClr val="F3CFBA"/>
                </a:gs>
                <a:gs pos="100000">
                  <a:srgbClr val="CCA18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8087528" y="1064918"/>
            <a:ext cx="3113861" cy="1930400"/>
          </a:xfrm>
          <a:prstGeom prst="rect">
            <a:avLst/>
          </a:prstGeom>
          <a:noFill/>
          <a:ln>
            <a:gradFill>
              <a:gsLst>
                <a:gs pos="0">
                  <a:srgbClr val="F3CFBA"/>
                </a:gs>
                <a:gs pos="100000">
                  <a:srgbClr val="CCA18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990612" y="3862682"/>
            <a:ext cx="3113861" cy="1930400"/>
          </a:xfrm>
          <a:prstGeom prst="rect">
            <a:avLst/>
          </a:prstGeom>
          <a:noFill/>
          <a:ln>
            <a:gradFill>
              <a:gsLst>
                <a:gs pos="0">
                  <a:schemeClr val="tx1">
                    <a:lumMod val="50000"/>
                    <a:lumOff val="50000"/>
                  </a:schemeClr>
                </a:gs>
                <a:gs pos="100000">
                  <a:schemeClr val="tx1">
                    <a:lumMod val="75000"/>
                    <a:lumOff val="25000"/>
                  </a:schemeClr>
                </a:gs>
              </a:gsLst>
              <a:lin ang="5400000" scaled="1"/>
            </a:gra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4539070" y="3862682"/>
            <a:ext cx="3113861" cy="1930400"/>
          </a:xfrm>
          <a:prstGeom prst="rect">
            <a:avLst/>
          </a:prstGeom>
          <a:noFill/>
          <a:ln>
            <a:gradFill>
              <a:gsLst>
                <a:gs pos="0">
                  <a:schemeClr val="tx1">
                    <a:lumMod val="50000"/>
                    <a:lumOff val="50000"/>
                  </a:schemeClr>
                </a:gs>
                <a:gs pos="100000">
                  <a:schemeClr val="tx1">
                    <a:lumMod val="75000"/>
                    <a:lumOff val="25000"/>
                  </a:schemeClr>
                </a:gs>
              </a:gsLst>
              <a:lin ang="5400000" scaled="1"/>
            </a:gra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8087528" y="3862682"/>
            <a:ext cx="3113861" cy="1930400"/>
          </a:xfrm>
          <a:prstGeom prst="rect">
            <a:avLst/>
          </a:prstGeom>
          <a:noFill/>
          <a:ln>
            <a:gradFill>
              <a:gsLst>
                <a:gs pos="0">
                  <a:schemeClr val="tx1">
                    <a:lumMod val="50000"/>
                    <a:lumOff val="50000"/>
                  </a:schemeClr>
                </a:gs>
                <a:gs pos="100000">
                  <a:schemeClr val="tx1">
                    <a:lumMod val="75000"/>
                    <a:lumOff val="25000"/>
                  </a:schemeClr>
                </a:gs>
              </a:gsLst>
              <a:lin ang="5400000" scaled="1"/>
            </a:gra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90611" y="1492599"/>
            <a:ext cx="3113861" cy="1075038"/>
          </a:xfrm>
          <a:prstGeom prst="rect">
            <a:avLst/>
          </a:prstGeom>
        </p:spPr>
        <p:txBody>
          <a:bodyPr wrap="square">
            <a:spAutoFit/>
          </a:bodyPr>
          <a:lstStyle/>
          <a:p>
            <a:pPr algn="ctr">
              <a:lnSpc>
                <a:spcPct val="150000"/>
              </a:lnSpc>
            </a:pPr>
            <a:r>
              <a:rPr lang="zh-CN" altLang="en-US" sz="1600" b="1" dirty="0">
                <a:gradFill>
                  <a:gsLst>
                    <a:gs pos="0">
                      <a:srgbClr val="F3CFBA"/>
                    </a:gs>
                    <a:gs pos="100000">
                      <a:srgbClr val="CCA185"/>
                    </a:gs>
                  </a:gsLst>
                  <a:lin ang="5400000" scaled="1"/>
                </a:gradFill>
                <a:latin typeface="SF Pro SC"/>
              </a:rPr>
              <a:t>后置摄像头增强现实功能</a:t>
            </a:r>
          </a:p>
          <a:p>
            <a:pPr algn="ctr">
              <a:lnSpc>
                <a:spcPct val="150000"/>
              </a:lnSpc>
            </a:pPr>
            <a:r>
              <a:rPr lang="zh-CN" altLang="en-US" sz="1400" dirty="0">
                <a:solidFill>
                  <a:srgbClr val="B2B2B2"/>
                </a:solidFill>
                <a:latin typeface="SF Pro SC"/>
              </a:rPr>
              <a:t>快速检测场景中的平面，让你随时能沉浸于身临其境般的增强现实体验。</a:t>
            </a:r>
            <a:endParaRPr lang="zh-CN" altLang="en-US" sz="1400" b="0" i="0" dirty="0">
              <a:solidFill>
                <a:srgbClr val="B2B2B2"/>
              </a:solidFill>
              <a:effectLst/>
              <a:latin typeface="SF Pro SC"/>
            </a:endParaRPr>
          </a:p>
        </p:txBody>
      </p:sp>
      <p:sp>
        <p:nvSpPr>
          <p:cNvPr id="21" name="矩形 20"/>
          <p:cNvSpPr/>
          <p:nvPr/>
        </p:nvSpPr>
        <p:spPr>
          <a:xfrm>
            <a:off x="4595515" y="1492599"/>
            <a:ext cx="3113861" cy="1075038"/>
          </a:xfrm>
          <a:prstGeom prst="rect">
            <a:avLst/>
          </a:prstGeom>
        </p:spPr>
        <p:txBody>
          <a:bodyPr wrap="square">
            <a:spAutoFit/>
          </a:bodyPr>
          <a:lstStyle/>
          <a:p>
            <a:pPr algn="ctr">
              <a:lnSpc>
                <a:spcPct val="150000"/>
              </a:lnSpc>
            </a:pPr>
            <a:r>
              <a:rPr lang="zh-CN" altLang="en-US" sz="1600" b="1" dirty="0">
                <a:gradFill>
                  <a:gsLst>
                    <a:gs pos="0">
                      <a:srgbClr val="F3CFBA"/>
                    </a:gs>
                    <a:gs pos="100000">
                      <a:srgbClr val="CCA185"/>
                    </a:gs>
                  </a:gsLst>
                  <a:lin ang="5400000" scaled="1"/>
                </a:gradFill>
                <a:latin typeface="SF Pro SC"/>
              </a:rPr>
              <a:t>前置摄像头增强现实功能</a:t>
            </a:r>
          </a:p>
          <a:p>
            <a:pPr algn="ctr">
              <a:lnSpc>
                <a:spcPct val="150000"/>
              </a:lnSpc>
            </a:pPr>
            <a:r>
              <a:rPr lang="en-US" altLang="zh-CN" sz="1400" dirty="0">
                <a:solidFill>
                  <a:srgbClr val="B2B2B2"/>
                </a:solidFill>
                <a:latin typeface="SF Pro SC"/>
              </a:rPr>
              <a:t>App </a:t>
            </a:r>
            <a:r>
              <a:rPr lang="zh-CN" altLang="en-US" sz="1400" dirty="0">
                <a:solidFill>
                  <a:srgbClr val="B2B2B2"/>
                </a:solidFill>
                <a:latin typeface="SF Pro SC"/>
              </a:rPr>
              <a:t>可利用原深感摄像头和 </a:t>
            </a:r>
            <a:r>
              <a:rPr lang="en-US" altLang="zh-CN" sz="1400" dirty="0">
                <a:solidFill>
                  <a:srgbClr val="B2B2B2"/>
                </a:solidFill>
                <a:latin typeface="SF Pro SC"/>
              </a:rPr>
              <a:t>A12 </a:t>
            </a:r>
            <a:r>
              <a:rPr lang="zh-CN" altLang="en-US" sz="1400" dirty="0">
                <a:solidFill>
                  <a:srgbClr val="B2B2B2"/>
                </a:solidFill>
                <a:latin typeface="SF Pro SC"/>
              </a:rPr>
              <a:t>仿生，打造丰富、细致的背景各种三维特效。</a:t>
            </a:r>
          </a:p>
        </p:txBody>
      </p:sp>
      <p:sp>
        <p:nvSpPr>
          <p:cNvPr id="27" name="矩形 26"/>
          <p:cNvSpPr/>
          <p:nvPr/>
        </p:nvSpPr>
        <p:spPr>
          <a:xfrm>
            <a:off x="8087528" y="1492599"/>
            <a:ext cx="3113860" cy="1075038"/>
          </a:xfrm>
          <a:prstGeom prst="rect">
            <a:avLst/>
          </a:prstGeom>
        </p:spPr>
        <p:txBody>
          <a:bodyPr wrap="square">
            <a:spAutoFit/>
          </a:bodyPr>
          <a:lstStyle/>
          <a:p>
            <a:pPr algn="ctr">
              <a:lnSpc>
                <a:spcPct val="150000"/>
              </a:lnSpc>
            </a:pPr>
            <a:r>
              <a:rPr lang="zh-CN" altLang="en-US" sz="1600" b="1" dirty="0">
                <a:gradFill>
                  <a:gsLst>
                    <a:gs pos="0">
                      <a:srgbClr val="F3CFBA"/>
                    </a:gs>
                    <a:gs pos="100000">
                      <a:srgbClr val="CCA185"/>
                    </a:gs>
                  </a:gsLst>
                  <a:lin ang="5400000" scaled="1"/>
                </a:gradFill>
                <a:latin typeface="SF Pro SC"/>
              </a:rPr>
              <a:t>沉浸式游戏</a:t>
            </a:r>
          </a:p>
          <a:p>
            <a:pPr algn="ctr">
              <a:lnSpc>
                <a:spcPct val="150000"/>
              </a:lnSpc>
            </a:pPr>
            <a:r>
              <a:rPr lang="zh-CN" altLang="en-US" sz="1400" dirty="0">
                <a:solidFill>
                  <a:srgbClr val="B2B2B2"/>
                </a:solidFill>
                <a:latin typeface="SF Pro SC"/>
              </a:rPr>
              <a:t>新的图形处理器能让各种游戏，尤其是三维和占用大量图形处理资源的游</a:t>
            </a:r>
          </a:p>
        </p:txBody>
      </p:sp>
      <p:sp>
        <p:nvSpPr>
          <p:cNvPr id="29" name="矩形 28"/>
          <p:cNvSpPr/>
          <p:nvPr/>
        </p:nvSpPr>
        <p:spPr>
          <a:xfrm>
            <a:off x="990610" y="4290363"/>
            <a:ext cx="3113861" cy="1075038"/>
          </a:xfrm>
          <a:prstGeom prst="rect">
            <a:avLst/>
          </a:prstGeom>
          <a:effectLst>
            <a:outerShdw blurRad="63500" sx="102000" sy="102000" algn="ctr" rotWithShape="0">
              <a:prstClr val="black">
                <a:alpha val="40000"/>
              </a:prstClr>
            </a:outerShdw>
          </a:effectLst>
        </p:spPr>
        <p:txBody>
          <a:bodyPr wrap="square">
            <a:spAutoFit/>
          </a:bodyPr>
          <a:lstStyle/>
          <a:p>
            <a:pPr algn="ctr">
              <a:lnSpc>
                <a:spcPct val="150000"/>
              </a:lnSpc>
            </a:pPr>
            <a:r>
              <a:rPr lang="zh-CN" altLang="en-US" sz="1600" b="1" dirty="0">
                <a:gradFill>
                  <a:gsLst>
                    <a:gs pos="0">
                      <a:schemeClr val="tx1">
                        <a:lumMod val="50000"/>
                        <a:lumOff val="50000"/>
                      </a:schemeClr>
                    </a:gs>
                    <a:gs pos="100000">
                      <a:schemeClr val="tx1">
                        <a:lumMod val="75000"/>
                        <a:lumOff val="25000"/>
                      </a:schemeClr>
                    </a:gs>
                  </a:gsLst>
                  <a:lin ang="5400000" scaled="1"/>
                </a:gradFill>
                <a:latin typeface="SF Pro SC"/>
              </a:rPr>
              <a:t>智能 </a:t>
            </a:r>
            <a:r>
              <a:rPr lang="en-US" altLang="zh-CN" sz="1600" b="1" dirty="0">
                <a:gradFill>
                  <a:gsLst>
                    <a:gs pos="0">
                      <a:schemeClr val="tx1">
                        <a:lumMod val="50000"/>
                        <a:lumOff val="50000"/>
                      </a:schemeClr>
                    </a:gs>
                    <a:gs pos="100000">
                      <a:schemeClr val="tx1">
                        <a:lumMod val="75000"/>
                        <a:lumOff val="25000"/>
                      </a:schemeClr>
                    </a:gs>
                  </a:gsLst>
                  <a:lin ang="5400000" scaled="1"/>
                </a:gradFill>
                <a:latin typeface="SF Pro SC"/>
              </a:rPr>
              <a:t>HDR</a:t>
            </a:r>
            <a:endParaRPr lang="zh-CN" altLang="en-US" sz="1600" b="1" dirty="0">
              <a:gradFill>
                <a:gsLst>
                  <a:gs pos="0">
                    <a:schemeClr val="tx1">
                      <a:lumMod val="50000"/>
                      <a:lumOff val="50000"/>
                    </a:schemeClr>
                  </a:gs>
                  <a:gs pos="100000">
                    <a:schemeClr val="tx1">
                      <a:lumMod val="75000"/>
                      <a:lumOff val="25000"/>
                    </a:schemeClr>
                  </a:gs>
                </a:gsLst>
                <a:lin ang="5400000" scaled="1"/>
              </a:gradFill>
              <a:latin typeface="SF Pro SC"/>
            </a:endParaRPr>
          </a:p>
          <a:p>
            <a:pPr algn="ctr">
              <a:lnSpc>
                <a:spcPct val="150000"/>
              </a:lnSpc>
            </a:pPr>
            <a:r>
              <a:rPr lang="zh-CN" altLang="en-US" sz="1400" dirty="0">
                <a:solidFill>
                  <a:schemeClr val="tx1">
                    <a:lumMod val="75000"/>
                    <a:lumOff val="25000"/>
                  </a:schemeClr>
                </a:solidFill>
                <a:latin typeface="SF Pro SC"/>
              </a:rPr>
              <a:t>增强的图像信号处理器，可处理更多来自摄像头感光元件的数据。这将使</a:t>
            </a:r>
          </a:p>
        </p:txBody>
      </p:sp>
      <p:sp>
        <p:nvSpPr>
          <p:cNvPr id="36" name="矩形 35"/>
          <p:cNvSpPr/>
          <p:nvPr/>
        </p:nvSpPr>
        <p:spPr>
          <a:xfrm>
            <a:off x="4539070" y="4290363"/>
            <a:ext cx="3113861" cy="1075038"/>
          </a:xfrm>
          <a:prstGeom prst="rect">
            <a:avLst/>
          </a:prstGeom>
          <a:effectLst>
            <a:outerShdw blurRad="63500" sx="102000" sy="102000" algn="ctr" rotWithShape="0">
              <a:prstClr val="black">
                <a:alpha val="40000"/>
              </a:prstClr>
            </a:outerShdw>
          </a:effectLst>
        </p:spPr>
        <p:txBody>
          <a:bodyPr wrap="square">
            <a:spAutoFit/>
          </a:bodyPr>
          <a:lstStyle/>
          <a:p>
            <a:pPr algn="ctr">
              <a:lnSpc>
                <a:spcPct val="150000"/>
              </a:lnSpc>
            </a:pPr>
            <a:r>
              <a:rPr lang="zh-CN" altLang="en-US" sz="1600" b="1" dirty="0">
                <a:gradFill>
                  <a:gsLst>
                    <a:gs pos="0">
                      <a:schemeClr val="tx1">
                        <a:lumMod val="50000"/>
                        <a:lumOff val="50000"/>
                      </a:schemeClr>
                    </a:gs>
                    <a:gs pos="100000">
                      <a:schemeClr val="tx1">
                        <a:lumMod val="75000"/>
                        <a:lumOff val="25000"/>
                      </a:schemeClr>
                    </a:gs>
                  </a:gsLst>
                  <a:lin ang="5400000" scaled="1"/>
                </a:gradFill>
                <a:latin typeface="SF Pro SC"/>
              </a:rPr>
              <a:t>先进的面容 </a:t>
            </a:r>
            <a:r>
              <a:rPr lang="en-US" altLang="zh-CN" sz="1600" b="1" dirty="0">
                <a:gradFill>
                  <a:gsLst>
                    <a:gs pos="0">
                      <a:schemeClr val="tx1">
                        <a:lumMod val="50000"/>
                        <a:lumOff val="50000"/>
                      </a:schemeClr>
                    </a:gs>
                    <a:gs pos="100000">
                      <a:schemeClr val="tx1">
                        <a:lumMod val="75000"/>
                        <a:lumOff val="25000"/>
                      </a:schemeClr>
                    </a:gs>
                  </a:gsLst>
                  <a:lin ang="5400000" scaled="1"/>
                </a:gradFill>
                <a:latin typeface="SF Pro SC"/>
              </a:rPr>
              <a:t>ID</a:t>
            </a:r>
            <a:endParaRPr lang="zh-CN" altLang="en-US" sz="1600" b="1" dirty="0">
              <a:gradFill>
                <a:gsLst>
                  <a:gs pos="0">
                    <a:schemeClr val="tx1">
                      <a:lumMod val="50000"/>
                      <a:lumOff val="50000"/>
                    </a:schemeClr>
                  </a:gs>
                  <a:gs pos="100000">
                    <a:schemeClr val="tx1">
                      <a:lumMod val="75000"/>
                      <a:lumOff val="25000"/>
                    </a:schemeClr>
                  </a:gs>
                </a:gsLst>
                <a:lin ang="5400000" scaled="1"/>
              </a:gradFill>
              <a:latin typeface="SF Pro SC"/>
            </a:endParaRPr>
          </a:p>
          <a:p>
            <a:pPr algn="ctr">
              <a:lnSpc>
                <a:spcPct val="150000"/>
              </a:lnSpc>
            </a:pPr>
            <a:r>
              <a:rPr lang="zh-CN" altLang="en-US" sz="1400" dirty="0">
                <a:solidFill>
                  <a:schemeClr val="tx1">
                    <a:lumMod val="75000"/>
                    <a:lumOff val="25000"/>
                  </a:schemeClr>
                </a:solidFill>
                <a:latin typeface="SF Pro SC"/>
              </a:rPr>
              <a:t>原深感摄像头和神经网络引擎默契协作，即便你佩戴帽子、留起胡须或者</a:t>
            </a:r>
          </a:p>
        </p:txBody>
      </p:sp>
      <p:sp>
        <p:nvSpPr>
          <p:cNvPr id="37" name="矩形 36"/>
          <p:cNvSpPr/>
          <p:nvPr/>
        </p:nvSpPr>
        <p:spPr>
          <a:xfrm>
            <a:off x="8087528" y="4290363"/>
            <a:ext cx="3113860" cy="1075038"/>
          </a:xfrm>
          <a:prstGeom prst="rect">
            <a:avLst/>
          </a:prstGeom>
          <a:effectLst>
            <a:outerShdw blurRad="63500" sx="102000" sy="102000" algn="ctr" rotWithShape="0">
              <a:prstClr val="black">
                <a:alpha val="40000"/>
              </a:prstClr>
            </a:outerShdw>
          </a:effectLst>
        </p:spPr>
        <p:txBody>
          <a:bodyPr wrap="square">
            <a:spAutoFit/>
          </a:bodyPr>
          <a:lstStyle/>
          <a:p>
            <a:pPr algn="ctr">
              <a:lnSpc>
                <a:spcPct val="150000"/>
              </a:lnSpc>
            </a:pPr>
            <a:r>
              <a:rPr lang="zh-CN" altLang="en-US" sz="1600" b="1" dirty="0">
                <a:gradFill>
                  <a:gsLst>
                    <a:gs pos="0">
                      <a:schemeClr val="tx1">
                        <a:lumMod val="50000"/>
                        <a:lumOff val="50000"/>
                      </a:schemeClr>
                    </a:gs>
                    <a:gs pos="100000">
                      <a:schemeClr val="tx1">
                        <a:lumMod val="75000"/>
                        <a:lumOff val="25000"/>
                      </a:schemeClr>
                    </a:gs>
                  </a:gsLst>
                  <a:lin ang="5400000" scaled="1"/>
                </a:gradFill>
                <a:latin typeface="SF Pro SC"/>
              </a:rPr>
              <a:t>鲜活生动的拟我表情</a:t>
            </a:r>
          </a:p>
          <a:p>
            <a:pPr algn="ctr">
              <a:lnSpc>
                <a:spcPct val="150000"/>
              </a:lnSpc>
            </a:pPr>
            <a:r>
              <a:rPr lang="en-US" altLang="zh-CN" sz="1400" dirty="0">
                <a:solidFill>
                  <a:schemeClr val="tx1">
                    <a:lumMod val="75000"/>
                    <a:lumOff val="25000"/>
                  </a:schemeClr>
                </a:solidFill>
                <a:latin typeface="SF Pro SC"/>
              </a:rPr>
              <a:t>A12 </a:t>
            </a:r>
            <a:r>
              <a:rPr lang="zh-CN" altLang="en-US" sz="1400" dirty="0">
                <a:solidFill>
                  <a:schemeClr val="tx1">
                    <a:lumMod val="75000"/>
                    <a:lumOff val="25000"/>
                  </a:schemeClr>
                </a:solidFill>
                <a:latin typeface="SF Pro SC"/>
              </a:rPr>
              <a:t>仿生和原深感摄像头相配合，可跟踪 </a:t>
            </a:r>
            <a:r>
              <a:rPr lang="en-US" altLang="zh-CN" sz="1400" dirty="0">
                <a:solidFill>
                  <a:schemeClr val="tx1">
                    <a:lumMod val="75000"/>
                    <a:lumOff val="25000"/>
                  </a:schemeClr>
                </a:solidFill>
                <a:latin typeface="SF Pro SC"/>
              </a:rPr>
              <a:t>50 </a:t>
            </a:r>
            <a:r>
              <a:rPr lang="zh-CN" altLang="en-US" sz="1400" dirty="0">
                <a:solidFill>
                  <a:schemeClr val="tx1">
                    <a:lumMod val="75000"/>
                    <a:lumOff val="25000"/>
                  </a:schemeClr>
                </a:solidFill>
                <a:latin typeface="SF Pro SC"/>
              </a:rPr>
              <a:t>多种面部肌肉运动，让拟我</a:t>
            </a:r>
          </a:p>
        </p:txBody>
      </p:sp>
      <p:pic>
        <p:nvPicPr>
          <p:cNvPr id="49" name="图形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220" y="215729"/>
            <a:ext cx="1116700" cy="18611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4" name="组合 73"/>
          <p:cNvGrpSpPr/>
          <p:nvPr/>
        </p:nvGrpSpPr>
        <p:grpSpPr>
          <a:xfrm>
            <a:off x="264220" y="6474825"/>
            <a:ext cx="259392" cy="186116"/>
            <a:chOff x="10431624" y="5523722"/>
            <a:chExt cx="365003" cy="189723"/>
          </a:xfrm>
        </p:grpSpPr>
        <p:cxnSp>
          <p:nvCxnSpPr>
            <p:cNvPr id="73" name="直接连接符 72"/>
            <p:cNvCxnSpPr/>
            <p:nvPr/>
          </p:nvCxnSpPr>
          <p:spPr>
            <a:xfrm>
              <a:off x="10431624" y="5523722"/>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0431624" y="5620138"/>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0431624" y="5713445"/>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0796627" y="6430908"/>
            <a:ext cx="1218363" cy="276999"/>
            <a:chOff x="10796627" y="6430908"/>
            <a:chExt cx="1218363" cy="276999"/>
          </a:xfrm>
        </p:grpSpPr>
        <p:sp>
          <p:nvSpPr>
            <p:cNvPr id="23" name="文本框 22"/>
            <p:cNvSpPr txBox="1"/>
            <p:nvPr/>
          </p:nvSpPr>
          <p:spPr>
            <a:xfrm>
              <a:off x="10796627" y="6430908"/>
              <a:ext cx="1218363" cy="276999"/>
            </a:xfrm>
            <a:prstGeom prst="rect">
              <a:avLst/>
            </a:prstGeom>
            <a:noFill/>
          </p:spPr>
          <p:txBody>
            <a:bodyPr wrap="square" rtlCol="0">
              <a:spAutoFit/>
            </a:bodyPr>
            <a:lstStyle/>
            <a:p>
              <a:pPr algn="ctr"/>
              <a:r>
                <a:rPr lang="zh-CN" altLang="en-US" sz="1200" dirty="0">
                  <a:gradFill>
                    <a:gsLst>
                      <a:gs pos="0">
                        <a:srgbClr val="F3CFBA">
                          <a:alpha val="50000"/>
                        </a:srgbClr>
                      </a:gs>
                      <a:gs pos="100000">
                        <a:srgbClr val="CCA185">
                          <a:alpha val="50000"/>
                        </a:srgbClr>
                      </a:gs>
                    </a:gsLst>
                    <a:lin ang="5400000" scaled="1"/>
                  </a:gradFill>
                </a:rPr>
                <a:t>进一步了解</a:t>
              </a:r>
            </a:p>
          </p:txBody>
        </p:sp>
        <p:grpSp>
          <p:nvGrpSpPr>
            <p:cNvPr id="24" name="组合 23"/>
            <p:cNvGrpSpPr/>
            <p:nvPr/>
          </p:nvGrpSpPr>
          <p:grpSpPr>
            <a:xfrm>
              <a:off x="11860789" y="6523821"/>
              <a:ext cx="52538" cy="91594"/>
              <a:chOff x="2675446" y="4368438"/>
              <a:chExt cx="105076" cy="183188"/>
            </a:xfrm>
          </p:grpSpPr>
          <p:cxnSp>
            <p:nvCxnSpPr>
              <p:cNvPr id="25" name="直接连接符 24"/>
              <p:cNvCxnSpPr/>
              <p:nvPr/>
            </p:nvCxnSpPr>
            <p:spPr>
              <a:xfrm>
                <a:off x="2679776" y="4368438"/>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675446" y="4460032"/>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grpSp>
      </p:grpSp>
      <p:grpSp>
        <p:nvGrpSpPr>
          <p:cNvPr id="2" name="组合 1"/>
          <p:cNvGrpSpPr/>
          <p:nvPr/>
        </p:nvGrpSpPr>
        <p:grpSpPr>
          <a:xfrm>
            <a:off x="-2880312" y="2968400"/>
            <a:ext cx="17952624" cy="494207"/>
            <a:chOff x="-2715970" y="2968400"/>
            <a:chExt cx="17952624" cy="494207"/>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62419" y="-109989"/>
              <a:ext cx="494206" cy="6650984"/>
            </a:xfrm>
            <a:prstGeom prst="rect">
              <a:avLst/>
            </a:prstGeom>
          </p:spPr>
        </p:pic>
        <p:pic>
          <p:nvPicPr>
            <p:cNvPr id="35" name="图片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H="1">
              <a:off x="11664059" y="-109988"/>
              <a:ext cx="494206" cy="6650984"/>
            </a:xfrm>
            <a:prstGeom prst="rect">
              <a:avLst/>
            </a:prstGeom>
          </p:spPr>
        </p:pic>
      </p:grpSp>
      <p:sp>
        <p:nvSpPr>
          <p:cNvPr id="5" name="文本框 4"/>
          <p:cNvSpPr txBox="1"/>
          <p:nvPr/>
        </p:nvSpPr>
        <p:spPr>
          <a:xfrm>
            <a:off x="4272845" y="2641600"/>
            <a:ext cx="3646311" cy="1107996"/>
          </a:xfrm>
          <a:prstGeom prst="rect">
            <a:avLst/>
          </a:prstGeom>
          <a:noFill/>
        </p:spPr>
        <p:txBody>
          <a:bodyPr wrap="square" rtlCol="0">
            <a:spAutoFit/>
          </a:bodyPr>
          <a:lstStyle/>
          <a:p>
            <a:pPr algn="ctr"/>
            <a:r>
              <a:rPr lang="zh-CN" altLang="en-US" sz="6600" b="1" dirty="0">
                <a:gradFill>
                  <a:gsLst>
                    <a:gs pos="0">
                      <a:srgbClr val="F3CFBA"/>
                    </a:gs>
                    <a:gs pos="100000">
                      <a:srgbClr val="CCA185"/>
                    </a:gs>
                  </a:gsLst>
                  <a:lin ang="5400000" scaled="1"/>
                </a:gradFill>
                <a:latin typeface="微软雅黑" panose="020B0503020204020204" pitchFamily="34" charset="-122"/>
                <a:ea typeface="微软雅黑" panose="020B0503020204020204" pitchFamily="34" charset="-122"/>
              </a:rPr>
              <a:t>摄像头</a:t>
            </a:r>
          </a:p>
        </p:txBody>
      </p:sp>
      <p:sp>
        <p:nvSpPr>
          <p:cNvPr id="6" name="矩形 5"/>
          <p:cNvSpPr/>
          <p:nvPr/>
        </p:nvSpPr>
        <p:spPr>
          <a:xfrm>
            <a:off x="1724332" y="3749596"/>
            <a:ext cx="8743337" cy="1352037"/>
          </a:xfrm>
          <a:prstGeom prst="rect">
            <a:avLst/>
          </a:prstGeom>
        </p:spPr>
        <p:txBody>
          <a:bodyPr wrap="square">
            <a:spAutoFit/>
          </a:bodyPr>
          <a:lstStyle/>
          <a:p>
            <a:pPr algn="ctr">
              <a:lnSpc>
                <a:spcPct val="150000"/>
              </a:lnSpc>
            </a:pPr>
            <a:r>
              <a:rPr lang="zh-CN" altLang="en-US" sz="1400" b="1" dirty="0">
                <a:solidFill>
                  <a:schemeClr val="bg1">
                    <a:lumMod val="65000"/>
                  </a:schemeClr>
                </a:solidFill>
                <a:latin typeface="SF Pro SC"/>
              </a:rPr>
              <a:t>传感器、处理器、算法，再加上你，就是一个好团队。</a:t>
            </a:r>
          </a:p>
          <a:p>
            <a:pPr algn="ctr">
              <a:lnSpc>
                <a:spcPct val="150000"/>
              </a:lnSpc>
            </a:pPr>
            <a:r>
              <a:rPr lang="zh-CN" altLang="en-US" sz="1400" b="1" dirty="0">
                <a:solidFill>
                  <a:schemeClr val="bg1">
                    <a:lumMod val="65000"/>
                  </a:schemeClr>
                </a:solidFill>
                <a:latin typeface="SF Pro SC"/>
              </a:rPr>
              <a:t> 创新的双镜头系统整合了图像信号处理器、神经网络引擎和先进的算法，释放了新的创造力，助你拍出令叫绝的好照片。万亿次运算，成就每一个瞬间。</a:t>
            </a:r>
            <a:r>
              <a:rPr lang="en-US" altLang="zh-CN" sz="1400" b="1" dirty="0">
                <a:solidFill>
                  <a:schemeClr val="bg1">
                    <a:lumMod val="65000"/>
                  </a:schemeClr>
                </a:solidFill>
                <a:latin typeface="SF Pro SC"/>
              </a:rPr>
              <a:t>iPhone XS </a:t>
            </a:r>
            <a:r>
              <a:rPr lang="zh-CN" altLang="en-US" sz="1400" b="1" dirty="0">
                <a:solidFill>
                  <a:schemeClr val="bg1">
                    <a:lumMod val="65000"/>
                  </a:schemeClr>
                </a:solidFill>
                <a:latin typeface="SF Pro SC"/>
              </a:rPr>
              <a:t>的双镜头系统能够充分利用神经网络引擎的强大动力，及其每秒五万亿次的运算能力。再加上 </a:t>
            </a:r>
            <a:r>
              <a:rPr lang="en-US" altLang="zh-CN" sz="1400" b="1" dirty="0">
                <a:solidFill>
                  <a:schemeClr val="bg1">
                    <a:lumMod val="65000"/>
                  </a:schemeClr>
                </a:solidFill>
                <a:latin typeface="SF Pro SC"/>
              </a:rPr>
              <a:t>Apple </a:t>
            </a:r>
            <a:r>
              <a:rPr lang="zh-CN" altLang="en-US" sz="1400" b="1" dirty="0">
                <a:solidFill>
                  <a:schemeClr val="bg1">
                    <a:lumMod val="65000"/>
                  </a:schemeClr>
                </a:solidFill>
                <a:latin typeface="SF Pro SC"/>
              </a:rPr>
              <a:t>设计的图像信号处理器，</a:t>
            </a:r>
            <a:endParaRPr lang="zh-CN" altLang="en-US" sz="1600" b="1" dirty="0">
              <a:solidFill>
                <a:schemeClr val="bg1">
                  <a:lumMod val="65000"/>
                </a:schemeClr>
              </a:solidFill>
            </a:endParaRPr>
          </a:p>
        </p:txBody>
      </p:sp>
      <p:pic>
        <p:nvPicPr>
          <p:cNvPr id="18" name="图形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220" y="215729"/>
            <a:ext cx="1116700" cy="18611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1" name="图形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220" y="215729"/>
            <a:ext cx="1116700" cy="186116"/>
          </a:xfrm>
          <a:prstGeom prst="rect">
            <a:avLst/>
          </a:prstGeom>
        </p:spPr>
      </p:pic>
      <p:grpSp>
        <p:nvGrpSpPr>
          <p:cNvPr id="74" name="组合 73"/>
          <p:cNvGrpSpPr/>
          <p:nvPr/>
        </p:nvGrpSpPr>
        <p:grpSpPr>
          <a:xfrm>
            <a:off x="264220" y="6474825"/>
            <a:ext cx="259392" cy="186116"/>
            <a:chOff x="10431624" y="5523722"/>
            <a:chExt cx="365003" cy="189723"/>
          </a:xfrm>
        </p:grpSpPr>
        <p:cxnSp>
          <p:nvCxnSpPr>
            <p:cNvPr id="73" name="直接连接符 72"/>
            <p:cNvCxnSpPr/>
            <p:nvPr/>
          </p:nvCxnSpPr>
          <p:spPr>
            <a:xfrm>
              <a:off x="10431624" y="5523722"/>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0431624" y="5620138"/>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0431624" y="5713445"/>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0796627" y="6430908"/>
            <a:ext cx="1218363" cy="276999"/>
            <a:chOff x="10796627" y="6430908"/>
            <a:chExt cx="1218363" cy="276999"/>
          </a:xfrm>
        </p:grpSpPr>
        <p:sp>
          <p:nvSpPr>
            <p:cNvPr id="23" name="文本框 22"/>
            <p:cNvSpPr txBox="1"/>
            <p:nvPr/>
          </p:nvSpPr>
          <p:spPr>
            <a:xfrm>
              <a:off x="10796627" y="6430908"/>
              <a:ext cx="1218363" cy="276999"/>
            </a:xfrm>
            <a:prstGeom prst="rect">
              <a:avLst/>
            </a:prstGeom>
            <a:noFill/>
          </p:spPr>
          <p:txBody>
            <a:bodyPr wrap="square" rtlCol="0">
              <a:spAutoFit/>
            </a:bodyPr>
            <a:lstStyle/>
            <a:p>
              <a:pPr algn="ctr"/>
              <a:r>
                <a:rPr lang="zh-CN" altLang="en-US" sz="1200" dirty="0">
                  <a:gradFill>
                    <a:gsLst>
                      <a:gs pos="0">
                        <a:srgbClr val="F3CFBA">
                          <a:alpha val="50000"/>
                        </a:srgbClr>
                      </a:gs>
                      <a:gs pos="100000">
                        <a:srgbClr val="CCA185">
                          <a:alpha val="50000"/>
                        </a:srgbClr>
                      </a:gs>
                    </a:gsLst>
                    <a:lin ang="5400000" scaled="1"/>
                  </a:gradFill>
                </a:rPr>
                <a:t>进一步了解</a:t>
              </a:r>
            </a:p>
          </p:txBody>
        </p:sp>
        <p:grpSp>
          <p:nvGrpSpPr>
            <p:cNvPr id="24" name="组合 23"/>
            <p:cNvGrpSpPr/>
            <p:nvPr/>
          </p:nvGrpSpPr>
          <p:grpSpPr>
            <a:xfrm>
              <a:off x="11860789" y="6523821"/>
              <a:ext cx="52538" cy="91594"/>
              <a:chOff x="2675446" y="4368438"/>
              <a:chExt cx="105076" cy="183188"/>
            </a:xfrm>
          </p:grpSpPr>
          <p:cxnSp>
            <p:nvCxnSpPr>
              <p:cNvPr id="25" name="直接连接符 24"/>
              <p:cNvCxnSpPr/>
              <p:nvPr/>
            </p:nvCxnSpPr>
            <p:spPr>
              <a:xfrm>
                <a:off x="2679776" y="4368438"/>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675446" y="4460032"/>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grpSp>
      </p:gr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6377" y="4536281"/>
            <a:ext cx="9620250" cy="4429125"/>
          </a:xfrm>
          <a:prstGeom prst="rect">
            <a:avLst/>
          </a:prstGeom>
        </p:spPr>
      </p:pic>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176377" y="-2107406"/>
            <a:ext cx="9620250" cy="4429125"/>
          </a:xfrm>
          <a:prstGeom prst="rect">
            <a:avLst/>
          </a:prstGeom>
        </p:spPr>
      </p:pic>
      <p:sp>
        <p:nvSpPr>
          <p:cNvPr id="8" name="文本框 7"/>
          <p:cNvSpPr txBox="1"/>
          <p:nvPr/>
        </p:nvSpPr>
        <p:spPr>
          <a:xfrm>
            <a:off x="1506846" y="3244334"/>
            <a:ext cx="1591734" cy="738664"/>
          </a:xfrm>
          <a:prstGeom prst="rect">
            <a:avLst/>
          </a:prstGeom>
          <a:noFill/>
        </p:spPr>
        <p:txBody>
          <a:bodyPr wrap="square" rtlCol="0">
            <a:spAutoFit/>
          </a:bodyPr>
          <a:lstStyle/>
          <a:p>
            <a:pPr algn="ctr"/>
            <a:r>
              <a:rPr lang="en-US" altLang="zh-CN" sz="2400" b="1" dirty="0">
                <a:gradFill>
                  <a:gsLst>
                    <a:gs pos="0">
                      <a:srgbClr val="F3CFBA"/>
                    </a:gs>
                    <a:gs pos="100000">
                      <a:srgbClr val="CCA185"/>
                    </a:gs>
                  </a:gsLst>
                  <a:lin ang="5400000" scaled="1"/>
                </a:gradFill>
              </a:rPr>
              <a:t>ƒ/1.8</a:t>
            </a:r>
          </a:p>
          <a:p>
            <a:pPr algn="ctr"/>
            <a:r>
              <a:rPr lang="zh-CN" altLang="en-US" dirty="0">
                <a:solidFill>
                  <a:schemeClr val="bg1">
                    <a:lumMod val="65000"/>
                  </a:schemeClr>
                </a:solidFill>
              </a:rPr>
              <a:t>广角镜头</a:t>
            </a:r>
          </a:p>
        </p:txBody>
      </p:sp>
      <p:sp>
        <p:nvSpPr>
          <p:cNvPr id="10" name="矩形 9"/>
          <p:cNvSpPr/>
          <p:nvPr/>
        </p:nvSpPr>
        <p:spPr>
          <a:xfrm>
            <a:off x="8878492" y="3244334"/>
            <a:ext cx="1580882" cy="738664"/>
          </a:xfrm>
          <a:prstGeom prst="rect">
            <a:avLst/>
          </a:prstGeom>
        </p:spPr>
        <p:txBody>
          <a:bodyPr wrap="none">
            <a:spAutoFit/>
          </a:bodyPr>
          <a:lstStyle/>
          <a:p>
            <a:pPr algn="ctr"/>
            <a:r>
              <a:rPr lang="en-US" altLang="zh-CN" sz="2400" b="1" dirty="0">
                <a:gradFill>
                  <a:gsLst>
                    <a:gs pos="0">
                      <a:srgbClr val="F3CFBA"/>
                    </a:gs>
                    <a:gs pos="100000">
                      <a:srgbClr val="CCA185"/>
                    </a:gs>
                  </a:gsLst>
                  <a:lin ang="5400000" scaled="1"/>
                </a:gradFill>
              </a:rPr>
              <a:t>4K </a:t>
            </a:r>
            <a:r>
              <a:rPr lang="zh-CN" altLang="en-US" sz="2400" b="1" dirty="0">
                <a:gradFill>
                  <a:gsLst>
                    <a:gs pos="0">
                      <a:srgbClr val="F3CFBA"/>
                    </a:gs>
                    <a:gs pos="100000">
                      <a:srgbClr val="CCA185"/>
                    </a:gs>
                  </a:gsLst>
                  <a:lin ang="5400000" scaled="1"/>
                </a:gradFill>
              </a:rPr>
              <a:t>视频</a:t>
            </a:r>
            <a:endParaRPr lang="en-US" altLang="zh-CN" sz="2400" b="1" dirty="0">
              <a:gradFill>
                <a:gsLst>
                  <a:gs pos="0">
                    <a:srgbClr val="F3CFBA"/>
                  </a:gs>
                  <a:gs pos="100000">
                    <a:srgbClr val="CCA185"/>
                  </a:gs>
                </a:gsLst>
                <a:lin ang="5400000" scaled="1"/>
              </a:gradFill>
            </a:endParaRPr>
          </a:p>
          <a:p>
            <a:pPr algn="ctr"/>
            <a:r>
              <a:rPr lang="zh-CN" altLang="en-US" dirty="0">
                <a:solidFill>
                  <a:schemeClr val="bg1">
                    <a:lumMod val="65000"/>
                  </a:schemeClr>
                </a:solidFill>
              </a:rPr>
              <a:t>最高达 </a:t>
            </a:r>
            <a:r>
              <a:rPr lang="en-US" altLang="zh-CN" dirty="0">
                <a:solidFill>
                  <a:schemeClr val="bg1">
                    <a:lumMod val="65000"/>
                  </a:schemeClr>
                </a:solidFill>
              </a:rPr>
              <a:t>60 fps</a:t>
            </a:r>
            <a:endParaRPr lang="zh-CN" altLang="en-US" dirty="0">
              <a:solidFill>
                <a:schemeClr val="bg1">
                  <a:lumMod val="65000"/>
                </a:schemeClr>
              </a:solidFill>
            </a:endParaRPr>
          </a:p>
        </p:txBody>
      </p:sp>
      <p:sp>
        <p:nvSpPr>
          <p:cNvPr id="12" name="矩形 11"/>
          <p:cNvSpPr/>
          <p:nvPr/>
        </p:nvSpPr>
        <p:spPr>
          <a:xfrm>
            <a:off x="1506846" y="3244334"/>
            <a:ext cx="6096000" cy="738664"/>
          </a:xfrm>
          <a:prstGeom prst="rect">
            <a:avLst/>
          </a:prstGeom>
        </p:spPr>
        <p:txBody>
          <a:bodyPr>
            <a:spAutoFit/>
          </a:bodyPr>
          <a:lstStyle/>
          <a:p>
            <a:pPr algn="ctr" fontAlgn="t"/>
            <a:r>
              <a:rPr lang="en-US" altLang="zh-CN" sz="2400" b="1" dirty="0">
                <a:gradFill>
                  <a:gsLst>
                    <a:gs pos="0">
                      <a:srgbClr val="F3CFBA"/>
                    </a:gs>
                    <a:gs pos="100000">
                      <a:srgbClr val="CCA185"/>
                    </a:gs>
                  </a:gsLst>
                  <a:lin ang="5400000" scaled="1"/>
                </a:gradFill>
              </a:rPr>
              <a:t>ƒ/2.4</a:t>
            </a:r>
          </a:p>
          <a:p>
            <a:pPr algn="ctr" fontAlgn="t"/>
            <a:r>
              <a:rPr lang="zh-CN" altLang="en-US" dirty="0">
                <a:solidFill>
                  <a:schemeClr val="bg1">
                    <a:lumMod val="65000"/>
                  </a:schemeClr>
                </a:solidFill>
              </a:rPr>
              <a:t>长焦镜头</a:t>
            </a:r>
          </a:p>
        </p:txBody>
      </p:sp>
      <p:sp>
        <p:nvSpPr>
          <p:cNvPr id="16" name="矩形 15"/>
          <p:cNvSpPr/>
          <p:nvPr/>
        </p:nvSpPr>
        <p:spPr>
          <a:xfrm>
            <a:off x="5757332" y="3244334"/>
            <a:ext cx="2822222" cy="738664"/>
          </a:xfrm>
          <a:prstGeom prst="rect">
            <a:avLst/>
          </a:prstGeom>
        </p:spPr>
        <p:txBody>
          <a:bodyPr wrap="square">
            <a:spAutoFit/>
          </a:bodyPr>
          <a:lstStyle/>
          <a:p>
            <a:pPr algn="ctr" fontAlgn="t"/>
            <a:r>
              <a:rPr lang="en-US" altLang="zh-CN" sz="2400" b="1" dirty="0">
                <a:gradFill>
                  <a:gsLst>
                    <a:gs pos="0">
                      <a:srgbClr val="F3CFBA"/>
                    </a:gs>
                    <a:gs pos="100000">
                      <a:srgbClr val="CCA185"/>
                    </a:gs>
                  </a:gsLst>
                  <a:lin ang="5400000" scaled="1"/>
                </a:gradFill>
              </a:rPr>
              <a:t>OIS</a:t>
            </a:r>
            <a:r>
              <a:rPr lang="zh-CN" altLang="en-US" sz="2400" b="1" dirty="0">
                <a:gradFill>
                  <a:gsLst>
                    <a:gs pos="0">
                      <a:srgbClr val="F3CFBA"/>
                    </a:gs>
                    <a:gs pos="100000">
                      <a:srgbClr val="CCA185"/>
                    </a:gs>
                  </a:gsLst>
                  <a:lin ang="5400000" scaled="1"/>
                </a:gradFill>
              </a:rPr>
              <a:t>双镜头</a:t>
            </a:r>
            <a:r>
              <a:rPr lang="zh-CN" altLang="en-US" dirty="0">
                <a:solidFill>
                  <a:srgbClr val="B2B2B2"/>
                </a:solidFill>
                <a:latin typeface="SF Pro SC"/>
              </a:rPr>
              <a:t/>
            </a:r>
            <a:br>
              <a:rPr lang="zh-CN" altLang="en-US" dirty="0">
                <a:solidFill>
                  <a:srgbClr val="B2B2B2"/>
                </a:solidFill>
                <a:latin typeface="SF Pro SC"/>
              </a:rPr>
            </a:br>
            <a:r>
              <a:rPr lang="zh-CN" altLang="en-US" dirty="0">
                <a:solidFill>
                  <a:schemeClr val="bg1">
                    <a:lumMod val="65000"/>
                  </a:schemeClr>
                </a:solidFill>
              </a:rPr>
              <a:t>光学图像防抖</a:t>
            </a:r>
          </a:p>
        </p:txBody>
      </p:sp>
      <p:cxnSp>
        <p:nvCxnSpPr>
          <p:cNvPr id="28" name="直接连接符 27"/>
          <p:cNvCxnSpPr/>
          <p:nvPr/>
        </p:nvCxnSpPr>
        <p:spPr>
          <a:xfrm>
            <a:off x="3420532" y="3429000"/>
            <a:ext cx="0" cy="428251"/>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757332" y="3429000"/>
            <a:ext cx="0" cy="428251"/>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500532" y="3429000"/>
            <a:ext cx="0" cy="428251"/>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74" name="组合 73"/>
          <p:cNvGrpSpPr/>
          <p:nvPr/>
        </p:nvGrpSpPr>
        <p:grpSpPr>
          <a:xfrm>
            <a:off x="264220" y="6474825"/>
            <a:ext cx="259392" cy="186116"/>
            <a:chOff x="10431624" y="5523722"/>
            <a:chExt cx="365003" cy="189723"/>
          </a:xfrm>
        </p:grpSpPr>
        <p:cxnSp>
          <p:nvCxnSpPr>
            <p:cNvPr id="73" name="直接连接符 72"/>
            <p:cNvCxnSpPr/>
            <p:nvPr/>
          </p:nvCxnSpPr>
          <p:spPr>
            <a:xfrm>
              <a:off x="10431624" y="5523722"/>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0431624" y="5620138"/>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0431624" y="5713445"/>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0796627" y="6430908"/>
            <a:ext cx="1218363" cy="276999"/>
            <a:chOff x="10796627" y="6430908"/>
            <a:chExt cx="1218363" cy="276999"/>
          </a:xfrm>
        </p:grpSpPr>
        <p:sp>
          <p:nvSpPr>
            <p:cNvPr id="23" name="文本框 22"/>
            <p:cNvSpPr txBox="1"/>
            <p:nvPr/>
          </p:nvSpPr>
          <p:spPr>
            <a:xfrm>
              <a:off x="10796627" y="6430908"/>
              <a:ext cx="1218363" cy="276999"/>
            </a:xfrm>
            <a:prstGeom prst="rect">
              <a:avLst/>
            </a:prstGeom>
            <a:noFill/>
          </p:spPr>
          <p:txBody>
            <a:bodyPr wrap="square" rtlCol="0">
              <a:spAutoFit/>
            </a:bodyPr>
            <a:lstStyle/>
            <a:p>
              <a:pPr algn="ctr"/>
              <a:r>
                <a:rPr lang="zh-CN" altLang="en-US" sz="1200" dirty="0">
                  <a:gradFill>
                    <a:gsLst>
                      <a:gs pos="0">
                        <a:srgbClr val="F3CFBA">
                          <a:alpha val="50000"/>
                        </a:srgbClr>
                      </a:gs>
                      <a:gs pos="100000">
                        <a:srgbClr val="CCA185">
                          <a:alpha val="50000"/>
                        </a:srgbClr>
                      </a:gs>
                    </a:gsLst>
                    <a:lin ang="5400000" scaled="1"/>
                  </a:gradFill>
                </a:rPr>
                <a:t>进一步了解</a:t>
              </a:r>
            </a:p>
          </p:txBody>
        </p:sp>
        <p:grpSp>
          <p:nvGrpSpPr>
            <p:cNvPr id="24" name="组合 23"/>
            <p:cNvGrpSpPr/>
            <p:nvPr/>
          </p:nvGrpSpPr>
          <p:grpSpPr>
            <a:xfrm>
              <a:off x="11860789" y="6523821"/>
              <a:ext cx="52538" cy="91594"/>
              <a:chOff x="2675446" y="4368438"/>
              <a:chExt cx="105076" cy="183188"/>
            </a:xfrm>
          </p:grpSpPr>
          <p:cxnSp>
            <p:nvCxnSpPr>
              <p:cNvPr id="25" name="直接连接符 24"/>
              <p:cNvCxnSpPr/>
              <p:nvPr/>
            </p:nvCxnSpPr>
            <p:spPr>
              <a:xfrm>
                <a:off x="2679776" y="4368438"/>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675446" y="4460032"/>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gr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212" y="1029771"/>
            <a:ext cx="9620250" cy="4429125"/>
          </a:xfrm>
          <a:prstGeom prst="rect">
            <a:avLst/>
          </a:prstGeom>
        </p:spPr>
      </p:pic>
      <p:sp>
        <p:nvSpPr>
          <p:cNvPr id="8" name="文本框 7"/>
          <p:cNvSpPr txBox="1"/>
          <p:nvPr/>
        </p:nvSpPr>
        <p:spPr>
          <a:xfrm>
            <a:off x="1529424" y="5784335"/>
            <a:ext cx="1591734" cy="738664"/>
          </a:xfrm>
          <a:prstGeom prst="rect">
            <a:avLst/>
          </a:prstGeom>
          <a:noFill/>
        </p:spPr>
        <p:txBody>
          <a:bodyPr wrap="square" rtlCol="0">
            <a:spAutoFit/>
          </a:bodyPr>
          <a:lstStyle/>
          <a:p>
            <a:pPr algn="ctr"/>
            <a:r>
              <a:rPr lang="en-US" altLang="zh-CN" sz="2400" b="1" dirty="0">
                <a:gradFill>
                  <a:gsLst>
                    <a:gs pos="0">
                      <a:srgbClr val="F3CFBA"/>
                    </a:gs>
                    <a:gs pos="100000">
                      <a:srgbClr val="CCA185"/>
                    </a:gs>
                  </a:gsLst>
                  <a:lin ang="5400000" scaled="1"/>
                </a:gradFill>
              </a:rPr>
              <a:t>ƒ/2.2</a:t>
            </a:r>
          </a:p>
          <a:p>
            <a:pPr algn="ctr"/>
            <a:r>
              <a:rPr lang="zh-CN" altLang="en-US" dirty="0">
                <a:solidFill>
                  <a:schemeClr val="bg1">
                    <a:lumMod val="65000"/>
                  </a:schemeClr>
                </a:solidFill>
              </a:rPr>
              <a:t>广角镜头</a:t>
            </a:r>
          </a:p>
        </p:txBody>
      </p:sp>
      <p:sp>
        <p:nvSpPr>
          <p:cNvPr id="10" name="矩形 9"/>
          <p:cNvSpPr/>
          <p:nvPr/>
        </p:nvSpPr>
        <p:spPr>
          <a:xfrm>
            <a:off x="8996134" y="5892057"/>
            <a:ext cx="1800493" cy="523220"/>
          </a:xfrm>
          <a:prstGeom prst="rect">
            <a:avLst/>
          </a:prstGeom>
        </p:spPr>
        <p:txBody>
          <a:bodyPr wrap="none">
            <a:spAutoFit/>
          </a:bodyPr>
          <a:lstStyle/>
          <a:p>
            <a:pPr algn="ctr" fontAlgn="t"/>
            <a:r>
              <a:rPr lang="zh-CN" altLang="en-US" sz="1400" b="1" dirty="0">
                <a:gradFill>
                  <a:gsLst>
                    <a:gs pos="0">
                      <a:srgbClr val="F3CFBA"/>
                    </a:gs>
                    <a:gs pos="100000">
                      <a:srgbClr val="CCA185"/>
                    </a:gs>
                  </a:gsLst>
                  <a:lin ang="5400000" scaled="1"/>
                </a:gradFill>
              </a:rPr>
              <a:t>支持人像模式自拍</a:t>
            </a:r>
            <a:endParaRPr lang="en-US" altLang="zh-CN" sz="1400" b="1" dirty="0">
              <a:gradFill>
                <a:gsLst>
                  <a:gs pos="0">
                    <a:srgbClr val="F3CFBA"/>
                  </a:gs>
                  <a:gs pos="100000">
                    <a:srgbClr val="CCA185"/>
                  </a:gs>
                </a:gsLst>
                <a:lin ang="5400000" scaled="1"/>
              </a:gradFill>
            </a:endParaRPr>
          </a:p>
          <a:p>
            <a:pPr algn="ctr" fontAlgn="t"/>
            <a:r>
              <a:rPr lang="zh-CN" altLang="en-US" sz="1400" b="1" dirty="0">
                <a:gradFill>
                  <a:gsLst>
                    <a:gs pos="0">
                      <a:srgbClr val="F3CFBA"/>
                    </a:gs>
                    <a:gs pos="100000">
                      <a:srgbClr val="CCA185"/>
                    </a:gs>
                  </a:gsLst>
                  <a:lin ang="5400000" scaled="1"/>
                </a:gradFill>
              </a:rPr>
              <a:t>动话表情和拟我表情</a:t>
            </a:r>
          </a:p>
        </p:txBody>
      </p:sp>
      <p:sp>
        <p:nvSpPr>
          <p:cNvPr id="12" name="矩形 11"/>
          <p:cNvSpPr/>
          <p:nvPr/>
        </p:nvSpPr>
        <p:spPr>
          <a:xfrm>
            <a:off x="1563511" y="5784335"/>
            <a:ext cx="6096000" cy="738664"/>
          </a:xfrm>
          <a:prstGeom prst="rect">
            <a:avLst/>
          </a:prstGeom>
        </p:spPr>
        <p:txBody>
          <a:bodyPr>
            <a:spAutoFit/>
          </a:bodyPr>
          <a:lstStyle/>
          <a:p>
            <a:pPr algn="ctr" fontAlgn="t"/>
            <a:r>
              <a:rPr lang="zh-CN" altLang="en-US" sz="2400" b="1" dirty="0">
                <a:gradFill>
                  <a:gsLst>
                    <a:gs pos="0">
                      <a:srgbClr val="F3CFBA"/>
                    </a:gs>
                    <a:gs pos="100000">
                      <a:srgbClr val="CCA185"/>
                    </a:gs>
                  </a:gsLst>
                  <a:lin ang="5400000" scaled="1"/>
                </a:gradFill>
              </a:rPr>
              <a:t>全新配备</a:t>
            </a:r>
            <a:endParaRPr lang="en-US" altLang="zh-CN" sz="2400" b="1" dirty="0">
              <a:gradFill>
                <a:gsLst>
                  <a:gs pos="0">
                    <a:srgbClr val="F3CFBA"/>
                  </a:gs>
                  <a:gs pos="100000">
                    <a:srgbClr val="CCA185"/>
                  </a:gs>
                </a:gsLst>
                <a:lin ang="5400000" scaled="1"/>
              </a:gradFill>
            </a:endParaRPr>
          </a:p>
          <a:p>
            <a:pPr algn="ctr" fontAlgn="t"/>
            <a:r>
              <a:rPr lang="zh-CN" altLang="en-US" dirty="0">
                <a:solidFill>
                  <a:schemeClr val="bg1">
                    <a:lumMod val="65000"/>
                  </a:schemeClr>
                </a:solidFill>
              </a:rPr>
              <a:t>视频防抖功能</a:t>
            </a:r>
          </a:p>
        </p:txBody>
      </p:sp>
      <p:sp>
        <p:nvSpPr>
          <p:cNvPr id="16" name="矩形 15"/>
          <p:cNvSpPr/>
          <p:nvPr/>
        </p:nvSpPr>
        <p:spPr>
          <a:xfrm>
            <a:off x="5779910" y="5784335"/>
            <a:ext cx="2822222" cy="738664"/>
          </a:xfrm>
          <a:prstGeom prst="rect">
            <a:avLst/>
          </a:prstGeom>
        </p:spPr>
        <p:txBody>
          <a:bodyPr wrap="square">
            <a:spAutoFit/>
          </a:bodyPr>
          <a:lstStyle/>
          <a:p>
            <a:pPr algn="ctr" fontAlgn="t"/>
            <a:r>
              <a:rPr lang="en-US" altLang="zh-CN" sz="2400" b="1" dirty="0">
                <a:gradFill>
                  <a:gsLst>
                    <a:gs pos="0">
                      <a:srgbClr val="F3CFBA"/>
                    </a:gs>
                    <a:gs pos="100000">
                      <a:srgbClr val="CCA185"/>
                    </a:gs>
                  </a:gsLst>
                  <a:lin ang="5400000" scaled="1"/>
                </a:gradFill>
              </a:rPr>
              <a:t>1080P</a:t>
            </a:r>
          </a:p>
          <a:p>
            <a:pPr algn="ctr" fontAlgn="t"/>
            <a:r>
              <a:rPr lang="zh-CN" altLang="en-US" dirty="0">
                <a:solidFill>
                  <a:schemeClr val="bg1">
                    <a:lumMod val="65000"/>
                  </a:schemeClr>
                </a:solidFill>
              </a:rPr>
              <a:t>高清视频</a:t>
            </a:r>
            <a:endParaRPr lang="en-US" altLang="zh-CN" dirty="0">
              <a:solidFill>
                <a:schemeClr val="bg1">
                  <a:lumMod val="65000"/>
                </a:schemeClr>
              </a:solidFill>
            </a:endParaRPr>
          </a:p>
        </p:txBody>
      </p:sp>
      <p:cxnSp>
        <p:nvCxnSpPr>
          <p:cNvPr id="28" name="直接连接符 27"/>
          <p:cNvCxnSpPr/>
          <p:nvPr/>
        </p:nvCxnSpPr>
        <p:spPr>
          <a:xfrm>
            <a:off x="3443110" y="5969001"/>
            <a:ext cx="0" cy="428251"/>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779910" y="5969001"/>
            <a:ext cx="0" cy="428251"/>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523110" y="5969001"/>
            <a:ext cx="0" cy="428251"/>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043195" y="383440"/>
            <a:ext cx="4105611" cy="461665"/>
          </a:xfrm>
          <a:prstGeom prst="rect">
            <a:avLst/>
          </a:prstGeom>
        </p:spPr>
        <p:txBody>
          <a:bodyPr wrap="none">
            <a:spAutoFit/>
          </a:bodyPr>
          <a:lstStyle/>
          <a:p>
            <a:r>
              <a:rPr lang="en-US" altLang="zh-CN" sz="2400" b="1" dirty="0">
                <a:gradFill>
                  <a:gsLst>
                    <a:gs pos="0">
                      <a:srgbClr val="F3CFBA"/>
                    </a:gs>
                    <a:gs pos="100000">
                      <a:srgbClr val="CCA185"/>
                    </a:gs>
                  </a:gsLst>
                  <a:lin ang="5400000" scaled="1"/>
                </a:gradFill>
                <a:latin typeface="SF Pro SC"/>
              </a:rPr>
              <a:t>700 </a:t>
            </a:r>
            <a:r>
              <a:rPr lang="zh-CN" altLang="en-US" sz="2400" b="1" dirty="0">
                <a:gradFill>
                  <a:gsLst>
                    <a:gs pos="0">
                      <a:srgbClr val="F3CFBA"/>
                    </a:gs>
                    <a:gs pos="100000">
                      <a:srgbClr val="CCA185"/>
                    </a:gs>
                  </a:gsLst>
                  <a:lin ang="5400000" scaled="1"/>
                </a:gradFill>
                <a:latin typeface="SF Pro SC"/>
              </a:rPr>
              <a:t>万像素前置原深感摄像头</a:t>
            </a:r>
            <a:endParaRPr lang="zh-CN" altLang="en-US" sz="2400" b="1" i="0" dirty="0">
              <a:gradFill>
                <a:gsLst>
                  <a:gs pos="0">
                    <a:srgbClr val="F3CFBA"/>
                  </a:gs>
                  <a:gs pos="100000">
                    <a:srgbClr val="CCA185"/>
                  </a:gs>
                </a:gsLst>
                <a:lin ang="5400000" scaled="1"/>
              </a:gradFill>
              <a:effectLst/>
              <a:latin typeface="SF Pro SC"/>
            </a:endParaRPr>
          </a:p>
        </p:txBody>
      </p:sp>
      <p:pic>
        <p:nvPicPr>
          <p:cNvPr id="27" name="图形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220" y="215729"/>
            <a:ext cx="1116700" cy="18611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74" name="组合 73"/>
          <p:cNvGrpSpPr/>
          <p:nvPr/>
        </p:nvGrpSpPr>
        <p:grpSpPr>
          <a:xfrm>
            <a:off x="264220" y="6474825"/>
            <a:ext cx="259392" cy="186116"/>
            <a:chOff x="10431624" y="5523722"/>
            <a:chExt cx="365003" cy="189723"/>
          </a:xfrm>
        </p:grpSpPr>
        <p:cxnSp>
          <p:nvCxnSpPr>
            <p:cNvPr id="73" name="直接连接符 72"/>
            <p:cNvCxnSpPr/>
            <p:nvPr/>
          </p:nvCxnSpPr>
          <p:spPr>
            <a:xfrm>
              <a:off x="10431624" y="5523722"/>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0431624" y="5620138"/>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0431624" y="5713445"/>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0796627" y="6430908"/>
            <a:ext cx="1218363" cy="276999"/>
            <a:chOff x="10796627" y="6430908"/>
            <a:chExt cx="1218363" cy="276999"/>
          </a:xfrm>
        </p:grpSpPr>
        <p:sp>
          <p:nvSpPr>
            <p:cNvPr id="23" name="文本框 22"/>
            <p:cNvSpPr txBox="1"/>
            <p:nvPr/>
          </p:nvSpPr>
          <p:spPr>
            <a:xfrm>
              <a:off x="10796627" y="6430908"/>
              <a:ext cx="1218363" cy="276999"/>
            </a:xfrm>
            <a:prstGeom prst="rect">
              <a:avLst/>
            </a:prstGeom>
            <a:noFill/>
          </p:spPr>
          <p:txBody>
            <a:bodyPr wrap="square" rtlCol="0">
              <a:spAutoFit/>
            </a:bodyPr>
            <a:lstStyle/>
            <a:p>
              <a:pPr algn="ctr"/>
              <a:r>
                <a:rPr lang="zh-CN" altLang="en-US" sz="1200" dirty="0">
                  <a:gradFill>
                    <a:gsLst>
                      <a:gs pos="0">
                        <a:srgbClr val="F3CFBA">
                          <a:alpha val="50000"/>
                        </a:srgbClr>
                      </a:gs>
                      <a:gs pos="100000">
                        <a:srgbClr val="CCA185">
                          <a:alpha val="50000"/>
                        </a:srgbClr>
                      </a:gs>
                    </a:gsLst>
                    <a:lin ang="5400000" scaled="1"/>
                  </a:gradFill>
                </a:rPr>
                <a:t>进一步了解</a:t>
              </a:r>
            </a:p>
          </p:txBody>
        </p:sp>
        <p:grpSp>
          <p:nvGrpSpPr>
            <p:cNvPr id="24" name="组合 23"/>
            <p:cNvGrpSpPr/>
            <p:nvPr/>
          </p:nvGrpSpPr>
          <p:grpSpPr>
            <a:xfrm>
              <a:off x="11860789" y="6523821"/>
              <a:ext cx="52538" cy="91594"/>
              <a:chOff x="2675446" y="4368438"/>
              <a:chExt cx="105076" cy="183188"/>
            </a:xfrm>
          </p:grpSpPr>
          <p:cxnSp>
            <p:nvCxnSpPr>
              <p:cNvPr id="25" name="直接连接符 24"/>
              <p:cNvCxnSpPr/>
              <p:nvPr/>
            </p:nvCxnSpPr>
            <p:spPr>
              <a:xfrm>
                <a:off x="2679776" y="4368438"/>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675446" y="4460032"/>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grpSp>
      </p:gr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0" y="3636447"/>
            <a:ext cx="9334500" cy="2409825"/>
          </a:xfrm>
          <a:prstGeom prst="rect">
            <a:avLst/>
          </a:prstGeom>
        </p:spPr>
      </p:pic>
      <p:pic>
        <p:nvPicPr>
          <p:cNvPr id="27" name="图形 2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154451" y="982930"/>
            <a:ext cx="1883099" cy="313848"/>
          </a:xfrm>
          <a:prstGeom prst="rect">
            <a:avLst/>
          </a:prstGeom>
        </p:spPr>
      </p:pic>
      <p:sp>
        <p:nvSpPr>
          <p:cNvPr id="8" name="文本框 7"/>
          <p:cNvSpPr txBox="1"/>
          <p:nvPr/>
        </p:nvSpPr>
        <p:spPr>
          <a:xfrm>
            <a:off x="3417336" y="1497116"/>
            <a:ext cx="5357327" cy="646331"/>
          </a:xfrm>
          <a:prstGeom prst="rect">
            <a:avLst/>
          </a:prstGeom>
          <a:noFill/>
        </p:spPr>
        <p:txBody>
          <a:bodyPr wrap="square" rtlCol="0">
            <a:spAutoFit/>
          </a:bodyPr>
          <a:lstStyle/>
          <a:p>
            <a:pPr algn="ctr"/>
            <a:r>
              <a:rPr lang="zh-CN" altLang="en-US" sz="3600" b="1" dirty="0">
                <a:gradFill>
                  <a:gsLst>
                    <a:gs pos="0">
                      <a:srgbClr val="F3CFBA"/>
                    </a:gs>
                    <a:gs pos="100000">
                      <a:srgbClr val="CCA185"/>
                    </a:gs>
                  </a:gsLst>
                  <a:lin ang="5400000" scaled="1"/>
                </a:gradFill>
                <a:latin typeface="微软雅黑" panose="020B0503020204020204" pitchFamily="34" charset="-122"/>
                <a:ea typeface="微软雅黑" panose="020B0503020204020204" pitchFamily="34" charset="-122"/>
              </a:rPr>
              <a:t>哪一面都是亮点</a:t>
            </a:r>
          </a:p>
        </p:txBody>
      </p:sp>
      <p:sp>
        <p:nvSpPr>
          <p:cNvPr id="9" name="矩形 8"/>
          <p:cNvSpPr/>
          <p:nvPr/>
        </p:nvSpPr>
        <p:spPr>
          <a:xfrm>
            <a:off x="2978019" y="2143447"/>
            <a:ext cx="6235959" cy="895181"/>
          </a:xfrm>
          <a:prstGeom prst="rect">
            <a:avLst/>
          </a:prstGeom>
        </p:spPr>
        <p:txBody>
          <a:bodyPr wrap="square">
            <a:spAutoFit/>
          </a:bodyPr>
          <a:lstStyle/>
          <a:p>
            <a:pPr algn="just">
              <a:lnSpc>
                <a:spcPct val="150000"/>
              </a:lnSpc>
            </a:pPr>
            <a:r>
              <a:rPr lang="zh-CN" altLang="en-US" sz="1200" b="1" dirty="0">
                <a:gradFill>
                  <a:gsLst>
                    <a:gs pos="0">
                      <a:srgbClr val="F3CFBA">
                        <a:alpha val="70000"/>
                      </a:srgbClr>
                    </a:gs>
                    <a:gs pos="100000">
                      <a:srgbClr val="CCA185">
                        <a:alpha val="70000"/>
                      </a:srgbClr>
                    </a:gs>
                  </a:gsLst>
                  <a:lin ang="5400000" scaled="1"/>
                </a:gradFill>
                <a:latin typeface="+mn-ea"/>
              </a:rPr>
              <a:t>超视网膜显示屏现以两种尺寸为你演绎广阔的精彩，其中一款更是 </a:t>
            </a:r>
            <a:r>
              <a:rPr lang="en-US" altLang="zh-CN" sz="1200" b="1" dirty="0">
                <a:gradFill>
                  <a:gsLst>
                    <a:gs pos="0">
                      <a:srgbClr val="F3CFBA">
                        <a:alpha val="70000"/>
                      </a:srgbClr>
                    </a:gs>
                    <a:gs pos="100000">
                      <a:srgbClr val="CCA185">
                        <a:alpha val="70000"/>
                      </a:srgbClr>
                    </a:gs>
                  </a:gsLst>
                  <a:lin ang="5400000" scaled="1"/>
                </a:gradFill>
                <a:latin typeface="+mn-ea"/>
              </a:rPr>
              <a:t>iPhone </a:t>
            </a:r>
            <a:r>
              <a:rPr lang="zh-CN" altLang="en-US" sz="1200" b="1" dirty="0">
                <a:gradFill>
                  <a:gsLst>
                    <a:gs pos="0">
                      <a:srgbClr val="F3CFBA">
                        <a:alpha val="70000"/>
                      </a:srgbClr>
                    </a:gs>
                    <a:gs pos="100000">
                      <a:srgbClr val="CCA185">
                        <a:alpha val="70000"/>
                      </a:srgbClr>
                    </a:gs>
                  </a:gsLst>
                  <a:lin ang="5400000" scaled="1"/>
                </a:gradFill>
                <a:latin typeface="+mn-ea"/>
              </a:rPr>
              <a:t>史上最大的显示屏。此外，更有识别速度进一步提升的面容 </a:t>
            </a:r>
            <a:r>
              <a:rPr lang="en-US" altLang="zh-CN" sz="1200" b="1" dirty="0">
                <a:gradFill>
                  <a:gsLst>
                    <a:gs pos="0">
                      <a:srgbClr val="F3CFBA">
                        <a:alpha val="70000"/>
                      </a:srgbClr>
                    </a:gs>
                    <a:gs pos="100000">
                      <a:srgbClr val="CCA185">
                        <a:alpha val="70000"/>
                      </a:srgbClr>
                    </a:gs>
                  </a:gsLst>
                  <a:lin ang="5400000" scaled="1"/>
                </a:gradFill>
                <a:latin typeface="+mn-ea"/>
              </a:rPr>
              <a:t>ID</a:t>
            </a:r>
            <a:r>
              <a:rPr lang="zh-CN" altLang="en-US" sz="1200" b="1" dirty="0">
                <a:gradFill>
                  <a:gsLst>
                    <a:gs pos="0">
                      <a:srgbClr val="F3CFBA">
                        <a:alpha val="70000"/>
                      </a:srgbClr>
                    </a:gs>
                    <a:gs pos="100000">
                      <a:srgbClr val="CCA185">
                        <a:alpha val="70000"/>
                      </a:srgbClr>
                    </a:gs>
                  </a:gsLst>
                  <a:lin ang="5400000" scaled="1"/>
                </a:gradFill>
                <a:latin typeface="+mn-ea"/>
              </a:rPr>
              <a:t>、</a:t>
            </a:r>
            <a:r>
              <a:rPr lang="en-US" altLang="zh-CN" sz="1200" b="1" dirty="0">
                <a:gradFill>
                  <a:gsLst>
                    <a:gs pos="0">
                      <a:srgbClr val="F3CFBA">
                        <a:alpha val="70000"/>
                      </a:srgbClr>
                    </a:gs>
                    <a:gs pos="100000">
                      <a:srgbClr val="CCA185">
                        <a:alpha val="70000"/>
                      </a:srgbClr>
                    </a:gs>
                  </a:gsLst>
                  <a:lin ang="5400000" scaled="1"/>
                </a:gradFill>
                <a:latin typeface="+mn-ea"/>
              </a:rPr>
              <a:t>iPhone </a:t>
            </a:r>
            <a:r>
              <a:rPr lang="zh-CN" altLang="en-US" sz="1200" b="1" dirty="0">
                <a:gradFill>
                  <a:gsLst>
                    <a:gs pos="0">
                      <a:srgbClr val="F3CFBA">
                        <a:alpha val="70000"/>
                      </a:srgbClr>
                    </a:gs>
                    <a:gs pos="100000">
                      <a:srgbClr val="CCA185">
                        <a:alpha val="70000"/>
                      </a:srgbClr>
                    </a:gs>
                  </a:gsLst>
                  <a:lin ang="5400000" scaled="1"/>
                </a:gradFill>
                <a:latin typeface="+mn-ea"/>
              </a:rPr>
              <a:t>迄今最智能最强大的芯片，以及突破性的双镜头系统。</a:t>
            </a:r>
            <a:r>
              <a:rPr lang="en-US" altLang="zh-CN" sz="1200" b="1" dirty="0">
                <a:gradFill>
                  <a:gsLst>
                    <a:gs pos="0">
                      <a:srgbClr val="F3CFBA">
                        <a:alpha val="70000"/>
                      </a:srgbClr>
                    </a:gs>
                    <a:gs pos="100000">
                      <a:srgbClr val="CCA185">
                        <a:alpha val="70000"/>
                      </a:srgbClr>
                    </a:gs>
                  </a:gsLst>
                  <a:lin ang="5400000" scaled="1"/>
                </a:gradFill>
                <a:latin typeface="+mn-ea"/>
              </a:rPr>
              <a:t>iPhone XS </a:t>
            </a:r>
            <a:r>
              <a:rPr lang="zh-CN" altLang="en-US" sz="1200" b="1" dirty="0">
                <a:gradFill>
                  <a:gsLst>
                    <a:gs pos="0">
                      <a:srgbClr val="F3CFBA">
                        <a:alpha val="70000"/>
                      </a:srgbClr>
                    </a:gs>
                    <a:gs pos="100000">
                      <a:srgbClr val="CCA185">
                        <a:alpha val="70000"/>
                      </a:srgbClr>
                    </a:gs>
                  </a:gsLst>
                  <a:lin ang="5400000" scaled="1"/>
                </a:gradFill>
                <a:latin typeface="+mn-ea"/>
              </a:rPr>
              <a:t>云集了 </a:t>
            </a:r>
            <a:r>
              <a:rPr lang="en-US" altLang="zh-CN" sz="1200" b="1" dirty="0">
                <a:gradFill>
                  <a:gsLst>
                    <a:gs pos="0">
                      <a:srgbClr val="F3CFBA">
                        <a:alpha val="70000"/>
                      </a:srgbClr>
                    </a:gs>
                    <a:gs pos="100000">
                      <a:srgbClr val="CCA185">
                        <a:alpha val="70000"/>
                      </a:srgbClr>
                    </a:gs>
                  </a:gsLst>
                  <a:lin ang="5400000" scaled="1"/>
                </a:gradFill>
                <a:latin typeface="+mn-ea"/>
              </a:rPr>
              <a:t>iPhone </a:t>
            </a:r>
            <a:r>
              <a:rPr lang="zh-CN" altLang="en-US" sz="1200" b="1" dirty="0">
                <a:gradFill>
                  <a:gsLst>
                    <a:gs pos="0">
                      <a:srgbClr val="F3CFBA">
                        <a:alpha val="70000"/>
                      </a:srgbClr>
                    </a:gs>
                    <a:gs pos="100000">
                      <a:srgbClr val="CCA185">
                        <a:alpha val="70000"/>
                      </a:srgbClr>
                    </a:gs>
                  </a:gsLst>
                  <a:lin ang="5400000" scaled="1"/>
                </a:gradFill>
                <a:latin typeface="+mn-ea"/>
              </a:rPr>
              <a:t>无数深得人心的亮点，并展现得淋漓尽致。</a:t>
            </a:r>
            <a:endParaRPr lang="zh-CN" altLang="en-US" sz="1200" dirty="0">
              <a:gradFill>
                <a:gsLst>
                  <a:gs pos="0">
                    <a:srgbClr val="F3CFBA">
                      <a:alpha val="70000"/>
                    </a:srgbClr>
                  </a:gs>
                  <a:gs pos="100000">
                    <a:srgbClr val="CCA185">
                      <a:alpha val="70000"/>
                    </a:srgbClr>
                  </a:gs>
                </a:gsLst>
                <a:lin ang="5400000" scaled="1"/>
              </a:gradFill>
              <a:latin typeface="+mn-ea"/>
            </a:endParaRPr>
          </a:p>
        </p:txBody>
      </p:sp>
      <p:sp>
        <p:nvSpPr>
          <p:cNvPr id="10" name="矩形 9"/>
          <p:cNvSpPr/>
          <p:nvPr/>
        </p:nvSpPr>
        <p:spPr>
          <a:xfrm>
            <a:off x="4402267" y="3152871"/>
            <a:ext cx="3387467" cy="369332"/>
          </a:xfrm>
          <a:prstGeom prst="rect">
            <a:avLst/>
          </a:prstGeom>
        </p:spPr>
        <p:txBody>
          <a:bodyPr wrap="none">
            <a:spAutoFit/>
          </a:bodyPr>
          <a:lstStyle/>
          <a:p>
            <a:pPr algn="ctr"/>
            <a:r>
              <a:rPr lang="en-US" altLang="zh-CN" dirty="0">
                <a:solidFill>
                  <a:srgbClr val="7F726D"/>
                </a:solidFill>
                <a:latin typeface="+mn-ea"/>
              </a:rPr>
              <a:t>9 </a:t>
            </a:r>
            <a:r>
              <a:rPr lang="zh-CN" altLang="en-US" dirty="0">
                <a:solidFill>
                  <a:srgbClr val="7F726D"/>
                </a:solidFill>
                <a:latin typeface="+mn-ea"/>
              </a:rPr>
              <a:t>月 </a:t>
            </a:r>
            <a:r>
              <a:rPr lang="en-US" altLang="zh-CN" dirty="0">
                <a:solidFill>
                  <a:srgbClr val="7F726D"/>
                </a:solidFill>
                <a:latin typeface="+mn-ea"/>
              </a:rPr>
              <a:t>14 </a:t>
            </a:r>
            <a:r>
              <a:rPr lang="zh-CN" altLang="en-US" dirty="0">
                <a:solidFill>
                  <a:srgbClr val="7F726D"/>
                </a:solidFill>
                <a:latin typeface="+mn-ea"/>
              </a:rPr>
              <a:t>日预购   </a:t>
            </a:r>
            <a:r>
              <a:rPr lang="zh-CN" altLang="en-US" dirty="0">
                <a:solidFill>
                  <a:srgbClr val="FFE5DB"/>
                </a:solidFill>
                <a:latin typeface="+mn-ea"/>
              </a:rPr>
              <a:t> </a:t>
            </a:r>
            <a:r>
              <a:rPr lang="en-US" altLang="zh-CN" dirty="0">
                <a:solidFill>
                  <a:srgbClr val="7F726D"/>
                </a:solidFill>
                <a:latin typeface="+mn-ea"/>
              </a:rPr>
              <a:t>9 </a:t>
            </a:r>
            <a:r>
              <a:rPr lang="zh-CN" altLang="en-US" dirty="0">
                <a:solidFill>
                  <a:srgbClr val="7F726D"/>
                </a:solidFill>
                <a:latin typeface="+mn-ea"/>
              </a:rPr>
              <a:t>月 </a:t>
            </a:r>
            <a:r>
              <a:rPr lang="en-US" altLang="zh-CN" dirty="0">
                <a:solidFill>
                  <a:srgbClr val="7F726D"/>
                </a:solidFill>
                <a:latin typeface="+mn-ea"/>
              </a:rPr>
              <a:t>21 </a:t>
            </a:r>
            <a:r>
              <a:rPr lang="zh-CN" altLang="en-US" dirty="0">
                <a:solidFill>
                  <a:srgbClr val="7F726D"/>
                </a:solidFill>
                <a:latin typeface="+mn-ea"/>
              </a:rPr>
              <a:t>日发售</a:t>
            </a:r>
            <a:endParaRPr lang="zh-CN" altLang="en-US" dirty="0">
              <a:latin typeface="+mn-ea"/>
            </a:endParaRPr>
          </a:p>
        </p:txBody>
      </p:sp>
      <p:pic>
        <p:nvPicPr>
          <p:cNvPr id="31" name="图形 3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64220" y="215729"/>
            <a:ext cx="1116700" cy="18611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4" name="组合 73"/>
          <p:cNvGrpSpPr/>
          <p:nvPr/>
        </p:nvGrpSpPr>
        <p:grpSpPr>
          <a:xfrm>
            <a:off x="264220" y="6474825"/>
            <a:ext cx="259392" cy="186116"/>
            <a:chOff x="10431624" y="5523722"/>
            <a:chExt cx="365003" cy="189723"/>
          </a:xfrm>
        </p:grpSpPr>
        <p:cxnSp>
          <p:nvCxnSpPr>
            <p:cNvPr id="73" name="直接连接符 72"/>
            <p:cNvCxnSpPr/>
            <p:nvPr/>
          </p:nvCxnSpPr>
          <p:spPr>
            <a:xfrm>
              <a:off x="10431624" y="5523722"/>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0431624" y="5620138"/>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0431624" y="5713445"/>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0796627" y="6430908"/>
            <a:ext cx="1218363" cy="276999"/>
            <a:chOff x="10796627" y="6430908"/>
            <a:chExt cx="1218363" cy="276999"/>
          </a:xfrm>
        </p:grpSpPr>
        <p:sp>
          <p:nvSpPr>
            <p:cNvPr id="23" name="文本框 22"/>
            <p:cNvSpPr txBox="1"/>
            <p:nvPr/>
          </p:nvSpPr>
          <p:spPr>
            <a:xfrm>
              <a:off x="10796627" y="6430908"/>
              <a:ext cx="1218363" cy="276999"/>
            </a:xfrm>
            <a:prstGeom prst="rect">
              <a:avLst/>
            </a:prstGeom>
            <a:noFill/>
          </p:spPr>
          <p:txBody>
            <a:bodyPr wrap="square" rtlCol="0">
              <a:spAutoFit/>
            </a:bodyPr>
            <a:lstStyle/>
            <a:p>
              <a:pPr algn="ctr"/>
              <a:r>
                <a:rPr lang="zh-CN" altLang="en-US" sz="1200" dirty="0">
                  <a:gradFill>
                    <a:gsLst>
                      <a:gs pos="0">
                        <a:srgbClr val="F3CFBA">
                          <a:alpha val="50000"/>
                        </a:srgbClr>
                      </a:gs>
                      <a:gs pos="100000">
                        <a:srgbClr val="CCA185">
                          <a:alpha val="50000"/>
                        </a:srgbClr>
                      </a:gs>
                    </a:gsLst>
                    <a:lin ang="5400000" scaled="1"/>
                  </a:gradFill>
                </a:rPr>
                <a:t>进一步了解</a:t>
              </a:r>
            </a:p>
          </p:txBody>
        </p:sp>
        <p:grpSp>
          <p:nvGrpSpPr>
            <p:cNvPr id="24" name="组合 23"/>
            <p:cNvGrpSpPr/>
            <p:nvPr/>
          </p:nvGrpSpPr>
          <p:grpSpPr>
            <a:xfrm>
              <a:off x="11860789" y="6523821"/>
              <a:ext cx="52538" cy="91594"/>
              <a:chOff x="2675446" y="4368438"/>
              <a:chExt cx="105076" cy="183188"/>
            </a:xfrm>
          </p:grpSpPr>
          <p:cxnSp>
            <p:nvCxnSpPr>
              <p:cNvPr id="25" name="直接连接符 24"/>
              <p:cNvCxnSpPr/>
              <p:nvPr/>
            </p:nvCxnSpPr>
            <p:spPr>
              <a:xfrm>
                <a:off x="2679776" y="4368438"/>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675446" y="4460032"/>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grpSp>
      </p:grpSp>
      <p:grpSp>
        <p:nvGrpSpPr>
          <p:cNvPr id="2" name="组合 1"/>
          <p:cNvGrpSpPr/>
          <p:nvPr/>
        </p:nvGrpSpPr>
        <p:grpSpPr>
          <a:xfrm>
            <a:off x="-2880312" y="2968400"/>
            <a:ext cx="17952624" cy="494207"/>
            <a:chOff x="-2715970" y="2968400"/>
            <a:chExt cx="17952624" cy="494207"/>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62419" y="-109989"/>
              <a:ext cx="494206" cy="6650984"/>
            </a:xfrm>
            <a:prstGeom prst="rect">
              <a:avLst/>
            </a:prstGeom>
          </p:spPr>
        </p:pic>
        <p:pic>
          <p:nvPicPr>
            <p:cNvPr id="35" name="图片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H="1">
              <a:off x="11664059" y="-109988"/>
              <a:ext cx="494206" cy="6650984"/>
            </a:xfrm>
            <a:prstGeom prst="rect">
              <a:avLst/>
            </a:prstGeom>
          </p:spPr>
        </p:pic>
      </p:grpSp>
      <p:sp>
        <p:nvSpPr>
          <p:cNvPr id="5" name="文本框 4"/>
          <p:cNvSpPr txBox="1"/>
          <p:nvPr/>
        </p:nvSpPr>
        <p:spPr>
          <a:xfrm>
            <a:off x="4272845" y="2641600"/>
            <a:ext cx="3646311" cy="1107996"/>
          </a:xfrm>
          <a:prstGeom prst="rect">
            <a:avLst/>
          </a:prstGeom>
          <a:noFill/>
        </p:spPr>
        <p:txBody>
          <a:bodyPr wrap="square" rtlCol="0">
            <a:spAutoFit/>
          </a:bodyPr>
          <a:lstStyle/>
          <a:p>
            <a:pPr algn="ctr"/>
            <a:r>
              <a:rPr lang="zh-CN" altLang="en-US" sz="6600" b="1" dirty="0">
                <a:gradFill>
                  <a:gsLst>
                    <a:gs pos="0">
                      <a:srgbClr val="F3CFBA"/>
                    </a:gs>
                    <a:gs pos="100000">
                      <a:srgbClr val="CCA185"/>
                    </a:gs>
                  </a:gsLst>
                  <a:lin ang="5400000" scaled="1"/>
                </a:gradFill>
                <a:latin typeface="微软雅黑" panose="020B0503020204020204" pitchFamily="34" charset="-122"/>
                <a:ea typeface="微软雅黑" panose="020B0503020204020204" pitchFamily="34" charset="-122"/>
              </a:rPr>
              <a:t>独到之处</a:t>
            </a:r>
          </a:p>
        </p:txBody>
      </p:sp>
      <p:sp>
        <p:nvSpPr>
          <p:cNvPr id="6" name="矩形 5"/>
          <p:cNvSpPr/>
          <p:nvPr/>
        </p:nvSpPr>
        <p:spPr>
          <a:xfrm>
            <a:off x="1724332" y="3749596"/>
            <a:ext cx="8743337" cy="1028871"/>
          </a:xfrm>
          <a:prstGeom prst="rect">
            <a:avLst/>
          </a:prstGeom>
        </p:spPr>
        <p:txBody>
          <a:bodyPr wrap="square">
            <a:spAutoFit/>
          </a:bodyPr>
          <a:lstStyle/>
          <a:p>
            <a:pPr algn="ctr">
              <a:lnSpc>
                <a:spcPct val="150000"/>
              </a:lnSpc>
            </a:pPr>
            <a:r>
              <a:rPr lang="en-US" altLang="zh-CN" sz="1400" b="1" dirty="0">
                <a:solidFill>
                  <a:schemeClr val="bg1">
                    <a:lumMod val="65000"/>
                  </a:schemeClr>
                </a:solidFill>
                <a:latin typeface="SF Pro SC"/>
              </a:rPr>
              <a:t>Apple </a:t>
            </a:r>
            <a:r>
              <a:rPr lang="zh-CN" altLang="en-US" sz="1400" b="1" dirty="0">
                <a:solidFill>
                  <a:schemeClr val="bg1">
                    <a:lumMod val="65000"/>
                  </a:schemeClr>
                </a:solidFill>
                <a:latin typeface="SF Pro SC"/>
              </a:rPr>
              <a:t>设计的出色产品中，少不了极具创新的显示屏、芯片、摄像头、操作系统，以及服务。但同样不可或缺的，是不同团队之间的协作，让 </a:t>
            </a:r>
            <a:r>
              <a:rPr lang="en-US" altLang="zh-CN" sz="1400" b="1" dirty="0">
                <a:solidFill>
                  <a:schemeClr val="bg1">
                    <a:lumMod val="65000"/>
                  </a:schemeClr>
                </a:solidFill>
                <a:latin typeface="SF Pro SC"/>
              </a:rPr>
              <a:t>iPhone </a:t>
            </a:r>
            <a:r>
              <a:rPr lang="zh-CN" altLang="en-US" sz="1400" b="1" dirty="0">
                <a:solidFill>
                  <a:schemeClr val="bg1">
                    <a:lumMod val="65000"/>
                  </a:schemeClr>
                </a:solidFill>
                <a:latin typeface="SF Pro SC"/>
              </a:rPr>
              <a:t>各个组件能够珠联璧合，将优势发挥得淋漓尽致。</a:t>
            </a:r>
          </a:p>
          <a:p>
            <a:pPr algn="ctr">
              <a:lnSpc>
                <a:spcPct val="150000"/>
              </a:lnSpc>
            </a:pPr>
            <a:r>
              <a:rPr lang="zh-CN" altLang="en-US" sz="1400" b="1" dirty="0">
                <a:solidFill>
                  <a:schemeClr val="bg1">
                    <a:lumMod val="65000"/>
                  </a:schemeClr>
                </a:solidFill>
                <a:latin typeface="SF Pro SC"/>
              </a:rPr>
              <a:t>这看起来是理所当然的，但却不是行业通用的做法。我们的与众不同，也正来源于此。</a:t>
            </a:r>
          </a:p>
        </p:txBody>
      </p:sp>
      <p:pic>
        <p:nvPicPr>
          <p:cNvPr id="18" name="图形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220" y="215729"/>
            <a:ext cx="1116700" cy="18611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4" name="组合 73"/>
          <p:cNvGrpSpPr/>
          <p:nvPr/>
        </p:nvGrpSpPr>
        <p:grpSpPr>
          <a:xfrm>
            <a:off x="264220" y="6474825"/>
            <a:ext cx="259392" cy="186116"/>
            <a:chOff x="10431624" y="5523722"/>
            <a:chExt cx="365003" cy="189723"/>
          </a:xfrm>
        </p:grpSpPr>
        <p:cxnSp>
          <p:nvCxnSpPr>
            <p:cNvPr id="73" name="直接连接符 72"/>
            <p:cNvCxnSpPr/>
            <p:nvPr/>
          </p:nvCxnSpPr>
          <p:spPr>
            <a:xfrm>
              <a:off x="10431624" y="5523722"/>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0431624" y="5620138"/>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0431624" y="5713445"/>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0796627" y="6430908"/>
            <a:ext cx="1218363" cy="276999"/>
            <a:chOff x="10796627" y="6430908"/>
            <a:chExt cx="1218363" cy="276999"/>
          </a:xfrm>
        </p:grpSpPr>
        <p:sp>
          <p:nvSpPr>
            <p:cNvPr id="23" name="文本框 22"/>
            <p:cNvSpPr txBox="1"/>
            <p:nvPr/>
          </p:nvSpPr>
          <p:spPr>
            <a:xfrm>
              <a:off x="10796627" y="6430908"/>
              <a:ext cx="1218363" cy="276999"/>
            </a:xfrm>
            <a:prstGeom prst="rect">
              <a:avLst/>
            </a:prstGeom>
            <a:noFill/>
          </p:spPr>
          <p:txBody>
            <a:bodyPr wrap="square" rtlCol="0">
              <a:spAutoFit/>
            </a:bodyPr>
            <a:lstStyle/>
            <a:p>
              <a:pPr algn="ctr"/>
              <a:r>
                <a:rPr lang="zh-CN" altLang="en-US" sz="1200" dirty="0">
                  <a:gradFill>
                    <a:gsLst>
                      <a:gs pos="0">
                        <a:srgbClr val="F3CFBA">
                          <a:alpha val="50000"/>
                        </a:srgbClr>
                      </a:gs>
                      <a:gs pos="100000">
                        <a:srgbClr val="CCA185">
                          <a:alpha val="50000"/>
                        </a:srgbClr>
                      </a:gs>
                    </a:gsLst>
                    <a:lin ang="5400000" scaled="1"/>
                  </a:gradFill>
                </a:rPr>
                <a:t>进一步了解</a:t>
              </a:r>
            </a:p>
          </p:txBody>
        </p:sp>
        <p:grpSp>
          <p:nvGrpSpPr>
            <p:cNvPr id="24" name="组合 23"/>
            <p:cNvGrpSpPr/>
            <p:nvPr/>
          </p:nvGrpSpPr>
          <p:grpSpPr>
            <a:xfrm>
              <a:off x="11860789" y="6523821"/>
              <a:ext cx="52538" cy="91594"/>
              <a:chOff x="2675446" y="4368438"/>
              <a:chExt cx="105076" cy="183188"/>
            </a:xfrm>
          </p:grpSpPr>
          <p:cxnSp>
            <p:nvCxnSpPr>
              <p:cNvPr id="25" name="直接连接符 24"/>
              <p:cNvCxnSpPr/>
              <p:nvPr/>
            </p:nvCxnSpPr>
            <p:spPr>
              <a:xfrm>
                <a:off x="2679776" y="4368438"/>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675446" y="4460032"/>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grpSp>
      </p:grpSp>
      <p:pic>
        <p:nvPicPr>
          <p:cNvPr id="17" name="图片 16"/>
          <p:cNvPicPr>
            <a:picLocks noChangeAspect="1"/>
          </p:cNvPicPr>
          <p:nvPr/>
        </p:nvPicPr>
        <p:blipFill rotWithShape="1">
          <a:blip r:embed="rId2">
            <a:extLst>
              <a:ext uri="{28A0092B-C50C-407E-A947-70E740481C1C}">
                <a14:useLocalDpi xmlns:a14="http://schemas.microsoft.com/office/drawing/2010/main" val="0"/>
              </a:ext>
            </a:extLst>
          </a:blip>
          <a:srcRect r="1863"/>
          <a:stretch>
            <a:fillRect/>
          </a:stretch>
        </p:blipFill>
        <p:spPr>
          <a:xfrm>
            <a:off x="5604051" y="495300"/>
            <a:ext cx="5374822" cy="6362700"/>
          </a:xfrm>
          <a:prstGeom prst="rect">
            <a:avLst/>
          </a:prstGeom>
        </p:spPr>
      </p:pic>
      <p:sp>
        <p:nvSpPr>
          <p:cNvPr id="18" name="矩形 17"/>
          <p:cNvSpPr/>
          <p:nvPr/>
        </p:nvSpPr>
        <p:spPr>
          <a:xfrm>
            <a:off x="542124" y="690013"/>
            <a:ext cx="6096000" cy="1446550"/>
          </a:xfrm>
          <a:prstGeom prst="rect">
            <a:avLst/>
          </a:prstGeom>
        </p:spPr>
        <p:txBody>
          <a:bodyPr>
            <a:spAutoFit/>
          </a:bodyPr>
          <a:lstStyle/>
          <a:p>
            <a:r>
              <a:rPr lang="en-US" altLang="zh-CN" sz="4400" b="1" dirty="0">
                <a:solidFill>
                  <a:schemeClr val="bg1">
                    <a:lumMod val="95000"/>
                  </a:schemeClr>
                </a:solidFill>
                <a:latin typeface="SF Pro SC"/>
              </a:rPr>
              <a:t>iPhone</a:t>
            </a:r>
          </a:p>
          <a:p>
            <a:r>
              <a:rPr lang="zh-CN" altLang="en-US" sz="4400" b="1" dirty="0">
                <a:gradFill>
                  <a:gsLst>
                    <a:gs pos="0">
                      <a:srgbClr val="F3CFBA"/>
                    </a:gs>
                    <a:gs pos="100000">
                      <a:srgbClr val="CCA185"/>
                    </a:gs>
                  </a:gsLst>
                  <a:lin ang="5400000" scaled="1"/>
                </a:gradFill>
                <a:latin typeface="SF Pro SC"/>
              </a:rPr>
              <a:t>就是那么不一样。</a:t>
            </a:r>
            <a:endParaRPr lang="zh-CN" altLang="en-US" sz="4400" b="1" i="0" dirty="0">
              <a:gradFill>
                <a:gsLst>
                  <a:gs pos="0">
                    <a:srgbClr val="F3CFBA"/>
                  </a:gs>
                  <a:gs pos="100000">
                    <a:srgbClr val="CCA185"/>
                  </a:gs>
                </a:gsLst>
                <a:lin ang="5400000" scaled="1"/>
              </a:gradFill>
              <a:effectLst/>
              <a:latin typeface="SF Pro SC"/>
            </a:endParaRPr>
          </a:p>
        </p:txBody>
      </p:sp>
      <p:sp>
        <p:nvSpPr>
          <p:cNvPr id="19" name="矩形 18"/>
          <p:cNvSpPr/>
          <p:nvPr/>
        </p:nvSpPr>
        <p:spPr>
          <a:xfrm>
            <a:off x="542124" y="2197669"/>
            <a:ext cx="4944276" cy="3291029"/>
          </a:xfrm>
          <a:prstGeom prst="rect">
            <a:avLst/>
          </a:prstGeom>
        </p:spPr>
        <p:txBody>
          <a:bodyPr wrap="square">
            <a:spAutoFit/>
          </a:bodyPr>
          <a:lstStyle/>
          <a:p>
            <a:pPr>
              <a:lnSpc>
                <a:spcPct val="150000"/>
              </a:lnSpc>
            </a:pPr>
            <a:r>
              <a:rPr lang="zh-CN" altLang="en-US" sz="1400" b="1" dirty="0">
                <a:solidFill>
                  <a:srgbClr val="FFFFFF"/>
                </a:solidFill>
                <a:latin typeface="SF Pro SC"/>
              </a:rPr>
              <a:t>只有软硬件协同设计，才能做到默契无间。</a:t>
            </a:r>
          </a:p>
          <a:p>
            <a:pPr>
              <a:lnSpc>
                <a:spcPct val="150000"/>
              </a:lnSpc>
            </a:pPr>
            <a:r>
              <a:rPr lang="en-US" altLang="zh-CN" sz="1400" b="1" dirty="0">
                <a:solidFill>
                  <a:srgbClr val="B2B2B2"/>
                </a:solidFill>
                <a:latin typeface="SF Pro SC"/>
              </a:rPr>
              <a:t>Apple </a:t>
            </a:r>
            <a:r>
              <a:rPr lang="zh-CN" altLang="en-US" sz="1400" b="1" dirty="0">
                <a:solidFill>
                  <a:srgbClr val="B2B2B2"/>
                </a:solidFill>
                <a:latin typeface="SF Pro SC"/>
              </a:rPr>
              <a:t>设计的出色产品中，少不了极具创新的显示屏、芯片、摄像头、操作系统，以及服务。但同样不可或缺的，是不同团队之间的协作，让 </a:t>
            </a:r>
            <a:r>
              <a:rPr lang="en-US" altLang="zh-CN" sz="1400" b="1" dirty="0">
                <a:solidFill>
                  <a:srgbClr val="B2B2B2"/>
                </a:solidFill>
                <a:latin typeface="SF Pro SC"/>
              </a:rPr>
              <a:t>iPhone </a:t>
            </a:r>
            <a:r>
              <a:rPr lang="zh-CN" altLang="en-US" sz="1400" b="1" dirty="0">
                <a:solidFill>
                  <a:srgbClr val="B2B2B2"/>
                </a:solidFill>
                <a:latin typeface="SF Pro SC"/>
              </a:rPr>
              <a:t>各个组件能够珠联璧合，将优势发挥得淋漓尽致。</a:t>
            </a:r>
          </a:p>
          <a:p>
            <a:pPr>
              <a:lnSpc>
                <a:spcPct val="150000"/>
              </a:lnSpc>
            </a:pPr>
            <a:r>
              <a:rPr lang="zh-CN" altLang="en-US" sz="1400" b="1" dirty="0">
                <a:solidFill>
                  <a:srgbClr val="B2B2B2"/>
                </a:solidFill>
                <a:latin typeface="SF Pro SC"/>
              </a:rPr>
              <a:t>这看起来是理所当然的，但却不是行业通用的做法。我们的与众不同，也正来源于此。</a:t>
            </a:r>
          </a:p>
          <a:p>
            <a:pPr>
              <a:lnSpc>
                <a:spcPct val="150000"/>
              </a:lnSpc>
            </a:pPr>
            <a:r>
              <a:rPr lang="zh-CN" altLang="en-US" sz="1400" b="1" dirty="0">
                <a:solidFill>
                  <a:srgbClr val="B2B2B2"/>
                </a:solidFill>
                <a:latin typeface="SF Pro SC"/>
              </a:rPr>
              <a:t>你不会察觉这一切正在进行，你只会看到满意的结果：一张有着生动颜色、丰富细节、出色动态范围的照片，完全超乎你的想象。</a:t>
            </a:r>
            <a:endParaRPr lang="zh-CN" altLang="en-US" sz="1400" b="1" i="0" dirty="0">
              <a:solidFill>
                <a:srgbClr val="B2B2B2"/>
              </a:solidFill>
              <a:effectLst/>
              <a:latin typeface="SF Pro SC"/>
            </a:endParaRPr>
          </a:p>
        </p:txBody>
      </p:sp>
      <p:sp>
        <p:nvSpPr>
          <p:cNvPr id="30" name="流程图: 终止 29"/>
          <p:cNvSpPr/>
          <p:nvPr/>
        </p:nvSpPr>
        <p:spPr>
          <a:xfrm>
            <a:off x="620889" y="5695955"/>
            <a:ext cx="1092334" cy="324308"/>
          </a:xfrm>
          <a:prstGeom prst="flowChartTerminator">
            <a:avLst/>
          </a:prstGeom>
          <a:gradFill>
            <a:gsLst>
              <a:gs pos="0">
                <a:srgbClr val="F3CFBA"/>
              </a:gs>
              <a:gs pos="100000">
                <a:srgbClr val="CCA185"/>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schemeClr val="tx1">
                    <a:lumMod val="75000"/>
                    <a:lumOff val="25000"/>
                  </a:schemeClr>
                </a:solidFill>
              </a:rPr>
              <a:t>iBaotu</a:t>
            </a:r>
            <a:endParaRPr lang="zh-CN" altLang="en-US" dirty="0">
              <a:solidFill>
                <a:schemeClr val="tx1">
                  <a:lumMod val="75000"/>
                  <a:lumOff val="25000"/>
                </a:schemeClr>
              </a:solidFill>
            </a:endParaRPr>
          </a:p>
        </p:txBody>
      </p:sp>
      <p:pic>
        <p:nvPicPr>
          <p:cNvPr id="31" name="图形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220" y="215729"/>
            <a:ext cx="1116700" cy="186116"/>
          </a:xfrm>
          <a:prstGeom prst="rect">
            <a:avLst/>
          </a:prstGeom>
        </p:spPr>
      </p:pic>
      <p:sp>
        <p:nvSpPr>
          <p:cNvPr id="20" name="矩形 19"/>
          <p:cNvSpPr/>
          <p:nvPr/>
        </p:nvSpPr>
        <p:spPr>
          <a:xfrm>
            <a:off x="7890935" y="3262489"/>
            <a:ext cx="1332088" cy="1569155"/>
          </a:xfrm>
          <a:prstGeom prst="rect">
            <a:avLst/>
          </a:prstGeom>
          <a:gradFill flip="none" rotWithShape="1">
            <a:gsLst>
              <a:gs pos="0">
                <a:srgbClr val="2D2E32"/>
              </a:gs>
              <a:gs pos="100000">
                <a:srgbClr val="0F0F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4" name="组合 73"/>
          <p:cNvGrpSpPr/>
          <p:nvPr/>
        </p:nvGrpSpPr>
        <p:grpSpPr>
          <a:xfrm>
            <a:off x="264220" y="6474825"/>
            <a:ext cx="259392" cy="186116"/>
            <a:chOff x="10431624" y="5523722"/>
            <a:chExt cx="365003" cy="189723"/>
          </a:xfrm>
        </p:grpSpPr>
        <p:cxnSp>
          <p:nvCxnSpPr>
            <p:cNvPr id="73" name="直接连接符 72"/>
            <p:cNvCxnSpPr/>
            <p:nvPr/>
          </p:nvCxnSpPr>
          <p:spPr>
            <a:xfrm>
              <a:off x="10431624" y="5523722"/>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0431624" y="5620138"/>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0431624" y="5713445"/>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0796627" y="6430908"/>
            <a:ext cx="1218363" cy="276999"/>
            <a:chOff x="10796627" y="6430908"/>
            <a:chExt cx="1218363" cy="276999"/>
          </a:xfrm>
        </p:grpSpPr>
        <p:sp>
          <p:nvSpPr>
            <p:cNvPr id="23" name="文本框 22"/>
            <p:cNvSpPr txBox="1"/>
            <p:nvPr/>
          </p:nvSpPr>
          <p:spPr>
            <a:xfrm>
              <a:off x="10796627" y="6430908"/>
              <a:ext cx="1218363" cy="276999"/>
            </a:xfrm>
            <a:prstGeom prst="rect">
              <a:avLst/>
            </a:prstGeom>
            <a:noFill/>
          </p:spPr>
          <p:txBody>
            <a:bodyPr wrap="square" rtlCol="0">
              <a:spAutoFit/>
            </a:bodyPr>
            <a:lstStyle/>
            <a:p>
              <a:pPr algn="ctr"/>
              <a:r>
                <a:rPr lang="zh-CN" altLang="en-US" sz="1200" dirty="0">
                  <a:gradFill>
                    <a:gsLst>
                      <a:gs pos="0">
                        <a:srgbClr val="F3CFBA">
                          <a:alpha val="50000"/>
                        </a:srgbClr>
                      </a:gs>
                      <a:gs pos="100000">
                        <a:srgbClr val="CCA185">
                          <a:alpha val="50000"/>
                        </a:srgbClr>
                      </a:gs>
                    </a:gsLst>
                    <a:lin ang="5400000" scaled="1"/>
                  </a:gradFill>
                </a:rPr>
                <a:t>进一步了解</a:t>
              </a:r>
            </a:p>
          </p:txBody>
        </p:sp>
        <p:grpSp>
          <p:nvGrpSpPr>
            <p:cNvPr id="24" name="组合 23"/>
            <p:cNvGrpSpPr/>
            <p:nvPr/>
          </p:nvGrpSpPr>
          <p:grpSpPr>
            <a:xfrm>
              <a:off x="11860789" y="6523821"/>
              <a:ext cx="52538" cy="91594"/>
              <a:chOff x="2675446" y="4368438"/>
              <a:chExt cx="105076" cy="183188"/>
            </a:xfrm>
          </p:grpSpPr>
          <p:cxnSp>
            <p:nvCxnSpPr>
              <p:cNvPr id="25" name="直接连接符 24"/>
              <p:cNvCxnSpPr/>
              <p:nvPr/>
            </p:nvCxnSpPr>
            <p:spPr>
              <a:xfrm>
                <a:off x="2679776" y="4368438"/>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675446" y="4460032"/>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gr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34717" y="-1408212"/>
            <a:ext cx="494206" cy="6650984"/>
          </a:xfrm>
          <a:prstGeom prst="rect">
            <a:avLst/>
          </a:prstGeom>
        </p:spPr>
      </p:pic>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H="1">
            <a:off x="10549524" y="103508"/>
            <a:ext cx="494206" cy="6650984"/>
          </a:xfrm>
          <a:prstGeom prst="rect">
            <a:avLst/>
          </a:prstGeom>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64413" y="1710139"/>
            <a:ext cx="494206" cy="6650984"/>
          </a:xfrm>
          <a:prstGeom prst="rect">
            <a:avLst/>
          </a:prstGeom>
        </p:spPr>
      </p:pic>
      <p:sp>
        <p:nvSpPr>
          <p:cNvPr id="8" name="矩形 7"/>
          <p:cNvSpPr/>
          <p:nvPr/>
        </p:nvSpPr>
        <p:spPr>
          <a:xfrm>
            <a:off x="5457758" y="1670176"/>
            <a:ext cx="4801314" cy="461665"/>
          </a:xfrm>
          <a:prstGeom prst="rect">
            <a:avLst/>
          </a:prstGeom>
        </p:spPr>
        <p:txBody>
          <a:bodyPr wrap="none">
            <a:spAutoFit/>
          </a:bodyPr>
          <a:lstStyle/>
          <a:p>
            <a:r>
              <a:rPr lang="zh-CN" altLang="en-US" sz="2400" b="1" dirty="0">
                <a:gradFill>
                  <a:gsLst>
                    <a:gs pos="0">
                      <a:srgbClr val="F3CFBA"/>
                    </a:gs>
                    <a:gs pos="100000">
                      <a:srgbClr val="CCA185"/>
                    </a:gs>
                  </a:gsLst>
                  <a:lin ang="5400000" scaled="1"/>
                </a:gradFill>
                <a:latin typeface="SF Pro SC"/>
              </a:rPr>
              <a:t>我们坚信，隐私是一项基本人权。</a:t>
            </a:r>
            <a:endParaRPr lang="zh-CN" altLang="en-US" sz="2400" dirty="0">
              <a:gradFill>
                <a:gsLst>
                  <a:gs pos="0">
                    <a:srgbClr val="F3CFBA"/>
                  </a:gs>
                  <a:gs pos="100000">
                    <a:srgbClr val="CCA185"/>
                  </a:gs>
                </a:gsLst>
                <a:lin ang="5400000" scaled="1"/>
              </a:gradFill>
            </a:endParaRPr>
          </a:p>
        </p:txBody>
      </p:sp>
      <p:sp>
        <p:nvSpPr>
          <p:cNvPr id="9" name="矩形 8"/>
          <p:cNvSpPr/>
          <p:nvPr/>
        </p:nvSpPr>
        <p:spPr>
          <a:xfrm>
            <a:off x="2523639" y="3142734"/>
            <a:ext cx="4528804" cy="461665"/>
          </a:xfrm>
          <a:prstGeom prst="rect">
            <a:avLst/>
          </a:prstGeom>
        </p:spPr>
        <p:txBody>
          <a:bodyPr wrap="none">
            <a:spAutoFit/>
          </a:bodyPr>
          <a:lstStyle/>
          <a:p>
            <a:r>
              <a:rPr lang="en-US" altLang="zh-CN" sz="2400" b="1" dirty="0">
                <a:gradFill>
                  <a:gsLst>
                    <a:gs pos="0">
                      <a:srgbClr val="F3CFBA"/>
                    </a:gs>
                    <a:gs pos="100000">
                      <a:srgbClr val="CCA185"/>
                    </a:gs>
                  </a:gsLst>
                  <a:lin ang="5400000" scaled="1"/>
                </a:gradFill>
                <a:latin typeface="SF Pro SC"/>
              </a:rPr>
              <a:t>iPhone </a:t>
            </a:r>
            <a:r>
              <a:rPr lang="zh-CN" altLang="en-US" sz="2400" b="1" dirty="0">
                <a:gradFill>
                  <a:gsLst>
                    <a:gs pos="0">
                      <a:srgbClr val="F3CFBA"/>
                    </a:gs>
                    <a:gs pos="100000">
                      <a:srgbClr val="CCA185"/>
                    </a:gs>
                  </a:gsLst>
                  <a:lin ang="5400000" scaled="1"/>
                </a:gradFill>
                <a:latin typeface="SF Pro SC"/>
              </a:rPr>
              <a:t>为人人都能使用而打造。</a:t>
            </a:r>
          </a:p>
        </p:txBody>
      </p:sp>
      <p:sp>
        <p:nvSpPr>
          <p:cNvPr id="10" name="矩形 9"/>
          <p:cNvSpPr/>
          <p:nvPr/>
        </p:nvSpPr>
        <p:spPr>
          <a:xfrm>
            <a:off x="5457758" y="4731823"/>
            <a:ext cx="5109091" cy="461665"/>
          </a:xfrm>
          <a:prstGeom prst="rect">
            <a:avLst/>
          </a:prstGeom>
        </p:spPr>
        <p:txBody>
          <a:bodyPr wrap="none">
            <a:spAutoFit/>
          </a:bodyPr>
          <a:lstStyle/>
          <a:p>
            <a:r>
              <a:rPr lang="zh-CN" altLang="en-US" sz="2400" b="1" dirty="0">
                <a:gradFill>
                  <a:gsLst>
                    <a:gs pos="0">
                      <a:srgbClr val="F3CFBA"/>
                    </a:gs>
                    <a:gs pos="100000">
                      <a:srgbClr val="CCA185"/>
                    </a:gs>
                  </a:gsLst>
                  <a:lin ang="5400000" scaled="1"/>
                </a:gradFill>
                <a:latin typeface="SF Pro SC"/>
              </a:rPr>
              <a:t>全方位的技术支持，比你想的还多。</a:t>
            </a:r>
          </a:p>
        </p:txBody>
      </p:sp>
      <p:pic>
        <p:nvPicPr>
          <p:cNvPr id="27" name="图形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220" y="215729"/>
            <a:ext cx="1116700" cy="18611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4" name="组合 73"/>
          <p:cNvGrpSpPr/>
          <p:nvPr/>
        </p:nvGrpSpPr>
        <p:grpSpPr>
          <a:xfrm>
            <a:off x="264220" y="6474825"/>
            <a:ext cx="259392" cy="186116"/>
            <a:chOff x="10431624" y="5523722"/>
            <a:chExt cx="365003" cy="189723"/>
          </a:xfrm>
        </p:grpSpPr>
        <p:cxnSp>
          <p:nvCxnSpPr>
            <p:cNvPr id="73" name="直接连接符 72"/>
            <p:cNvCxnSpPr/>
            <p:nvPr/>
          </p:nvCxnSpPr>
          <p:spPr>
            <a:xfrm>
              <a:off x="10431624" y="5523722"/>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0431624" y="5620138"/>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0431624" y="5713445"/>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0796627" y="6430908"/>
            <a:ext cx="1218363" cy="276999"/>
            <a:chOff x="10796627" y="6430908"/>
            <a:chExt cx="1218363" cy="276999"/>
          </a:xfrm>
        </p:grpSpPr>
        <p:sp>
          <p:nvSpPr>
            <p:cNvPr id="23" name="文本框 22"/>
            <p:cNvSpPr txBox="1"/>
            <p:nvPr/>
          </p:nvSpPr>
          <p:spPr>
            <a:xfrm>
              <a:off x="10796627" y="6430908"/>
              <a:ext cx="1218363" cy="276999"/>
            </a:xfrm>
            <a:prstGeom prst="rect">
              <a:avLst/>
            </a:prstGeom>
            <a:noFill/>
          </p:spPr>
          <p:txBody>
            <a:bodyPr wrap="square" rtlCol="0">
              <a:spAutoFit/>
            </a:bodyPr>
            <a:lstStyle/>
            <a:p>
              <a:pPr algn="ctr"/>
              <a:r>
                <a:rPr lang="zh-CN" altLang="en-US" sz="1200" dirty="0">
                  <a:gradFill>
                    <a:gsLst>
                      <a:gs pos="0">
                        <a:srgbClr val="F3CFBA">
                          <a:alpha val="50000"/>
                        </a:srgbClr>
                      </a:gs>
                      <a:gs pos="100000">
                        <a:srgbClr val="CCA185">
                          <a:alpha val="50000"/>
                        </a:srgbClr>
                      </a:gs>
                    </a:gsLst>
                    <a:lin ang="5400000" scaled="1"/>
                  </a:gradFill>
                </a:rPr>
                <a:t>进一步了解</a:t>
              </a:r>
            </a:p>
          </p:txBody>
        </p:sp>
        <p:grpSp>
          <p:nvGrpSpPr>
            <p:cNvPr id="24" name="组合 23"/>
            <p:cNvGrpSpPr/>
            <p:nvPr/>
          </p:nvGrpSpPr>
          <p:grpSpPr>
            <a:xfrm>
              <a:off x="11860789" y="6523821"/>
              <a:ext cx="52538" cy="91594"/>
              <a:chOff x="2675446" y="4368438"/>
              <a:chExt cx="105076" cy="183188"/>
            </a:xfrm>
          </p:grpSpPr>
          <p:cxnSp>
            <p:nvCxnSpPr>
              <p:cNvPr id="25" name="直接连接符 24"/>
              <p:cNvCxnSpPr/>
              <p:nvPr/>
            </p:nvCxnSpPr>
            <p:spPr>
              <a:xfrm>
                <a:off x="2679776" y="4368438"/>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675446" y="4460032"/>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grpSp>
      </p:grpSp>
      <p:grpSp>
        <p:nvGrpSpPr>
          <p:cNvPr id="2" name="组合 1"/>
          <p:cNvGrpSpPr/>
          <p:nvPr/>
        </p:nvGrpSpPr>
        <p:grpSpPr>
          <a:xfrm>
            <a:off x="-2880312" y="2968400"/>
            <a:ext cx="17952624" cy="494207"/>
            <a:chOff x="-2715970" y="2968400"/>
            <a:chExt cx="17952624" cy="494207"/>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62419" y="-109989"/>
              <a:ext cx="494206" cy="6650984"/>
            </a:xfrm>
            <a:prstGeom prst="rect">
              <a:avLst/>
            </a:prstGeom>
          </p:spPr>
        </p:pic>
        <p:pic>
          <p:nvPicPr>
            <p:cNvPr id="35" name="图片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H="1">
              <a:off x="11664059" y="-109988"/>
              <a:ext cx="494206" cy="6650984"/>
            </a:xfrm>
            <a:prstGeom prst="rect">
              <a:avLst/>
            </a:prstGeom>
          </p:spPr>
        </p:pic>
      </p:grpSp>
      <p:sp>
        <p:nvSpPr>
          <p:cNvPr id="5" name="文本框 4"/>
          <p:cNvSpPr txBox="1"/>
          <p:nvPr/>
        </p:nvSpPr>
        <p:spPr>
          <a:xfrm>
            <a:off x="4272845" y="2641600"/>
            <a:ext cx="3646311" cy="1107996"/>
          </a:xfrm>
          <a:prstGeom prst="rect">
            <a:avLst/>
          </a:prstGeom>
          <a:noFill/>
        </p:spPr>
        <p:txBody>
          <a:bodyPr wrap="square" rtlCol="0">
            <a:spAutoFit/>
          </a:bodyPr>
          <a:lstStyle/>
          <a:p>
            <a:pPr algn="ctr"/>
            <a:r>
              <a:rPr lang="zh-CN" altLang="en-US" sz="6600" b="1" dirty="0">
                <a:gradFill>
                  <a:gsLst>
                    <a:gs pos="0">
                      <a:srgbClr val="F3CFBA"/>
                    </a:gs>
                    <a:gs pos="100000">
                      <a:srgbClr val="CCA185"/>
                    </a:gs>
                  </a:gsLst>
                  <a:lin ang="5400000" scaled="1"/>
                </a:gradFill>
                <a:latin typeface="微软雅黑" panose="020B0503020204020204" pitchFamily="34" charset="-122"/>
                <a:ea typeface="微软雅黑" panose="020B0503020204020204" pitchFamily="34" charset="-122"/>
              </a:rPr>
              <a:t>技术规格</a:t>
            </a:r>
          </a:p>
        </p:txBody>
      </p:sp>
      <p:sp>
        <p:nvSpPr>
          <p:cNvPr id="6" name="矩形 5"/>
          <p:cNvSpPr/>
          <p:nvPr/>
        </p:nvSpPr>
        <p:spPr>
          <a:xfrm>
            <a:off x="1724332" y="3749596"/>
            <a:ext cx="8743337" cy="1028871"/>
          </a:xfrm>
          <a:prstGeom prst="rect">
            <a:avLst/>
          </a:prstGeom>
        </p:spPr>
        <p:txBody>
          <a:bodyPr wrap="square">
            <a:spAutoFit/>
          </a:bodyPr>
          <a:lstStyle/>
          <a:p>
            <a:pPr algn="ctr">
              <a:lnSpc>
                <a:spcPct val="150000"/>
              </a:lnSpc>
            </a:pPr>
            <a:r>
              <a:rPr lang="en-US" altLang="zh-CN" sz="1400" b="1" dirty="0">
                <a:solidFill>
                  <a:schemeClr val="bg1">
                    <a:lumMod val="65000"/>
                  </a:schemeClr>
                </a:solidFill>
                <a:latin typeface="SF Pro SC"/>
              </a:rPr>
              <a:t>Apple </a:t>
            </a:r>
            <a:r>
              <a:rPr lang="zh-CN" altLang="en-US" sz="1400" b="1" dirty="0">
                <a:solidFill>
                  <a:schemeClr val="bg1">
                    <a:lumMod val="65000"/>
                  </a:schemeClr>
                </a:solidFill>
                <a:latin typeface="SF Pro SC"/>
              </a:rPr>
              <a:t>设计的出色产品中，少不了极具创新的显示屏、芯片、摄像头、操作系统，以及服务。但同样不可或缺的，是不同团队之间的协作，让 </a:t>
            </a:r>
            <a:r>
              <a:rPr lang="en-US" altLang="zh-CN" sz="1400" b="1" dirty="0">
                <a:solidFill>
                  <a:schemeClr val="bg1">
                    <a:lumMod val="65000"/>
                  </a:schemeClr>
                </a:solidFill>
                <a:latin typeface="SF Pro SC"/>
              </a:rPr>
              <a:t>iPhone </a:t>
            </a:r>
            <a:r>
              <a:rPr lang="zh-CN" altLang="en-US" sz="1400" b="1" dirty="0">
                <a:solidFill>
                  <a:schemeClr val="bg1">
                    <a:lumMod val="65000"/>
                  </a:schemeClr>
                </a:solidFill>
                <a:latin typeface="SF Pro SC"/>
              </a:rPr>
              <a:t>各个组件能够珠联璧合，将优势发挥得淋漓尽致。</a:t>
            </a:r>
          </a:p>
          <a:p>
            <a:pPr algn="ctr">
              <a:lnSpc>
                <a:spcPct val="150000"/>
              </a:lnSpc>
            </a:pPr>
            <a:r>
              <a:rPr lang="zh-CN" altLang="en-US" sz="1400" b="1" dirty="0">
                <a:solidFill>
                  <a:schemeClr val="bg1">
                    <a:lumMod val="65000"/>
                  </a:schemeClr>
                </a:solidFill>
                <a:latin typeface="SF Pro SC"/>
              </a:rPr>
              <a:t>这看起来是理所当然的，但却不是行业通用的做法。我们的与众不同，也正来源于此。</a:t>
            </a:r>
          </a:p>
        </p:txBody>
      </p:sp>
      <p:pic>
        <p:nvPicPr>
          <p:cNvPr id="18" name="图形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220" y="215729"/>
            <a:ext cx="1116700" cy="18611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4" name="组合 73"/>
          <p:cNvGrpSpPr/>
          <p:nvPr/>
        </p:nvGrpSpPr>
        <p:grpSpPr>
          <a:xfrm>
            <a:off x="264220" y="6474825"/>
            <a:ext cx="259392" cy="186116"/>
            <a:chOff x="10431624" y="5523722"/>
            <a:chExt cx="365003" cy="189723"/>
          </a:xfrm>
        </p:grpSpPr>
        <p:cxnSp>
          <p:nvCxnSpPr>
            <p:cNvPr id="73" name="直接连接符 72"/>
            <p:cNvCxnSpPr/>
            <p:nvPr/>
          </p:nvCxnSpPr>
          <p:spPr>
            <a:xfrm>
              <a:off x="10431624" y="5523722"/>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0431624" y="5620138"/>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0431624" y="5713445"/>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0796627" y="6430908"/>
            <a:ext cx="1218363" cy="276999"/>
            <a:chOff x="10796627" y="6430908"/>
            <a:chExt cx="1218363" cy="276999"/>
          </a:xfrm>
        </p:grpSpPr>
        <p:sp>
          <p:nvSpPr>
            <p:cNvPr id="23" name="文本框 22"/>
            <p:cNvSpPr txBox="1"/>
            <p:nvPr/>
          </p:nvSpPr>
          <p:spPr>
            <a:xfrm>
              <a:off x="10796627" y="6430908"/>
              <a:ext cx="1218363" cy="276999"/>
            </a:xfrm>
            <a:prstGeom prst="rect">
              <a:avLst/>
            </a:prstGeom>
            <a:noFill/>
          </p:spPr>
          <p:txBody>
            <a:bodyPr wrap="square" rtlCol="0">
              <a:spAutoFit/>
            </a:bodyPr>
            <a:lstStyle/>
            <a:p>
              <a:pPr algn="ctr"/>
              <a:r>
                <a:rPr lang="zh-CN" altLang="en-US" sz="1200" dirty="0">
                  <a:gradFill>
                    <a:gsLst>
                      <a:gs pos="0">
                        <a:srgbClr val="F3CFBA">
                          <a:alpha val="50000"/>
                        </a:srgbClr>
                      </a:gs>
                      <a:gs pos="100000">
                        <a:srgbClr val="CCA185">
                          <a:alpha val="50000"/>
                        </a:srgbClr>
                      </a:gs>
                    </a:gsLst>
                    <a:lin ang="5400000" scaled="1"/>
                  </a:gradFill>
                </a:rPr>
                <a:t>进一步了解</a:t>
              </a:r>
            </a:p>
          </p:txBody>
        </p:sp>
        <p:grpSp>
          <p:nvGrpSpPr>
            <p:cNvPr id="24" name="组合 23"/>
            <p:cNvGrpSpPr/>
            <p:nvPr/>
          </p:nvGrpSpPr>
          <p:grpSpPr>
            <a:xfrm>
              <a:off x="11860789" y="6523821"/>
              <a:ext cx="52538" cy="91594"/>
              <a:chOff x="2675446" y="4368438"/>
              <a:chExt cx="105076" cy="183188"/>
            </a:xfrm>
          </p:grpSpPr>
          <p:cxnSp>
            <p:nvCxnSpPr>
              <p:cNvPr id="25" name="直接连接符 24"/>
              <p:cNvCxnSpPr/>
              <p:nvPr/>
            </p:nvCxnSpPr>
            <p:spPr>
              <a:xfrm>
                <a:off x="2679776" y="4368438"/>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675446" y="4460032"/>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grpSp>
      </p:gr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7802" y="1843086"/>
            <a:ext cx="2647950" cy="3514725"/>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8617" y="1500186"/>
            <a:ext cx="2428875" cy="3857625"/>
          </a:xfrm>
          <a:prstGeom prst="rect">
            <a:avLst/>
          </a:prstGeom>
        </p:spPr>
      </p:pic>
      <p:sp>
        <p:nvSpPr>
          <p:cNvPr id="12" name="矩形 11"/>
          <p:cNvSpPr/>
          <p:nvPr/>
        </p:nvSpPr>
        <p:spPr>
          <a:xfrm>
            <a:off x="8067896" y="847046"/>
            <a:ext cx="1136208" cy="369332"/>
          </a:xfrm>
          <a:prstGeom prst="rect">
            <a:avLst/>
          </a:prstGeom>
        </p:spPr>
        <p:txBody>
          <a:bodyPr wrap="none">
            <a:spAutoFit/>
          </a:bodyPr>
          <a:lstStyle/>
          <a:p>
            <a:r>
              <a:rPr lang="en-US" altLang="zh-CN" b="1" dirty="0">
                <a:gradFill>
                  <a:gsLst>
                    <a:gs pos="0">
                      <a:srgbClr val="F3CFBA"/>
                    </a:gs>
                    <a:gs pos="100000">
                      <a:srgbClr val="CCA185"/>
                    </a:gs>
                  </a:gsLst>
                  <a:lin ang="5400000" scaled="1"/>
                </a:gradFill>
                <a:latin typeface="SF Pro SC"/>
              </a:rPr>
              <a:t>iPhone XS</a:t>
            </a:r>
            <a:endParaRPr lang="zh-CN" altLang="en-US" dirty="0">
              <a:gradFill>
                <a:gsLst>
                  <a:gs pos="0">
                    <a:srgbClr val="F3CFBA"/>
                  </a:gs>
                  <a:gs pos="100000">
                    <a:srgbClr val="CCA185"/>
                  </a:gs>
                </a:gsLst>
                <a:lin ang="5400000" scaled="1"/>
              </a:gradFill>
            </a:endParaRPr>
          </a:p>
        </p:txBody>
      </p:sp>
      <p:sp>
        <p:nvSpPr>
          <p:cNvPr id="13" name="矩形 12"/>
          <p:cNvSpPr/>
          <p:nvPr/>
        </p:nvSpPr>
        <p:spPr>
          <a:xfrm>
            <a:off x="2888763" y="847046"/>
            <a:ext cx="1608582" cy="369332"/>
          </a:xfrm>
          <a:prstGeom prst="rect">
            <a:avLst/>
          </a:prstGeom>
        </p:spPr>
        <p:txBody>
          <a:bodyPr wrap="none">
            <a:spAutoFit/>
          </a:bodyPr>
          <a:lstStyle/>
          <a:p>
            <a:r>
              <a:rPr lang="en-US" altLang="zh-CN" b="1" dirty="0">
                <a:gradFill>
                  <a:gsLst>
                    <a:gs pos="0">
                      <a:srgbClr val="F3CFBA"/>
                    </a:gs>
                    <a:gs pos="100000">
                      <a:srgbClr val="CCA185"/>
                    </a:gs>
                  </a:gsLst>
                  <a:lin ang="5400000" scaled="1"/>
                </a:gradFill>
                <a:latin typeface="SF Pro SC"/>
              </a:rPr>
              <a:t>iPhone XS Max</a:t>
            </a:r>
            <a:endParaRPr lang="zh-CN" altLang="en-US" dirty="0">
              <a:gradFill>
                <a:gsLst>
                  <a:gs pos="0">
                    <a:srgbClr val="F3CFBA"/>
                  </a:gs>
                  <a:gs pos="100000">
                    <a:srgbClr val="CCA185"/>
                  </a:gs>
                </a:gsLst>
                <a:lin ang="5400000" scaled="1"/>
              </a:gradFill>
            </a:endParaRPr>
          </a:p>
        </p:txBody>
      </p:sp>
      <p:cxnSp>
        <p:nvCxnSpPr>
          <p:cNvPr id="15" name="直接连接符 14"/>
          <p:cNvCxnSpPr/>
          <p:nvPr/>
        </p:nvCxnSpPr>
        <p:spPr>
          <a:xfrm>
            <a:off x="6096000" y="2179546"/>
            <a:ext cx="0" cy="2841803"/>
          </a:xfrm>
          <a:prstGeom prst="line">
            <a:avLst/>
          </a:prstGeom>
          <a:ln>
            <a:gradFill>
              <a:gsLst>
                <a:gs pos="50000">
                  <a:srgbClr val="CCA185"/>
                </a:gs>
                <a:gs pos="0">
                  <a:srgbClr val="F3CFBA">
                    <a:alpha val="0"/>
                  </a:srgbClr>
                </a:gs>
                <a:gs pos="100000">
                  <a:srgbClr val="F3CFBA">
                    <a:alpha val="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320794" y="5641622"/>
            <a:ext cx="2492990" cy="369332"/>
          </a:xfrm>
          <a:prstGeom prst="rect">
            <a:avLst/>
          </a:prstGeom>
        </p:spPr>
        <p:txBody>
          <a:bodyPr wrap="none">
            <a:spAutoFit/>
          </a:bodyPr>
          <a:lstStyle/>
          <a:p>
            <a:r>
              <a:rPr lang="zh-CN" altLang="en-US" dirty="0">
                <a:solidFill>
                  <a:srgbClr val="CCCCCC"/>
                </a:solidFill>
                <a:latin typeface="SF Pro SC"/>
              </a:rPr>
              <a:t>金色、深空灰色、银色</a:t>
            </a:r>
            <a:endParaRPr lang="zh-CN" altLang="en-US" dirty="0"/>
          </a:p>
        </p:txBody>
      </p:sp>
      <p:sp>
        <p:nvSpPr>
          <p:cNvPr id="32" name="矩形 31"/>
          <p:cNvSpPr/>
          <p:nvPr/>
        </p:nvSpPr>
        <p:spPr>
          <a:xfrm>
            <a:off x="7389505" y="5638986"/>
            <a:ext cx="2492990" cy="369332"/>
          </a:xfrm>
          <a:prstGeom prst="rect">
            <a:avLst/>
          </a:prstGeom>
        </p:spPr>
        <p:txBody>
          <a:bodyPr wrap="none">
            <a:spAutoFit/>
          </a:bodyPr>
          <a:lstStyle/>
          <a:p>
            <a:r>
              <a:rPr lang="zh-CN" altLang="en-US" dirty="0">
                <a:solidFill>
                  <a:srgbClr val="CCCCCC"/>
                </a:solidFill>
                <a:latin typeface="SF Pro SC"/>
              </a:rPr>
              <a:t>金色、深空灰色、银色</a:t>
            </a:r>
            <a:endParaRPr lang="zh-CN" altLang="en-US" dirty="0"/>
          </a:p>
        </p:txBody>
      </p:sp>
      <p:pic>
        <p:nvPicPr>
          <p:cNvPr id="34" name="图形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220" y="215729"/>
            <a:ext cx="1116700" cy="186116"/>
          </a:xfrm>
          <a:prstGeom prst="rect">
            <a:avLst/>
          </a:prstGeom>
        </p:spPr>
      </p:pic>
      <p:sp>
        <p:nvSpPr>
          <p:cNvPr id="35" name="椭圆 34"/>
          <p:cNvSpPr/>
          <p:nvPr/>
        </p:nvSpPr>
        <p:spPr>
          <a:xfrm rot="20902466">
            <a:off x="3988630" y="2400388"/>
            <a:ext cx="446310" cy="65456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20902466">
            <a:off x="9027491" y="2757948"/>
            <a:ext cx="353226" cy="5180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p:cNvPicPr>
            <a:picLocks noChangeAspect="1"/>
          </p:cNvPicPr>
          <p:nvPr/>
        </p:nvPicPr>
        <p:blipFill>
          <a:blip r:embed="rId5"/>
          <a:stretch>
            <a:fillRect/>
          </a:stretch>
        </p:blipFill>
        <p:spPr>
          <a:xfrm>
            <a:off x="3844574" y="4291154"/>
            <a:ext cx="809625" cy="304800"/>
          </a:xfrm>
          <a:prstGeom prst="rect">
            <a:avLst/>
          </a:prstGeom>
        </p:spPr>
      </p:pic>
      <p:pic>
        <p:nvPicPr>
          <p:cNvPr id="38" name="图片 37"/>
          <p:cNvPicPr>
            <a:picLocks noChangeAspect="1"/>
          </p:cNvPicPr>
          <p:nvPr/>
        </p:nvPicPr>
        <p:blipFill>
          <a:blip r:embed="rId5"/>
          <a:stretch>
            <a:fillRect/>
          </a:stretch>
        </p:blipFill>
        <p:spPr>
          <a:xfrm>
            <a:off x="8861777" y="4291154"/>
            <a:ext cx="809625" cy="3048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任意多边形: 形状 16"/>
          <p:cNvSpPr/>
          <p:nvPr/>
        </p:nvSpPr>
        <p:spPr>
          <a:xfrm>
            <a:off x="5091289" y="3002844"/>
            <a:ext cx="5712178" cy="1095023"/>
          </a:xfrm>
          <a:custGeom>
            <a:avLst/>
            <a:gdLst>
              <a:gd name="connsiteX0" fmla="*/ 0 w 5840862"/>
              <a:gd name="connsiteY0" fmla="*/ 1187980 h 1187980"/>
              <a:gd name="connsiteX1" fmla="*/ 1004711 w 5840862"/>
              <a:gd name="connsiteY1" fmla="*/ 905757 h 1187980"/>
              <a:gd name="connsiteX2" fmla="*/ 2573867 w 5840862"/>
              <a:gd name="connsiteY2" fmla="*/ 883180 h 1187980"/>
              <a:gd name="connsiteX3" fmla="*/ 3781778 w 5840862"/>
              <a:gd name="connsiteY3" fmla="*/ 521935 h 1187980"/>
              <a:gd name="connsiteX4" fmla="*/ 4741333 w 5840862"/>
              <a:gd name="connsiteY4" fmla="*/ 838024 h 1187980"/>
              <a:gd name="connsiteX5" fmla="*/ 5712178 w 5840862"/>
              <a:gd name="connsiteY5" fmla="*/ 92957 h 1187980"/>
              <a:gd name="connsiteX6" fmla="*/ 5802489 w 5840862"/>
              <a:gd name="connsiteY6" fmla="*/ 36513 h 1187980"/>
              <a:gd name="connsiteX0-1" fmla="*/ 0 w 5712178"/>
              <a:gd name="connsiteY0-2" fmla="*/ 1095023 h 1095023"/>
              <a:gd name="connsiteX1-3" fmla="*/ 1004711 w 5712178"/>
              <a:gd name="connsiteY1-4" fmla="*/ 812800 h 1095023"/>
              <a:gd name="connsiteX2-5" fmla="*/ 2573867 w 5712178"/>
              <a:gd name="connsiteY2-6" fmla="*/ 790223 h 1095023"/>
              <a:gd name="connsiteX3-7" fmla="*/ 3781778 w 5712178"/>
              <a:gd name="connsiteY3-8" fmla="*/ 428978 h 1095023"/>
              <a:gd name="connsiteX4-9" fmla="*/ 4741333 w 5712178"/>
              <a:gd name="connsiteY4-10" fmla="*/ 745067 h 1095023"/>
              <a:gd name="connsiteX5-11" fmla="*/ 5712178 w 5712178"/>
              <a:gd name="connsiteY5-12" fmla="*/ 0 h 10950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712178" h="1095023">
                <a:moveTo>
                  <a:pt x="0" y="1095023"/>
                </a:moveTo>
                <a:cubicBezTo>
                  <a:pt x="287866" y="979311"/>
                  <a:pt x="575733" y="863600"/>
                  <a:pt x="1004711" y="812800"/>
                </a:cubicBezTo>
                <a:cubicBezTo>
                  <a:pt x="1433689" y="762000"/>
                  <a:pt x="2111023" y="854193"/>
                  <a:pt x="2573867" y="790223"/>
                </a:cubicBezTo>
                <a:cubicBezTo>
                  <a:pt x="3036711" y="726253"/>
                  <a:pt x="3420534" y="436504"/>
                  <a:pt x="3781778" y="428978"/>
                </a:cubicBezTo>
                <a:cubicBezTo>
                  <a:pt x="4143022" y="421452"/>
                  <a:pt x="4419600" y="816563"/>
                  <a:pt x="4741333" y="745067"/>
                </a:cubicBezTo>
                <a:cubicBezTo>
                  <a:pt x="5063066" y="673571"/>
                  <a:pt x="5535319" y="133585"/>
                  <a:pt x="5712178" y="0"/>
                </a:cubicBezTo>
              </a:path>
            </a:pathLst>
          </a:custGeom>
          <a:noFill/>
          <a:ln w="44450">
            <a:gradFill>
              <a:gsLst>
                <a:gs pos="0">
                  <a:srgbClr val="F3CFBA"/>
                </a:gs>
                <a:gs pos="100000">
                  <a:srgbClr val="CCA18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4" name="组合 73"/>
          <p:cNvGrpSpPr/>
          <p:nvPr/>
        </p:nvGrpSpPr>
        <p:grpSpPr>
          <a:xfrm>
            <a:off x="264220" y="6474825"/>
            <a:ext cx="259392" cy="186116"/>
            <a:chOff x="10431624" y="5523722"/>
            <a:chExt cx="365003" cy="189723"/>
          </a:xfrm>
        </p:grpSpPr>
        <p:cxnSp>
          <p:nvCxnSpPr>
            <p:cNvPr id="73" name="直接连接符 72"/>
            <p:cNvCxnSpPr/>
            <p:nvPr/>
          </p:nvCxnSpPr>
          <p:spPr>
            <a:xfrm>
              <a:off x="10431624" y="5523722"/>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0431624" y="5620138"/>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0431624" y="5713445"/>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0796627" y="6430908"/>
            <a:ext cx="1218363" cy="276999"/>
            <a:chOff x="10796627" y="6430908"/>
            <a:chExt cx="1218363" cy="276999"/>
          </a:xfrm>
        </p:grpSpPr>
        <p:sp>
          <p:nvSpPr>
            <p:cNvPr id="23" name="文本框 22"/>
            <p:cNvSpPr txBox="1"/>
            <p:nvPr/>
          </p:nvSpPr>
          <p:spPr>
            <a:xfrm>
              <a:off x="10796627" y="6430908"/>
              <a:ext cx="1218363" cy="276999"/>
            </a:xfrm>
            <a:prstGeom prst="rect">
              <a:avLst/>
            </a:prstGeom>
            <a:noFill/>
          </p:spPr>
          <p:txBody>
            <a:bodyPr wrap="square" rtlCol="0">
              <a:spAutoFit/>
            </a:bodyPr>
            <a:lstStyle/>
            <a:p>
              <a:pPr algn="ctr"/>
              <a:r>
                <a:rPr lang="zh-CN" altLang="en-US" sz="1200" dirty="0">
                  <a:gradFill>
                    <a:gsLst>
                      <a:gs pos="0">
                        <a:srgbClr val="F3CFBA">
                          <a:alpha val="50000"/>
                        </a:srgbClr>
                      </a:gs>
                      <a:gs pos="100000">
                        <a:srgbClr val="CCA185">
                          <a:alpha val="50000"/>
                        </a:srgbClr>
                      </a:gs>
                    </a:gsLst>
                    <a:lin ang="5400000" scaled="1"/>
                  </a:gradFill>
                </a:rPr>
                <a:t>进一步了解</a:t>
              </a:r>
            </a:p>
          </p:txBody>
        </p:sp>
        <p:grpSp>
          <p:nvGrpSpPr>
            <p:cNvPr id="24" name="组合 23"/>
            <p:cNvGrpSpPr/>
            <p:nvPr/>
          </p:nvGrpSpPr>
          <p:grpSpPr>
            <a:xfrm>
              <a:off x="11860789" y="6523821"/>
              <a:ext cx="52538" cy="91594"/>
              <a:chOff x="2675446" y="4368438"/>
              <a:chExt cx="105076" cy="183188"/>
            </a:xfrm>
          </p:grpSpPr>
          <p:cxnSp>
            <p:nvCxnSpPr>
              <p:cNvPr id="25" name="直接连接符 24"/>
              <p:cNvCxnSpPr/>
              <p:nvPr/>
            </p:nvCxnSpPr>
            <p:spPr>
              <a:xfrm>
                <a:off x="2679776" y="4368438"/>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675446" y="4460032"/>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grpSp>
      </p:gr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239" y="1192866"/>
            <a:ext cx="2815872" cy="4472267"/>
          </a:xfrm>
          <a:prstGeom prst="rect">
            <a:avLst/>
          </a:prstGeom>
        </p:spPr>
      </p:pic>
      <p:cxnSp>
        <p:nvCxnSpPr>
          <p:cNvPr id="4" name="直接连接符 3"/>
          <p:cNvCxnSpPr/>
          <p:nvPr/>
        </p:nvCxnSpPr>
        <p:spPr>
          <a:xfrm>
            <a:off x="5012267" y="5576711"/>
            <a:ext cx="57843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5260622" y="3849509"/>
            <a:ext cx="615247" cy="1724374"/>
            <a:chOff x="5260622" y="5486261"/>
            <a:chExt cx="615247" cy="87627"/>
          </a:xfrm>
        </p:grpSpPr>
        <p:cxnSp>
          <p:nvCxnSpPr>
            <p:cNvPr id="8" name="直接连接符 7"/>
            <p:cNvCxnSpPr/>
            <p:nvPr/>
          </p:nvCxnSpPr>
          <p:spPr>
            <a:xfrm>
              <a:off x="5260622" y="5494866"/>
              <a:ext cx="0" cy="79022"/>
            </a:xfrm>
            <a:prstGeom prst="line">
              <a:avLst/>
            </a:prstGeom>
            <a:ln>
              <a:solidFill>
                <a:schemeClr val="bg1">
                  <a:lumMod val="65000"/>
                  <a:alpha val="31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875869" y="5486261"/>
              <a:ext cx="0" cy="87627"/>
            </a:xfrm>
            <a:prstGeom prst="line">
              <a:avLst/>
            </a:prstGeom>
            <a:ln>
              <a:solidFill>
                <a:schemeClr val="bg1">
                  <a:lumMod val="65000"/>
                  <a:alpha val="31000"/>
                </a:schemeClr>
              </a:solidFill>
              <a:prstDash val="dash"/>
              <a:headEnd type="ova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6491116" y="3849509"/>
            <a:ext cx="615247" cy="1724379"/>
            <a:chOff x="5260622" y="5494866"/>
            <a:chExt cx="615247" cy="79022"/>
          </a:xfrm>
        </p:grpSpPr>
        <p:cxnSp>
          <p:nvCxnSpPr>
            <p:cNvPr id="33" name="直接连接符 32"/>
            <p:cNvCxnSpPr/>
            <p:nvPr/>
          </p:nvCxnSpPr>
          <p:spPr>
            <a:xfrm>
              <a:off x="5260622" y="5494866"/>
              <a:ext cx="0" cy="79022"/>
            </a:xfrm>
            <a:prstGeom prst="line">
              <a:avLst/>
            </a:prstGeom>
            <a:ln>
              <a:solidFill>
                <a:schemeClr val="bg1">
                  <a:lumMod val="65000"/>
                  <a:alpha val="31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875869" y="5494866"/>
              <a:ext cx="0" cy="79022"/>
            </a:xfrm>
            <a:prstGeom prst="line">
              <a:avLst/>
            </a:prstGeom>
            <a:ln>
              <a:solidFill>
                <a:schemeClr val="bg1">
                  <a:lumMod val="65000"/>
                  <a:alpha val="31000"/>
                </a:schemeClr>
              </a:solidFill>
              <a:prstDash val="dash"/>
              <a:headEnd type="ova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7721610" y="3578562"/>
            <a:ext cx="615247" cy="1995321"/>
            <a:chOff x="5260622" y="5487000"/>
            <a:chExt cx="615247" cy="86888"/>
          </a:xfrm>
        </p:grpSpPr>
        <p:cxnSp>
          <p:nvCxnSpPr>
            <p:cNvPr id="36" name="直接连接符 35"/>
            <p:cNvCxnSpPr/>
            <p:nvPr/>
          </p:nvCxnSpPr>
          <p:spPr>
            <a:xfrm>
              <a:off x="5260622" y="5494866"/>
              <a:ext cx="0" cy="79022"/>
            </a:xfrm>
            <a:prstGeom prst="line">
              <a:avLst/>
            </a:prstGeom>
            <a:ln>
              <a:solidFill>
                <a:schemeClr val="bg1">
                  <a:lumMod val="65000"/>
                  <a:alpha val="31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875869" y="5487000"/>
              <a:ext cx="0" cy="86888"/>
            </a:xfrm>
            <a:prstGeom prst="line">
              <a:avLst/>
            </a:prstGeom>
            <a:ln>
              <a:solidFill>
                <a:schemeClr val="bg1">
                  <a:lumMod val="65000"/>
                  <a:alpha val="31000"/>
                </a:schemeClr>
              </a:solidFill>
              <a:prstDash val="dash"/>
              <a:headEnd type="ova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8952104" y="3428970"/>
            <a:ext cx="615247" cy="2144893"/>
            <a:chOff x="5260622" y="5480487"/>
            <a:chExt cx="615247" cy="93401"/>
          </a:xfrm>
        </p:grpSpPr>
        <p:cxnSp>
          <p:nvCxnSpPr>
            <p:cNvPr id="39" name="直接连接符 38"/>
            <p:cNvCxnSpPr/>
            <p:nvPr/>
          </p:nvCxnSpPr>
          <p:spPr>
            <a:xfrm>
              <a:off x="5260622" y="5480487"/>
              <a:ext cx="0" cy="93401"/>
            </a:xfrm>
            <a:prstGeom prst="line">
              <a:avLst/>
            </a:prstGeom>
            <a:ln>
              <a:solidFill>
                <a:schemeClr val="bg1">
                  <a:lumMod val="65000"/>
                  <a:alpha val="31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5875869" y="5494866"/>
              <a:ext cx="0" cy="79022"/>
            </a:xfrm>
            <a:prstGeom prst="line">
              <a:avLst/>
            </a:prstGeom>
            <a:ln>
              <a:solidFill>
                <a:schemeClr val="bg1">
                  <a:lumMod val="65000"/>
                  <a:alpha val="31000"/>
                </a:schemeClr>
              </a:solidFill>
              <a:prstDash val="dash"/>
              <a:headEnd type="ova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10181380" y="3002823"/>
            <a:ext cx="622087" cy="2571057"/>
            <a:chOff x="5260622" y="5472065"/>
            <a:chExt cx="622087" cy="101823"/>
          </a:xfrm>
        </p:grpSpPr>
        <p:cxnSp>
          <p:nvCxnSpPr>
            <p:cNvPr id="42" name="直接连接符 41"/>
            <p:cNvCxnSpPr/>
            <p:nvPr/>
          </p:nvCxnSpPr>
          <p:spPr>
            <a:xfrm>
              <a:off x="5260622" y="5494866"/>
              <a:ext cx="0" cy="79022"/>
            </a:xfrm>
            <a:prstGeom prst="line">
              <a:avLst/>
            </a:prstGeom>
            <a:ln>
              <a:solidFill>
                <a:schemeClr val="bg1">
                  <a:lumMod val="65000"/>
                  <a:alpha val="31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17" idx="5"/>
            </p:cNvCxnSpPr>
            <p:nvPr/>
          </p:nvCxnSpPr>
          <p:spPr>
            <a:xfrm flipH="1">
              <a:off x="5875869" y="5472065"/>
              <a:ext cx="6840" cy="101823"/>
            </a:xfrm>
            <a:prstGeom prst="line">
              <a:avLst/>
            </a:prstGeom>
            <a:ln>
              <a:solidFill>
                <a:schemeClr val="bg1">
                  <a:lumMod val="65000"/>
                  <a:alpha val="31000"/>
                </a:schemeClr>
              </a:solidFill>
              <a:prstDash val="dash"/>
              <a:headEnd type="oval"/>
            </a:ln>
          </p:spPr>
          <p:style>
            <a:lnRef idx="1">
              <a:schemeClr val="accent1"/>
            </a:lnRef>
            <a:fillRef idx="0">
              <a:schemeClr val="accent1"/>
            </a:fillRef>
            <a:effectRef idx="0">
              <a:schemeClr val="accent1"/>
            </a:effectRef>
            <a:fontRef idx="minor">
              <a:schemeClr val="tx1"/>
            </a:fontRef>
          </p:style>
        </p:cxnSp>
      </p:grpSp>
      <p:sp>
        <p:nvSpPr>
          <p:cNvPr id="45" name="文本框 44"/>
          <p:cNvSpPr txBox="1"/>
          <p:nvPr/>
        </p:nvSpPr>
        <p:spPr>
          <a:xfrm>
            <a:off x="5012267" y="1281288"/>
            <a:ext cx="4397040" cy="523220"/>
          </a:xfrm>
          <a:prstGeom prst="rect">
            <a:avLst/>
          </a:prstGeom>
          <a:noFill/>
        </p:spPr>
        <p:txBody>
          <a:bodyPr wrap="square" rtlCol="0">
            <a:spAutoFit/>
          </a:bodyPr>
          <a:lstStyle/>
          <a:p>
            <a:r>
              <a:rPr lang="zh-CN" altLang="en-US" sz="2800" b="1" dirty="0">
                <a:gradFill>
                  <a:gsLst>
                    <a:gs pos="0">
                      <a:srgbClr val="F3CFBA"/>
                    </a:gs>
                    <a:gs pos="100000">
                      <a:srgbClr val="CCA185"/>
                    </a:gs>
                  </a:gsLst>
                  <a:lin ang="5400000" scaled="1"/>
                </a:gradFill>
              </a:rPr>
              <a:t>请输入您的标题</a:t>
            </a:r>
          </a:p>
        </p:txBody>
      </p:sp>
      <p:sp>
        <p:nvSpPr>
          <p:cNvPr id="50" name="文本框 49"/>
          <p:cNvSpPr txBox="1"/>
          <p:nvPr/>
        </p:nvSpPr>
        <p:spPr>
          <a:xfrm>
            <a:off x="5012267" y="1876003"/>
            <a:ext cx="4397040" cy="1029000"/>
          </a:xfrm>
          <a:prstGeom prst="rect">
            <a:avLst/>
          </a:prstGeom>
          <a:noFill/>
        </p:spPr>
        <p:txBody>
          <a:bodyPr wrap="square" rtlCol="0">
            <a:spAutoFit/>
          </a:bodyPr>
          <a:lstStyle/>
          <a:p>
            <a:pPr>
              <a:lnSpc>
                <a:spcPct val="150000"/>
              </a:lnSpc>
            </a:pPr>
            <a:r>
              <a:rPr lang="zh-CN" altLang="en-US" sz="1400" b="1" dirty="0">
                <a:solidFill>
                  <a:schemeClr val="bg1">
                    <a:lumMod val="65000"/>
                  </a:schemeClr>
                </a:solidFill>
              </a:rPr>
              <a:t>请输入您的标题请输入您的标题请输入您的标题请输入您的标题请输入您的标题请输入您的标题请输入您的标题请输入您的标题请输入您的标题</a:t>
            </a:r>
          </a:p>
        </p:txBody>
      </p:sp>
      <p:sp>
        <p:nvSpPr>
          <p:cNvPr id="46" name="椭圆 45"/>
          <p:cNvSpPr/>
          <p:nvPr/>
        </p:nvSpPr>
        <p:spPr>
          <a:xfrm rot="20902466">
            <a:off x="3397956" y="2257778"/>
            <a:ext cx="508000" cy="74504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3" name="图形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220" y="215729"/>
            <a:ext cx="1116700" cy="186116"/>
          </a:xfrm>
          <a:prstGeom prst="rect">
            <a:avLst/>
          </a:prstGeom>
        </p:spPr>
      </p:pic>
      <p:pic>
        <p:nvPicPr>
          <p:cNvPr id="47" name="图片 46"/>
          <p:cNvPicPr>
            <a:picLocks noChangeAspect="1"/>
          </p:cNvPicPr>
          <p:nvPr/>
        </p:nvPicPr>
        <p:blipFill>
          <a:blip r:embed="rId4"/>
          <a:stretch>
            <a:fillRect/>
          </a:stretch>
        </p:blipFill>
        <p:spPr>
          <a:xfrm>
            <a:off x="3166190" y="4483066"/>
            <a:ext cx="809625" cy="3048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74" name="组合 73"/>
          <p:cNvGrpSpPr/>
          <p:nvPr/>
        </p:nvGrpSpPr>
        <p:grpSpPr>
          <a:xfrm>
            <a:off x="264220" y="6474825"/>
            <a:ext cx="259392" cy="186116"/>
            <a:chOff x="10431624" y="5523722"/>
            <a:chExt cx="365003" cy="189723"/>
          </a:xfrm>
        </p:grpSpPr>
        <p:cxnSp>
          <p:nvCxnSpPr>
            <p:cNvPr id="73" name="直接连接符 72"/>
            <p:cNvCxnSpPr/>
            <p:nvPr/>
          </p:nvCxnSpPr>
          <p:spPr>
            <a:xfrm>
              <a:off x="10431624" y="5523722"/>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0431624" y="5620138"/>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0431624" y="5713445"/>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0796627" y="6430908"/>
            <a:ext cx="1218363" cy="276999"/>
            <a:chOff x="10796627" y="6430908"/>
            <a:chExt cx="1218363" cy="276999"/>
          </a:xfrm>
        </p:grpSpPr>
        <p:sp>
          <p:nvSpPr>
            <p:cNvPr id="23" name="文本框 22"/>
            <p:cNvSpPr txBox="1"/>
            <p:nvPr/>
          </p:nvSpPr>
          <p:spPr>
            <a:xfrm>
              <a:off x="10796627" y="6430908"/>
              <a:ext cx="1218363" cy="276999"/>
            </a:xfrm>
            <a:prstGeom prst="rect">
              <a:avLst/>
            </a:prstGeom>
            <a:noFill/>
          </p:spPr>
          <p:txBody>
            <a:bodyPr wrap="square" rtlCol="0">
              <a:spAutoFit/>
            </a:bodyPr>
            <a:lstStyle/>
            <a:p>
              <a:pPr algn="ctr"/>
              <a:r>
                <a:rPr lang="zh-CN" altLang="en-US" sz="1200" dirty="0">
                  <a:gradFill>
                    <a:gsLst>
                      <a:gs pos="0">
                        <a:srgbClr val="F3CFBA">
                          <a:alpha val="50000"/>
                        </a:srgbClr>
                      </a:gs>
                      <a:gs pos="100000">
                        <a:srgbClr val="CCA185">
                          <a:alpha val="50000"/>
                        </a:srgbClr>
                      </a:gs>
                    </a:gsLst>
                    <a:lin ang="5400000" scaled="1"/>
                  </a:gradFill>
                </a:rPr>
                <a:t>进一步了解</a:t>
              </a:r>
            </a:p>
          </p:txBody>
        </p:sp>
        <p:grpSp>
          <p:nvGrpSpPr>
            <p:cNvPr id="24" name="组合 23"/>
            <p:cNvGrpSpPr/>
            <p:nvPr/>
          </p:nvGrpSpPr>
          <p:grpSpPr>
            <a:xfrm>
              <a:off x="11860789" y="6523821"/>
              <a:ext cx="52538" cy="91594"/>
              <a:chOff x="2675446" y="4368438"/>
              <a:chExt cx="105076" cy="183188"/>
            </a:xfrm>
          </p:grpSpPr>
          <p:cxnSp>
            <p:nvCxnSpPr>
              <p:cNvPr id="25" name="直接连接符 24"/>
              <p:cNvCxnSpPr/>
              <p:nvPr/>
            </p:nvCxnSpPr>
            <p:spPr>
              <a:xfrm>
                <a:off x="2679776" y="4368438"/>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675446" y="4460032"/>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grpSp>
      </p:grpSp>
      <p:grpSp>
        <p:nvGrpSpPr>
          <p:cNvPr id="12" name="组合 11"/>
          <p:cNvGrpSpPr/>
          <p:nvPr/>
        </p:nvGrpSpPr>
        <p:grpSpPr>
          <a:xfrm>
            <a:off x="2284366" y="-4025309"/>
            <a:ext cx="7623268" cy="14908619"/>
            <a:chOff x="2950052" y="-4549714"/>
            <a:chExt cx="7623268" cy="14908619"/>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3516">
              <a:off x="2950052" y="3500905"/>
              <a:ext cx="5968360" cy="6858000"/>
            </a:xfrm>
            <a:prstGeom prst="rect">
              <a:avLst/>
            </a:prstGeom>
          </p:spPr>
        </p:pic>
        <p:pic>
          <p:nvPicPr>
            <p:cNvPr id="28" name="图片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3516" flipH="1" flipV="1">
              <a:off x="4604960" y="-4549714"/>
              <a:ext cx="5968360" cy="6858000"/>
            </a:xfrm>
            <a:prstGeom prst="rect">
              <a:avLst/>
            </a:prstGeom>
          </p:spPr>
        </p:pic>
      </p:grpSp>
      <p:sp>
        <p:nvSpPr>
          <p:cNvPr id="13" name="矩形 12"/>
          <p:cNvSpPr/>
          <p:nvPr/>
        </p:nvSpPr>
        <p:spPr>
          <a:xfrm rot="2837199">
            <a:off x="3233677" y="3013501"/>
            <a:ext cx="5724644" cy="830997"/>
          </a:xfrm>
          <a:prstGeom prst="rect">
            <a:avLst/>
          </a:prstGeom>
        </p:spPr>
        <p:txBody>
          <a:bodyPr wrap="none">
            <a:spAutoFit/>
          </a:bodyPr>
          <a:lstStyle/>
          <a:p>
            <a:pPr algn="ctr"/>
            <a:r>
              <a:rPr lang="zh-CN" altLang="en-US" sz="4800" b="1" dirty="0">
                <a:gradFill flip="none" rotWithShape="1">
                  <a:gsLst>
                    <a:gs pos="0">
                      <a:srgbClr val="CBCAC8"/>
                    </a:gs>
                    <a:gs pos="100000">
                      <a:srgbClr val="31302E"/>
                    </a:gs>
                  </a:gsLst>
                  <a:lin ang="2700000" scaled="1"/>
                  <a:tileRect/>
                </a:gradFill>
                <a:latin typeface="SF Pro SC"/>
              </a:rPr>
              <a:t>全面屏，全然新视野</a:t>
            </a:r>
            <a:endParaRPr lang="zh-CN" altLang="en-US" sz="4800" b="1" i="0" dirty="0">
              <a:gradFill flip="none" rotWithShape="1">
                <a:gsLst>
                  <a:gs pos="0">
                    <a:srgbClr val="CBCAC8"/>
                  </a:gs>
                  <a:gs pos="100000">
                    <a:srgbClr val="31302E"/>
                  </a:gs>
                </a:gsLst>
                <a:lin ang="2700000" scaled="1"/>
                <a:tileRect/>
              </a:gradFill>
              <a:effectLst/>
              <a:latin typeface="SF Pro SC"/>
            </a:endParaRPr>
          </a:p>
        </p:txBody>
      </p:sp>
      <p:pic>
        <p:nvPicPr>
          <p:cNvPr id="29" name="图形 2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64220" y="215729"/>
            <a:ext cx="1116700" cy="18611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cxnSp>
        <p:nvCxnSpPr>
          <p:cNvPr id="47" name="直接连接符 46"/>
          <p:cNvCxnSpPr/>
          <p:nvPr/>
        </p:nvCxnSpPr>
        <p:spPr>
          <a:xfrm flipH="1" flipV="1">
            <a:off x="9469787" y="3177822"/>
            <a:ext cx="1" cy="835376"/>
          </a:xfrm>
          <a:prstGeom prst="line">
            <a:avLst/>
          </a:prstGeom>
          <a:ln>
            <a:gradFill>
              <a:gsLst>
                <a:gs pos="0">
                  <a:srgbClr val="F3CFBA"/>
                </a:gs>
                <a:gs pos="100000">
                  <a:srgbClr val="CCA185"/>
                </a:gs>
              </a:gsLst>
              <a:lin ang="5400000" scaled="1"/>
            </a:gradFill>
            <a:prstDash val="dashDot"/>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flipV="1">
            <a:off x="8115121" y="3132666"/>
            <a:ext cx="1" cy="835376"/>
          </a:xfrm>
          <a:prstGeom prst="line">
            <a:avLst/>
          </a:prstGeom>
          <a:ln>
            <a:gradFill>
              <a:gsLst>
                <a:gs pos="0">
                  <a:srgbClr val="F3CFBA"/>
                </a:gs>
                <a:gs pos="100000">
                  <a:srgbClr val="CCA185"/>
                </a:gs>
              </a:gsLst>
              <a:lin ang="5400000" scaled="1"/>
            </a:gradFill>
            <a:prstDash val="dash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6726588" y="2873021"/>
            <a:ext cx="1" cy="1095021"/>
          </a:xfrm>
          <a:prstGeom prst="line">
            <a:avLst/>
          </a:prstGeom>
          <a:ln>
            <a:gradFill>
              <a:gsLst>
                <a:gs pos="0">
                  <a:srgbClr val="F3CFBA"/>
                </a:gs>
                <a:gs pos="100000">
                  <a:srgbClr val="CCA185"/>
                </a:gs>
              </a:gsLst>
              <a:lin ang="5400000" scaled="1"/>
            </a:gradFill>
            <a:prstDash val="dashDot"/>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flipV="1">
            <a:off x="4018411" y="2923822"/>
            <a:ext cx="1" cy="835376"/>
          </a:xfrm>
          <a:prstGeom prst="line">
            <a:avLst/>
          </a:prstGeom>
          <a:ln>
            <a:gradFill>
              <a:gsLst>
                <a:gs pos="0">
                  <a:srgbClr val="F3CFBA"/>
                </a:gs>
                <a:gs pos="100000">
                  <a:srgbClr val="CCA185"/>
                </a:gs>
              </a:gsLst>
              <a:lin ang="5400000" scaled="1"/>
            </a:gradFill>
            <a:prstDash val="dashDot"/>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flipV="1">
            <a:off x="5383210" y="3064934"/>
            <a:ext cx="1" cy="835376"/>
          </a:xfrm>
          <a:prstGeom prst="line">
            <a:avLst/>
          </a:prstGeom>
          <a:ln>
            <a:gradFill>
              <a:gsLst>
                <a:gs pos="0">
                  <a:srgbClr val="F3CFBA"/>
                </a:gs>
                <a:gs pos="100000">
                  <a:srgbClr val="CCA185"/>
                </a:gs>
              </a:gsLst>
              <a:lin ang="5400000" scaled="1"/>
            </a:gradFill>
            <a:prstDash val="dashDot"/>
          </a:ln>
        </p:spPr>
        <p:style>
          <a:lnRef idx="1">
            <a:schemeClr val="accent1"/>
          </a:lnRef>
          <a:fillRef idx="0">
            <a:schemeClr val="accent1"/>
          </a:fillRef>
          <a:effectRef idx="0">
            <a:schemeClr val="accent1"/>
          </a:effectRef>
          <a:fontRef idx="minor">
            <a:schemeClr val="tx1"/>
          </a:fontRef>
        </p:style>
      </p:cxnSp>
      <p:grpSp>
        <p:nvGrpSpPr>
          <p:cNvPr id="74" name="组合 73"/>
          <p:cNvGrpSpPr/>
          <p:nvPr/>
        </p:nvGrpSpPr>
        <p:grpSpPr>
          <a:xfrm>
            <a:off x="264220" y="6474825"/>
            <a:ext cx="259392" cy="186116"/>
            <a:chOff x="10431624" y="5523722"/>
            <a:chExt cx="365003" cy="189723"/>
          </a:xfrm>
        </p:grpSpPr>
        <p:cxnSp>
          <p:nvCxnSpPr>
            <p:cNvPr id="73" name="直接连接符 72"/>
            <p:cNvCxnSpPr/>
            <p:nvPr/>
          </p:nvCxnSpPr>
          <p:spPr>
            <a:xfrm>
              <a:off x="10431624" y="5523722"/>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0431624" y="5620138"/>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0431624" y="5713445"/>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0796627" y="6430908"/>
            <a:ext cx="1218363" cy="276999"/>
            <a:chOff x="10796627" y="6430908"/>
            <a:chExt cx="1218363" cy="276999"/>
          </a:xfrm>
        </p:grpSpPr>
        <p:sp>
          <p:nvSpPr>
            <p:cNvPr id="23" name="文本框 22"/>
            <p:cNvSpPr txBox="1"/>
            <p:nvPr/>
          </p:nvSpPr>
          <p:spPr>
            <a:xfrm>
              <a:off x="10796627" y="6430908"/>
              <a:ext cx="1218363" cy="276999"/>
            </a:xfrm>
            <a:prstGeom prst="rect">
              <a:avLst/>
            </a:prstGeom>
            <a:noFill/>
          </p:spPr>
          <p:txBody>
            <a:bodyPr wrap="square" rtlCol="0">
              <a:spAutoFit/>
            </a:bodyPr>
            <a:lstStyle/>
            <a:p>
              <a:pPr algn="ctr"/>
              <a:r>
                <a:rPr lang="zh-CN" altLang="en-US" sz="1200" dirty="0">
                  <a:gradFill>
                    <a:gsLst>
                      <a:gs pos="0">
                        <a:srgbClr val="F3CFBA">
                          <a:alpha val="50000"/>
                        </a:srgbClr>
                      </a:gs>
                      <a:gs pos="100000">
                        <a:srgbClr val="CCA185">
                          <a:alpha val="50000"/>
                        </a:srgbClr>
                      </a:gs>
                    </a:gsLst>
                    <a:lin ang="5400000" scaled="1"/>
                  </a:gradFill>
                </a:rPr>
                <a:t>进一步了解</a:t>
              </a:r>
            </a:p>
          </p:txBody>
        </p:sp>
        <p:grpSp>
          <p:nvGrpSpPr>
            <p:cNvPr id="24" name="组合 23"/>
            <p:cNvGrpSpPr/>
            <p:nvPr/>
          </p:nvGrpSpPr>
          <p:grpSpPr>
            <a:xfrm>
              <a:off x="11860789" y="6523821"/>
              <a:ext cx="52538" cy="91594"/>
              <a:chOff x="2675446" y="4368438"/>
              <a:chExt cx="105076" cy="183188"/>
            </a:xfrm>
          </p:grpSpPr>
          <p:cxnSp>
            <p:nvCxnSpPr>
              <p:cNvPr id="25" name="直接连接符 24"/>
              <p:cNvCxnSpPr/>
              <p:nvPr/>
            </p:nvCxnSpPr>
            <p:spPr>
              <a:xfrm>
                <a:off x="2679776" y="4368438"/>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675446" y="4460032"/>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grpSp>
      </p:gr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4129" y="3759198"/>
            <a:ext cx="291493" cy="3922889"/>
          </a:xfrm>
          <a:prstGeom prst="rect">
            <a:avLst/>
          </a:prstGeom>
        </p:spPr>
      </p:pic>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0516" y="3759198"/>
            <a:ext cx="291493" cy="3922889"/>
          </a:xfrm>
          <a:prstGeom prst="rect">
            <a:avLst/>
          </a:prstGeom>
        </p:spPr>
      </p:pic>
      <p:pic>
        <p:nvPicPr>
          <p:cNvPr id="31" name="图片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2370" y="3759198"/>
            <a:ext cx="291493" cy="3922889"/>
          </a:xfrm>
          <a:prstGeom prst="rect">
            <a:avLst/>
          </a:prstGeom>
        </p:spPr>
      </p:pic>
      <p:pic>
        <p:nvPicPr>
          <p:cNvPr id="32" name="图片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8757" y="3759198"/>
            <a:ext cx="291493" cy="3922889"/>
          </a:xfrm>
          <a:prstGeom prst="rect">
            <a:avLst/>
          </a:prstGeom>
        </p:spPr>
      </p:pic>
      <p:pic>
        <p:nvPicPr>
          <p:cNvPr id="33" name="图片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9991" y="3759198"/>
            <a:ext cx="291493" cy="3922889"/>
          </a:xfrm>
          <a:prstGeom prst="rect">
            <a:avLst/>
          </a:prstGeom>
        </p:spPr>
      </p:pic>
      <p:pic>
        <p:nvPicPr>
          <p:cNvPr id="34" name="图片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6378" y="3759198"/>
            <a:ext cx="291493" cy="3922889"/>
          </a:xfrm>
          <a:prstGeom prst="rect">
            <a:avLst/>
          </a:prstGeom>
        </p:spPr>
      </p:pic>
      <p:sp>
        <p:nvSpPr>
          <p:cNvPr id="12" name="文本框 11"/>
          <p:cNvSpPr txBox="1"/>
          <p:nvPr/>
        </p:nvSpPr>
        <p:spPr>
          <a:xfrm>
            <a:off x="2422876" y="1834446"/>
            <a:ext cx="553998" cy="1089376"/>
          </a:xfrm>
          <a:prstGeom prst="rect">
            <a:avLst/>
          </a:prstGeom>
          <a:noFill/>
        </p:spPr>
        <p:txBody>
          <a:bodyPr vert="eaVert" wrap="square" rtlCol="0">
            <a:spAutoFit/>
          </a:bodyPr>
          <a:lstStyle/>
          <a:p>
            <a:r>
              <a:rPr lang="zh-CN" altLang="en-US" sz="2400" dirty="0">
                <a:gradFill>
                  <a:gsLst>
                    <a:gs pos="0">
                      <a:srgbClr val="F3CFBA"/>
                    </a:gs>
                    <a:gs pos="100000">
                      <a:srgbClr val="CCA185"/>
                    </a:gs>
                  </a:gsLst>
                  <a:lin ang="2700000" scaled="1"/>
                </a:gradFill>
              </a:rPr>
              <a:t>显示屏</a:t>
            </a:r>
          </a:p>
        </p:txBody>
      </p:sp>
      <p:sp>
        <p:nvSpPr>
          <p:cNvPr id="36" name="文本框 35"/>
          <p:cNvSpPr txBox="1"/>
          <p:nvPr/>
        </p:nvSpPr>
        <p:spPr>
          <a:xfrm>
            <a:off x="3769263" y="1834446"/>
            <a:ext cx="553998" cy="1089376"/>
          </a:xfrm>
          <a:prstGeom prst="rect">
            <a:avLst/>
          </a:prstGeom>
          <a:noFill/>
        </p:spPr>
        <p:txBody>
          <a:bodyPr vert="eaVert" wrap="square" rtlCol="0">
            <a:spAutoFit/>
          </a:bodyPr>
          <a:lstStyle/>
          <a:p>
            <a:r>
              <a:rPr lang="zh-CN" altLang="en-US" sz="2400" dirty="0">
                <a:gradFill>
                  <a:gsLst>
                    <a:gs pos="0">
                      <a:srgbClr val="F3CFBA"/>
                    </a:gs>
                    <a:gs pos="100000">
                      <a:srgbClr val="CCA185"/>
                    </a:gs>
                  </a:gsLst>
                  <a:lin ang="2700000" scaled="1"/>
                </a:gradFill>
              </a:rPr>
              <a:t>面容</a:t>
            </a:r>
            <a:r>
              <a:rPr lang="en-US" altLang="zh-CN" sz="2400" dirty="0">
                <a:gradFill>
                  <a:gsLst>
                    <a:gs pos="0">
                      <a:srgbClr val="F3CFBA"/>
                    </a:gs>
                    <a:gs pos="100000">
                      <a:srgbClr val="CCA185"/>
                    </a:gs>
                  </a:gsLst>
                  <a:lin ang="2700000" scaled="1"/>
                </a:gradFill>
              </a:rPr>
              <a:t>ID</a:t>
            </a:r>
            <a:endParaRPr lang="zh-CN" altLang="en-US" sz="2400" dirty="0">
              <a:gradFill>
                <a:gsLst>
                  <a:gs pos="0">
                    <a:srgbClr val="F3CFBA"/>
                  </a:gs>
                  <a:gs pos="100000">
                    <a:srgbClr val="CCA185"/>
                  </a:gs>
                </a:gsLst>
                <a:lin ang="2700000" scaled="1"/>
              </a:gradFill>
            </a:endParaRPr>
          </a:p>
        </p:txBody>
      </p:sp>
      <p:sp>
        <p:nvSpPr>
          <p:cNvPr id="37" name="文本框 36"/>
          <p:cNvSpPr txBox="1"/>
          <p:nvPr/>
        </p:nvSpPr>
        <p:spPr>
          <a:xfrm>
            <a:off x="5141117" y="1834446"/>
            <a:ext cx="553998" cy="1416754"/>
          </a:xfrm>
          <a:prstGeom prst="rect">
            <a:avLst/>
          </a:prstGeom>
          <a:noFill/>
        </p:spPr>
        <p:txBody>
          <a:bodyPr vert="eaVert" wrap="square" rtlCol="0">
            <a:spAutoFit/>
          </a:bodyPr>
          <a:lstStyle/>
          <a:p>
            <a:r>
              <a:rPr lang="en-US" altLang="zh-CN" sz="2400" dirty="0">
                <a:gradFill>
                  <a:gsLst>
                    <a:gs pos="0">
                      <a:srgbClr val="F3CFBA"/>
                    </a:gs>
                    <a:gs pos="100000">
                      <a:srgbClr val="CCA185"/>
                    </a:gs>
                  </a:gsLst>
                  <a:lin ang="2700000" scaled="1"/>
                </a:gradFill>
              </a:rPr>
              <a:t>A12</a:t>
            </a:r>
            <a:r>
              <a:rPr lang="zh-CN" altLang="en-US" sz="2400" dirty="0">
                <a:gradFill>
                  <a:gsLst>
                    <a:gs pos="0">
                      <a:srgbClr val="F3CFBA"/>
                    </a:gs>
                    <a:gs pos="100000">
                      <a:srgbClr val="CCA185"/>
                    </a:gs>
                  </a:gsLst>
                  <a:lin ang="2700000" scaled="1"/>
                </a:gradFill>
              </a:rPr>
              <a:t>仿生</a:t>
            </a:r>
          </a:p>
        </p:txBody>
      </p:sp>
      <p:sp>
        <p:nvSpPr>
          <p:cNvPr id="39" name="文本框 38"/>
          <p:cNvSpPr txBox="1"/>
          <p:nvPr/>
        </p:nvSpPr>
        <p:spPr>
          <a:xfrm>
            <a:off x="6487504" y="1834446"/>
            <a:ext cx="553998" cy="1089376"/>
          </a:xfrm>
          <a:prstGeom prst="rect">
            <a:avLst/>
          </a:prstGeom>
          <a:noFill/>
        </p:spPr>
        <p:txBody>
          <a:bodyPr vert="eaVert" wrap="square" rtlCol="0">
            <a:spAutoFit/>
          </a:bodyPr>
          <a:lstStyle/>
          <a:p>
            <a:r>
              <a:rPr lang="zh-CN" altLang="en-US" sz="2400" dirty="0">
                <a:gradFill>
                  <a:gsLst>
                    <a:gs pos="0">
                      <a:srgbClr val="F3CFBA"/>
                    </a:gs>
                    <a:gs pos="100000">
                      <a:srgbClr val="CCA185"/>
                    </a:gs>
                  </a:gsLst>
                  <a:lin ang="2700000" scaled="1"/>
                </a:gradFill>
              </a:rPr>
              <a:t>摄像头</a:t>
            </a:r>
          </a:p>
        </p:txBody>
      </p:sp>
      <p:sp>
        <p:nvSpPr>
          <p:cNvPr id="41" name="文本框 40"/>
          <p:cNvSpPr txBox="1"/>
          <p:nvPr/>
        </p:nvSpPr>
        <p:spPr>
          <a:xfrm>
            <a:off x="7868741" y="1834446"/>
            <a:ext cx="553998" cy="1416754"/>
          </a:xfrm>
          <a:prstGeom prst="rect">
            <a:avLst/>
          </a:prstGeom>
          <a:noFill/>
        </p:spPr>
        <p:txBody>
          <a:bodyPr vert="eaVert" wrap="square" rtlCol="0">
            <a:spAutoFit/>
          </a:bodyPr>
          <a:lstStyle/>
          <a:p>
            <a:r>
              <a:rPr lang="zh-CN" altLang="en-US" sz="2400" dirty="0">
                <a:gradFill>
                  <a:gsLst>
                    <a:gs pos="0">
                      <a:srgbClr val="F3CFBA"/>
                    </a:gs>
                    <a:gs pos="100000">
                      <a:srgbClr val="CCA185"/>
                    </a:gs>
                  </a:gsLst>
                  <a:lin ang="2700000" scaled="1"/>
                </a:gradFill>
              </a:rPr>
              <a:t>独到之处</a:t>
            </a:r>
          </a:p>
        </p:txBody>
      </p:sp>
      <p:sp>
        <p:nvSpPr>
          <p:cNvPr id="42" name="文本框 41"/>
          <p:cNvSpPr txBox="1"/>
          <p:nvPr/>
        </p:nvSpPr>
        <p:spPr>
          <a:xfrm>
            <a:off x="9215125" y="1834446"/>
            <a:ext cx="553998" cy="1416754"/>
          </a:xfrm>
          <a:prstGeom prst="rect">
            <a:avLst/>
          </a:prstGeom>
          <a:noFill/>
        </p:spPr>
        <p:txBody>
          <a:bodyPr vert="eaVert" wrap="square" rtlCol="0">
            <a:spAutoFit/>
          </a:bodyPr>
          <a:lstStyle/>
          <a:p>
            <a:r>
              <a:rPr lang="zh-CN" altLang="en-US" sz="2400" dirty="0">
                <a:gradFill>
                  <a:gsLst>
                    <a:gs pos="0">
                      <a:srgbClr val="F3CFBA"/>
                    </a:gs>
                    <a:gs pos="100000">
                      <a:srgbClr val="CCA185"/>
                    </a:gs>
                  </a:gsLst>
                  <a:lin ang="2700000" scaled="1"/>
                </a:gradFill>
              </a:rPr>
              <a:t>技术规格</a:t>
            </a:r>
          </a:p>
        </p:txBody>
      </p:sp>
      <p:cxnSp>
        <p:nvCxnSpPr>
          <p:cNvPr id="14" name="直接连接符 13"/>
          <p:cNvCxnSpPr/>
          <p:nvPr/>
        </p:nvCxnSpPr>
        <p:spPr>
          <a:xfrm flipH="1" flipV="1">
            <a:off x="2679521" y="2923822"/>
            <a:ext cx="1" cy="835376"/>
          </a:xfrm>
          <a:prstGeom prst="line">
            <a:avLst/>
          </a:prstGeom>
          <a:ln>
            <a:gradFill>
              <a:gsLst>
                <a:gs pos="0">
                  <a:srgbClr val="F3CFBA"/>
                </a:gs>
                <a:gs pos="100000">
                  <a:srgbClr val="CCA185"/>
                </a:gs>
              </a:gsLst>
              <a:lin ang="5400000" scaled="1"/>
            </a:gradFill>
            <a:prstDash val="dashDot"/>
          </a:ln>
        </p:spPr>
        <p:style>
          <a:lnRef idx="1">
            <a:schemeClr val="accent1"/>
          </a:lnRef>
          <a:fillRef idx="0">
            <a:schemeClr val="accent1"/>
          </a:fillRef>
          <a:effectRef idx="0">
            <a:schemeClr val="accent1"/>
          </a:effectRef>
          <a:fontRef idx="minor">
            <a:schemeClr val="tx1"/>
          </a:fontRef>
        </p:style>
      </p:cxnSp>
      <p:pic>
        <p:nvPicPr>
          <p:cNvPr id="49" name="图形 4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64220" y="215729"/>
            <a:ext cx="1116700" cy="18611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74" name="组合 73"/>
          <p:cNvGrpSpPr/>
          <p:nvPr/>
        </p:nvGrpSpPr>
        <p:grpSpPr>
          <a:xfrm>
            <a:off x="264220" y="6474825"/>
            <a:ext cx="259392" cy="186116"/>
            <a:chOff x="10431624" y="5523722"/>
            <a:chExt cx="365003" cy="189723"/>
          </a:xfrm>
        </p:grpSpPr>
        <p:cxnSp>
          <p:nvCxnSpPr>
            <p:cNvPr id="73" name="直接连接符 72"/>
            <p:cNvCxnSpPr/>
            <p:nvPr/>
          </p:nvCxnSpPr>
          <p:spPr>
            <a:xfrm>
              <a:off x="10431624" y="5523722"/>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0431624" y="5620138"/>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0431624" y="5713445"/>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0796627" y="6430908"/>
            <a:ext cx="1218363" cy="276999"/>
            <a:chOff x="10796627" y="6430908"/>
            <a:chExt cx="1218363" cy="276999"/>
          </a:xfrm>
        </p:grpSpPr>
        <p:sp>
          <p:nvSpPr>
            <p:cNvPr id="23" name="文本框 22"/>
            <p:cNvSpPr txBox="1"/>
            <p:nvPr/>
          </p:nvSpPr>
          <p:spPr>
            <a:xfrm>
              <a:off x="10796627" y="6430908"/>
              <a:ext cx="1218363" cy="276999"/>
            </a:xfrm>
            <a:prstGeom prst="rect">
              <a:avLst/>
            </a:prstGeom>
            <a:noFill/>
          </p:spPr>
          <p:txBody>
            <a:bodyPr wrap="square" rtlCol="0">
              <a:spAutoFit/>
            </a:bodyPr>
            <a:lstStyle/>
            <a:p>
              <a:pPr algn="ctr"/>
              <a:r>
                <a:rPr lang="zh-CN" altLang="en-US" sz="1200" dirty="0">
                  <a:gradFill>
                    <a:gsLst>
                      <a:gs pos="0">
                        <a:srgbClr val="F3CFBA">
                          <a:alpha val="50000"/>
                        </a:srgbClr>
                      </a:gs>
                      <a:gs pos="100000">
                        <a:srgbClr val="CCA185">
                          <a:alpha val="50000"/>
                        </a:srgbClr>
                      </a:gs>
                    </a:gsLst>
                    <a:lin ang="5400000" scaled="1"/>
                  </a:gradFill>
                </a:rPr>
                <a:t>进一步了解</a:t>
              </a:r>
            </a:p>
          </p:txBody>
        </p:sp>
        <p:grpSp>
          <p:nvGrpSpPr>
            <p:cNvPr id="24" name="组合 23"/>
            <p:cNvGrpSpPr/>
            <p:nvPr/>
          </p:nvGrpSpPr>
          <p:grpSpPr>
            <a:xfrm>
              <a:off x="11860789" y="6523821"/>
              <a:ext cx="52538" cy="91594"/>
              <a:chOff x="2675446" y="4368438"/>
              <a:chExt cx="105076" cy="183188"/>
            </a:xfrm>
          </p:grpSpPr>
          <p:cxnSp>
            <p:nvCxnSpPr>
              <p:cNvPr id="25" name="直接连接符 24"/>
              <p:cNvCxnSpPr/>
              <p:nvPr/>
            </p:nvCxnSpPr>
            <p:spPr>
              <a:xfrm>
                <a:off x="2679776" y="4368438"/>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675446" y="4460032"/>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grpSp>
      </p:grpSp>
      <p:grpSp>
        <p:nvGrpSpPr>
          <p:cNvPr id="2" name="组合 1"/>
          <p:cNvGrpSpPr/>
          <p:nvPr/>
        </p:nvGrpSpPr>
        <p:grpSpPr>
          <a:xfrm>
            <a:off x="-2880312" y="2968400"/>
            <a:ext cx="17952624" cy="494207"/>
            <a:chOff x="-2715970" y="2968400"/>
            <a:chExt cx="17952624" cy="494207"/>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62419" y="-109989"/>
              <a:ext cx="494206" cy="6650984"/>
            </a:xfrm>
            <a:prstGeom prst="rect">
              <a:avLst/>
            </a:prstGeom>
          </p:spPr>
        </p:pic>
        <p:pic>
          <p:nvPicPr>
            <p:cNvPr id="35" name="图片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H="1">
              <a:off x="11664059" y="-109988"/>
              <a:ext cx="494206" cy="6650984"/>
            </a:xfrm>
            <a:prstGeom prst="rect">
              <a:avLst/>
            </a:prstGeom>
          </p:spPr>
        </p:pic>
      </p:grpSp>
      <p:sp>
        <p:nvSpPr>
          <p:cNvPr id="5" name="文本框 4"/>
          <p:cNvSpPr txBox="1"/>
          <p:nvPr/>
        </p:nvSpPr>
        <p:spPr>
          <a:xfrm>
            <a:off x="4662311" y="2641600"/>
            <a:ext cx="2867378" cy="1107996"/>
          </a:xfrm>
          <a:prstGeom prst="rect">
            <a:avLst/>
          </a:prstGeom>
          <a:noFill/>
        </p:spPr>
        <p:txBody>
          <a:bodyPr wrap="square" rtlCol="0">
            <a:spAutoFit/>
          </a:bodyPr>
          <a:lstStyle/>
          <a:p>
            <a:pPr algn="ctr"/>
            <a:r>
              <a:rPr lang="zh-CN" altLang="en-US" sz="6600" b="1" dirty="0">
                <a:gradFill>
                  <a:gsLst>
                    <a:gs pos="0">
                      <a:srgbClr val="F3CFBA"/>
                    </a:gs>
                    <a:gs pos="100000">
                      <a:srgbClr val="CCA185"/>
                    </a:gs>
                  </a:gsLst>
                  <a:lin ang="5400000" scaled="1"/>
                </a:gradFill>
                <a:latin typeface="微软雅黑" panose="020B0503020204020204" pitchFamily="34" charset="-122"/>
                <a:ea typeface="微软雅黑" panose="020B0503020204020204" pitchFamily="34" charset="-122"/>
              </a:rPr>
              <a:t>显示屏</a:t>
            </a:r>
          </a:p>
        </p:txBody>
      </p:sp>
      <p:sp>
        <p:nvSpPr>
          <p:cNvPr id="6" name="矩形 5"/>
          <p:cNvSpPr/>
          <p:nvPr/>
        </p:nvSpPr>
        <p:spPr>
          <a:xfrm>
            <a:off x="2161730" y="3749596"/>
            <a:ext cx="7868539" cy="1352165"/>
          </a:xfrm>
          <a:prstGeom prst="rect">
            <a:avLst/>
          </a:prstGeom>
        </p:spPr>
        <p:txBody>
          <a:bodyPr wrap="square">
            <a:spAutoFit/>
          </a:bodyPr>
          <a:lstStyle/>
          <a:p>
            <a:pPr algn="ctr">
              <a:lnSpc>
                <a:spcPct val="150000"/>
              </a:lnSpc>
            </a:pPr>
            <a:r>
              <a:rPr lang="zh-CN" altLang="en-US" sz="1400" b="1" dirty="0">
                <a:solidFill>
                  <a:schemeClr val="bg1">
                    <a:lumMod val="65000"/>
                  </a:schemeClr>
                </a:solidFill>
                <a:latin typeface="SF Pro SC"/>
              </a:rPr>
              <a:t>全面屏设计带来了一个宽大、绚丽的空间，让你尽情体验。</a:t>
            </a:r>
            <a:r>
              <a:rPr lang="en-US" altLang="zh-CN" sz="1400" b="1" dirty="0">
                <a:solidFill>
                  <a:schemeClr val="bg1">
                    <a:lumMod val="65000"/>
                  </a:schemeClr>
                </a:solidFill>
                <a:latin typeface="SF Pro SC"/>
              </a:rPr>
              <a:t>iPhone XS Max </a:t>
            </a:r>
            <a:r>
              <a:rPr lang="zh-CN" altLang="en-US" sz="1400" b="1" dirty="0">
                <a:solidFill>
                  <a:schemeClr val="bg1">
                    <a:lumMod val="65000"/>
                  </a:schemeClr>
                </a:solidFill>
                <a:latin typeface="SF Pro SC"/>
              </a:rPr>
              <a:t>更配备 </a:t>
            </a:r>
            <a:r>
              <a:rPr lang="en-US" altLang="zh-CN" sz="1400" b="1" dirty="0">
                <a:solidFill>
                  <a:schemeClr val="bg1">
                    <a:lumMod val="65000"/>
                  </a:schemeClr>
                </a:solidFill>
                <a:latin typeface="SF Pro SC"/>
              </a:rPr>
              <a:t>iPhone </a:t>
            </a:r>
            <a:r>
              <a:rPr lang="zh-CN" altLang="en-US" sz="1400" b="1" dirty="0">
                <a:solidFill>
                  <a:schemeClr val="bg1">
                    <a:lumMod val="65000"/>
                  </a:schemeClr>
                </a:solidFill>
                <a:latin typeface="SF Pro SC"/>
              </a:rPr>
              <a:t>迄今最大的显示屏，尺寸达到 </a:t>
            </a:r>
            <a:r>
              <a:rPr lang="en-US" altLang="zh-CN" sz="1400" b="1" dirty="0">
                <a:solidFill>
                  <a:schemeClr val="bg1">
                    <a:lumMod val="65000"/>
                  </a:schemeClr>
                </a:solidFill>
                <a:latin typeface="SF Pro SC"/>
              </a:rPr>
              <a:t>6.5 </a:t>
            </a:r>
            <a:r>
              <a:rPr lang="zh-CN" altLang="en-US" sz="1400" b="1" dirty="0">
                <a:solidFill>
                  <a:schemeClr val="bg1">
                    <a:lumMod val="65000"/>
                  </a:schemeClr>
                </a:solidFill>
                <a:latin typeface="SF Pro SC"/>
              </a:rPr>
              <a:t>英寸，让一切更显开阔。</a:t>
            </a:r>
            <a:r>
              <a:rPr lang="zh-CN" altLang="en-US" sz="1400" dirty="0">
                <a:solidFill>
                  <a:schemeClr val="bg1">
                    <a:lumMod val="65000"/>
                  </a:schemeClr>
                </a:solidFill>
              </a:rPr>
              <a:t> </a:t>
            </a:r>
            <a:r>
              <a:rPr lang="en-US" altLang="zh-CN" sz="1400" b="1" dirty="0">
                <a:solidFill>
                  <a:schemeClr val="bg1">
                    <a:lumMod val="65000"/>
                  </a:schemeClr>
                </a:solidFill>
              </a:rPr>
              <a:t>iPhone XS </a:t>
            </a:r>
            <a:r>
              <a:rPr lang="zh-CN" altLang="en-US" sz="1400" b="1" dirty="0">
                <a:solidFill>
                  <a:schemeClr val="bg1">
                    <a:lumMod val="65000"/>
                  </a:schemeClr>
                </a:solidFill>
              </a:rPr>
              <a:t>采用的是 </a:t>
            </a:r>
            <a:r>
              <a:rPr lang="en-US" altLang="zh-CN" sz="1400" b="1" dirty="0">
                <a:solidFill>
                  <a:schemeClr val="bg1">
                    <a:lumMod val="65000"/>
                  </a:schemeClr>
                </a:solidFill>
              </a:rPr>
              <a:t>iPhone </a:t>
            </a:r>
            <a:r>
              <a:rPr lang="zh-CN" altLang="en-US" sz="1400" b="1" dirty="0">
                <a:solidFill>
                  <a:schemeClr val="bg1">
                    <a:lumMod val="65000"/>
                  </a:schemeClr>
                </a:solidFill>
              </a:rPr>
              <a:t>中色彩精准度最高的 </a:t>
            </a:r>
            <a:r>
              <a:rPr lang="en-US" altLang="zh-CN" sz="1400" b="1" dirty="0">
                <a:solidFill>
                  <a:schemeClr val="bg1">
                    <a:lumMod val="65000"/>
                  </a:schemeClr>
                </a:solidFill>
              </a:rPr>
              <a:t>OLED </a:t>
            </a:r>
            <a:r>
              <a:rPr lang="zh-CN" altLang="en-US" sz="1400" b="1" dirty="0">
                <a:solidFill>
                  <a:schemeClr val="bg1">
                    <a:lumMod val="65000"/>
                  </a:schemeClr>
                </a:solidFill>
              </a:rPr>
              <a:t>显示面板，支持 </a:t>
            </a:r>
            <a:r>
              <a:rPr lang="en-US" altLang="zh-CN" sz="1400" b="1" dirty="0">
                <a:solidFill>
                  <a:schemeClr val="bg1">
                    <a:lumMod val="65000"/>
                  </a:schemeClr>
                </a:solidFill>
              </a:rPr>
              <a:t>HDR </a:t>
            </a:r>
            <a:r>
              <a:rPr lang="zh-CN" altLang="en-US" sz="1400" b="1" dirty="0">
                <a:solidFill>
                  <a:schemeClr val="bg1">
                    <a:lumMod val="65000"/>
                  </a:schemeClr>
                </a:solidFill>
              </a:rPr>
              <a:t>显示，能呈现真实深邃的黑色，并具备出色的亮度和对比度。如此清晰锐利和高像素密度的显示屏，即使在 </a:t>
            </a:r>
            <a:r>
              <a:rPr lang="en-US" altLang="zh-CN" sz="1400" b="1" dirty="0">
                <a:solidFill>
                  <a:schemeClr val="bg1">
                    <a:lumMod val="65000"/>
                  </a:schemeClr>
                </a:solidFill>
              </a:rPr>
              <a:t>Apple </a:t>
            </a:r>
            <a:r>
              <a:rPr lang="zh-CN" altLang="en-US" sz="1400" b="1" dirty="0">
                <a:solidFill>
                  <a:schemeClr val="bg1">
                    <a:lumMod val="65000"/>
                  </a:schemeClr>
                </a:solidFill>
              </a:rPr>
              <a:t>设备中都是出类拔萃的。</a:t>
            </a:r>
          </a:p>
        </p:txBody>
      </p:sp>
      <p:pic>
        <p:nvPicPr>
          <p:cNvPr id="38" name="图形 3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64220" y="215729"/>
            <a:ext cx="1116700" cy="18611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矩形 4"/>
          <p:cNvSpPr/>
          <p:nvPr/>
        </p:nvSpPr>
        <p:spPr>
          <a:xfrm>
            <a:off x="6096000" y="-11289"/>
            <a:ext cx="6096000" cy="6869289"/>
          </a:xfrm>
          <a:prstGeom prst="rect">
            <a:avLst/>
          </a:prstGeom>
          <a:gradFill>
            <a:gsLst>
              <a:gs pos="0">
                <a:srgbClr val="F3CFBA"/>
              </a:gs>
              <a:gs pos="100000">
                <a:srgbClr val="CCA18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形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96627" y="242585"/>
            <a:ext cx="1116700" cy="186116"/>
          </a:xfrm>
          <a:prstGeom prst="rect">
            <a:avLst/>
          </a:prstGeom>
        </p:spPr>
      </p:pic>
      <p:grpSp>
        <p:nvGrpSpPr>
          <p:cNvPr id="74" name="组合 73"/>
          <p:cNvGrpSpPr/>
          <p:nvPr/>
        </p:nvGrpSpPr>
        <p:grpSpPr>
          <a:xfrm>
            <a:off x="264220" y="6474825"/>
            <a:ext cx="259392" cy="186116"/>
            <a:chOff x="10431624" y="5523722"/>
            <a:chExt cx="365003" cy="189723"/>
          </a:xfrm>
        </p:grpSpPr>
        <p:cxnSp>
          <p:nvCxnSpPr>
            <p:cNvPr id="73" name="直接连接符 72"/>
            <p:cNvCxnSpPr/>
            <p:nvPr/>
          </p:nvCxnSpPr>
          <p:spPr>
            <a:xfrm>
              <a:off x="10431624" y="5523722"/>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0431624" y="5620138"/>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0431624" y="5713445"/>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9001" y="-11289"/>
            <a:ext cx="553998" cy="7455660"/>
          </a:xfrm>
          <a:prstGeom prst="rect">
            <a:avLst/>
          </a:prstGeom>
          <a:effectLst>
            <a:outerShdw blurRad="317500" dist="38100" algn="l" rotWithShape="0">
              <a:prstClr val="black">
                <a:alpha val="30000"/>
              </a:prstClr>
            </a:outerShdw>
          </a:effectLst>
        </p:spPr>
      </p:pic>
      <p:sp>
        <p:nvSpPr>
          <p:cNvPr id="23" name="文本框 22"/>
          <p:cNvSpPr txBox="1"/>
          <p:nvPr/>
        </p:nvSpPr>
        <p:spPr>
          <a:xfrm>
            <a:off x="10796627" y="6430908"/>
            <a:ext cx="1218363" cy="276999"/>
          </a:xfrm>
          <a:prstGeom prst="rect">
            <a:avLst/>
          </a:prstGeom>
          <a:noFill/>
        </p:spPr>
        <p:txBody>
          <a:bodyPr wrap="square" rtlCol="0">
            <a:spAutoFit/>
          </a:bodyPr>
          <a:lstStyle/>
          <a:p>
            <a:pPr algn="ctr"/>
            <a:r>
              <a:rPr lang="zh-CN" altLang="en-US" sz="1200" dirty="0">
                <a:solidFill>
                  <a:schemeClr val="tx1">
                    <a:lumMod val="75000"/>
                    <a:lumOff val="25000"/>
                  </a:schemeClr>
                </a:solidFill>
              </a:rPr>
              <a:t>进一步了解</a:t>
            </a:r>
          </a:p>
        </p:txBody>
      </p:sp>
      <p:grpSp>
        <p:nvGrpSpPr>
          <p:cNvPr id="24" name="组合 23"/>
          <p:cNvGrpSpPr/>
          <p:nvPr/>
        </p:nvGrpSpPr>
        <p:grpSpPr>
          <a:xfrm>
            <a:off x="11860789" y="6523821"/>
            <a:ext cx="52538" cy="91594"/>
            <a:chOff x="2675446" y="4368438"/>
            <a:chExt cx="105076" cy="183188"/>
          </a:xfrm>
        </p:grpSpPr>
        <p:cxnSp>
          <p:nvCxnSpPr>
            <p:cNvPr id="25" name="直接连接符 24"/>
            <p:cNvCxnSpPr/>
            <p:nvPr/>
          </p:nvCxnSpPr>
          <p:spPr>
            <a:xfrm>
              <a:off x="2679776" y="4368438"/>
              <a:ext cx="100746" cy="9159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675446" y="4460032"/>
              <a:ext cx="100746" cy="9159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2317087" y="738200"/>
            <a:ext cx="3416320" cy="646331"/>
          </a:xfrm>
          <a:prstGeom prst="rect">
            <a:avLst/>
          </a:prstGeom>
        </p:spPr>
        <p:txBody>
          <a:bodyPr wrap="none">
            <a:spAutoFit/>
          </a:bodyPr>
          <a:lstStyle/>
          <a:p>
            <a:r>
              <a:rPr lang="zh-CN" altLang="en-US" sz="3600" b="1" dirty="0">
                <a:gradFill>
                  <a:gsLst>
                    <a:gs pos="0">
                      <a:srgbClr val="F3CFBA"/>
                    </a:gs>
                    <a:gs pos="100000">
                      <a:srgbClr val="CCA185"/>
                    </a:gs>
                  </a:gsLst>
                  <a:lin ang="5400000" scaled="1"/>
                </a:gradFill>
                <a:latin typeface="SF Pro SC"/>
              </a:rPr>
              <a:t>超视网膜显示屏</a:t>
            </a:r>
            <a:endParaRPr lang="zh-CN" altLang="en-US" sz="3600" b="1" i="0" dirty="0">
              <a:gradFill>
                <a:gsLst>
                  <a:gs pos="0">
                    <a:srgbClr val="F3CFBA"/>
                  </a:gs>
                  <a:gs pos="100000">
                    <a:srgbClr val="CCA185"/>
                  </a:gs>
                </a:gsLst>
                <a:lin ang="5400000" scaled="1"/>
              </a:gradFill>
              <a:effectLst/>
              <a:latin typeface="SF Pro SC"/>
            </a:endParaRPr>
          </a:p>
        </p:txBody>
      </p:sp>
      <p:sp>
        <p:nvSpPr>
          <p:cNvPr id="35" name="矩形 34"/>
          <p:cNvSpPr/>
          <p:nvPr/>
        </p:nvSpPr>
        <p:spPr>
          <a:xfrm>
            <a:off x="6649998" y="738199"/>
            <a:ext cx="3416320" cy="646331"/>
          </a:xfrm>
          <a:prstGeom prst="rect">
            <a:avLst/>
          </a:prstGeom>
        </p:spPr>
        <p:txBody>
          <a:bodyPr wrap="none">
            <a:spAutoFit/>
          </a:bodyPr>
          <a:lstStyle/>
          <a:p>
            <a:r>
              <a:rPr lang="zh-CN" altLang="en-US" sz="3600" b="1" dirty="0">
                <a:gradFill>
                  <a:gsLst>
                    <a:gs pos="0">
                      <a:schemeClr val="tx1">
                        <a:lumMod val="50000"/>
                        <a:lumOff val="50000"/>
                      </a:schemeClr>
                    </a:gs>
                    <a:gs pos="100000">
                      <a:schemeClr val="tx1">
                        <a:lumMod val="75000"/>
                        <a:lumOff val="25000"/>
                      </a:schemeClr>
                    </a:gs>
                  </a:gsLst>
                  <a:lin ang="5400000" scaled="1"/>
                </a:gradFill>
                <a:latin typeface="SF Pro SC"/>
              </a:rPr>
              <a:t>超视网膜显示屏</a:t>
            </a:r>
            <a:endParaRPr lang="zh-CN" altLang="en-US" sz="3600" b="1" i="0" dirty="0">
              <a:gradFill>
                <a:gsLst>
                  <a:gs pos="0">
                    <a:schemeClr val="tx1">
                      <a:lumMod val="50000"/>
                      <a:lumOff val="50000"/>
                    </a:schemeClr>
                  </a:gs>
                  <a:gs pos="100000">
                    <a:schemeClr val="tx1">
                      <a:lumMod val="75000"/>
                      <a:lumOff val="25000"/>
                    </a:schemeClr>
                  </a:gs>
                </a:gsLst>
                <a:lin ang="5400000" scaled="1"/>
              </a:gradFill>
              <a:effectLst/>
              <a:latin typeface="SF Pro SC"/>
            </a:endParaRPr>
          </a:p>
        </p:txBody>
      </p:sp>
      <p:sp>
        <p:nvSpPr>
          <p:cNvPr id="8" name="矩形 7"/>
          <p:cNvSpPr/>
          <p:nvPr/>
        </p:nvSpPr>
        <p:spPr>
          <a:xfrm>
            <a:off x="726852" y="2001714"/>
            <a:ext cx="4859480" cy="4154984"/>
          </a:xfrm>
          <a:prstGeom prst="rect">
            <a:avLst/>
          </a:prstGeom>
        </p:spPr>
        <p:txBody>
          <a:bodyPr wrap="square">
            <a:spAutoFit/>
          </a:bodyPr>
          <a:lstStyle/>
          <a:p>
            <a:pPr algn="r"/>
            <a:r>
              <a:rPr lang="en-US" altLang="zh-CN" sz="2400" b="1" dirty="0">
                <a:solidFill>
                  <a:srgbClr val="FFFFFF"/>
                </a:solidFill>
                <a:latin typeface="SF Pro SC"/>
              </a:rPr>
              <a:t>iPhone XS Max</a:t>
            </a:r>
          </a:p>
          <a:p>
            <a:pPr algn="r"/>
            <a:endParaRPr lang="en-US" altLang="zh-CN" b="1" dirty="0">
              <a:solidFill>
                <a:srgbClr val="FFFFFF"/>
              </a:solidFill>
              <a:latin typeface="SF Pro SC"/>
            </a:endParaRPr>
          </a:p>
          <a:p>
            <a:pPr algn="r"/>
            <a:endParaRPr lang="en-US" altLang="zh-CN" b="1" dirty="0">
              <a:solidFill>
                <a:srgbClr val="FFFFFF"/>
              </a:solidFill>
              <a:latin typeface="SF Pro SC"/>
            </a:endParaRPr>
          </a:p>
          <a:p>
            <a:pPr algn="r"/>
            <a:r>
              <a:rPr lang="en-US" altLang="zh-CN" sz="2000" b="1" dirty="0">
                <a:solidFill>
                  <a:srgbClr val="B2B2B2"/>
                </a:solidFill>
                <a:latin typeface="微软雅黑" panose="020B0503020204020204" pitchFamily="34" charset="-122"/>
                <a:ea typeface="微软雅黑" panose="020B0503020204020204" pitchFamily="34" charset="-122"/>
              </a:rPr>
              <a:t>6.5 </a:t>
            </a:r>
            <a:r>
              <a:rPr lang="zh-CN" altLang="en-US" sz="2000" b="1" dirty="0">
                <a:solidFill>
                  <a:srgbClr val="B2B2B2"/>
                </a:solidFill>
                <a:latin typeface="微软雅黑" panose="020B0503020204020204" pitchFamily="34" charset="-122"/>
                <a:ea typeface="微软雅黑" panose="020B0503020204020204" pitchFamily="34" charset="-122"/>
              </a:rPr>
              <a:t>英寸</a:t>
            </a:r>
            <a:endParaRPr lang="en-US" altLang="zh-CN" sz="2000" b="1" dirty="0">
              <a:solidFill>
                <a:srgbClr val="B2B2B2"/>
              </a:solidFill>
              <a:latin typeface="微软雅黑" panose="020B0503020204020204" pitchFamily="34" charset="-122"/>
              <a:ea typeface="微软雅黑" panose="020B0503020204020204" pitchFamily="34" charset="-122"/>
            </a:endParaRPr>
          </a:p>
          <a:p>
            <a:pPr algn="r"/>
            <a:r>
              <a:rPr lang="zh-CN" altLang="en-US" dirty="0">
                <a:solidFill>
                  <a:srgbClr val="B2B2B2"/>
                </a:solidFill>
                <a:latin typeface="SF Pro SC"/>
              </a:rPr>
              <a:t>定制的超视网膜</a:t>
            </a:r>
            <a:endParaRPr lang="en-US" altLang="zh-CN" dirty="0">
              <a:solidFill>
                <a:srgbClr val="B2B2B2"/>
              </a:solidFill>
              <a:latin typeface="SF Pro SC"/>
            </a:endParaRPr>
          </a:p>
          <a:p>
            <a:pPr algn="r"/>
            <a:r>
              <a:rPr lang="zh-CN" altLang="en-US" dirty="0">
                <a:solidFill>
                  <a:srgbClr val="B2B2B2"/>
                </a:solidFill>
                <a:latin typeface="SF Pro SC"/>
              </a:rPr>
              <a:t> </a:t>
            </a:r>
            <a:r>
              <a:rPr lang="en-US" altLang="zh-CN" dirty="0">
                <a:solidFill>
                  <a:srgbClr val="B2B2B2"/>
                </a:solidFill>
                <a:latin typeface="SF Pro SC"/>
              </a:rPr>
              <a:t>OLED </a:t>
            </a:r>
            <a:r>
              <a:rPr lang="zh-CN" altLang="en-US" dirty="0">
                <a:solidFill>
                  <a:srgbClr val="B2B2B2"/>
                </a:solidFill>
                <a:latin typeface="SF Pro SC"/>
              </a:rPr>
              <a:t>显示屏</a:t>
            </a:r>
            <a:r>
              <a:rPr lang="en-US" altLang="zh-CN" baseline="30000" dirty="0">
                <a:solidFill>
                  <a:srgbClr val="CCA185"/>
                </a:solidFill>
                <a:latin typeface="SF Pro SC"/>
                <a:hlinkClick r:id="rId5"/>
              </a:rPr>
              <a:t>1</a:t>
            </a:r>
            <a:endParaRPr lang="en-US" altLang="zh-CN" baseline="30000" dirty="0">
              <a:solidFill>
                <a:srgbClr val="CCA185"/>
              </a:solidFill>
              <a:latin typeface="SF Pro SC"/>
            </a:endParaRPr>
          </a:p>
          <a:p>
            <a:pPr algn="r"/>
            <a:endParaRPr lang="en-US" altLang="zh-CN" dirty="0">
              <a:solidFill>
                <a:srgbClr val="B2B2B2"/>
              </a:solidFill>
              <a:latin typeface="SF Pro SC"/>
            </a:endParaRPr>
          </a:p>
          <a:p>
            <a:pPr algn="r"/>
            <a:endParaRPr lang="zh-CN" altLang="en-US" dirty="0">
              <a:solidFill>
                <a:srgbClr val="B2B2B2"/>
              </a:solidFill>
              <a:latin typeface="SF Pro SC"/>
            </a:endParaRPr>
          </a:p>
          <a:p>
            <a:pPr algn="r"/>
            <a:r>
              <a:rPr lang="en-US" altLang="zh-CN" sz="2000" b="1" dirty="0">
                <a:solidFill>
                  <a:srgbClr val="B2B2B2"/>
                </a:solidFill>
                <a:latin typeface="微软雅黑" panose="020B0503020204020204" pitchFamily="34" charset="-122"/>
                <a:ea typeface="微软雅黑" panose="020B0503020204020204" pitchFamily="34" charset="-122"/>
              </a:rPr>
              <a:t>2688×1242</a:t>
            </a:r>
          </a:p>
          <a:p>
            <a:pPr algn="r"/>
            <a:r>
              <a:rPr lang="zh-CN" altLang="en-US" dirty="0">
                <a:solidFill>
                  <a:srgbClr val="B2B2B2"/>
                </a:solidFill>
                <a:latin typeface="SF Pro SC"/>
              </a:rPr>
              <a:t>分辨率</a:t>
            </a:r>
            <a:endParaRPr lang="en-US" altLang="zh-CN" dirty="0">
              <a:solidFill>
                <a:srgbClr val="B2B2B2"/>
              </a:solidFill>
              <a:latin typeface="SF Pro SC"/>
            </a:endParaRPr>
          </a:p>
          <a:p>
            <a:pPr algn="r"/>
            <a:endParaRPr lang="en-US" altLang="zh-CN" dirty="0">
              <a:solidFill>
                <a:srgbClr val="B2B2B2"/>
              </a:solidFill>
              <a:latin typeface="SF Pro SC"/>
            </a:endParaRPr>
          </a:p>
          <a:p>
            <a:pPr algn="r"/>
            <a:endParaRPr lang="zh-CN" altLang="en-US" dirty="0">
              <a:solidFill>
                <a:srgbClr val="B2B2B2"/>
              </a:solidFill>
              <a:latin typeface="SF Pro SC"/>
            </a:endParaRPr>
          </a:p>
          <a:p>
            <a:pPr algn="r"/>
            <a:r>
              <a:rPr lang="en-US" altLang="zh-CN" sz="2000" b="1" dirty="0">
                <a:solidFill>
                  <a:srgbClr val="B2B2B2"/>
                </a:solidFill>
                <a:latin typeface="微软雅黑" panose="020B0503020204020204" pitchFamily="34" charset="-122"/>
                <a:ea typeface="微软雅黑" panose="020B0503020204020204" pitchFamily="34" charset="-122"/>
              </a:rPr>
              <a:t>458</a:t>
            </a:r>
          </a:p>
          <a:p>
            <a:pPr algn="r"/>
            <a:r>
              <a:rPr lang="en-US" altLang="zh-CN" dirty="0" err="1">
                <a:solidFill>
                  <a:srgbClr val="B2B2B2"/>
                </a:solidFill>
                <a:latin typeface="SF Pro SC"/>
              </a:rPr>
              <a:t>ppi</a:t>
            </a:r>
            <a:endParaRPr lang="en-US" altLang="zh-CN" b="0" i="0" dirty="0">
              <a:solidFill>
                <a:srgbClr val="B2B2B2"/>
              </a:solidFill>
              <a:effectLst/>
              <a:latin typeface="SF Pro SC"/>
            </a:endParaRPr>
          </a:p>
        </p:txBody>
      </p:sp>
      <p:sp>
        <p:nvSpPr>
          <p:cNvPr id="9" name="矩形 8"/>
          <p:cNvSpPr/>
          <p:nvPr/>
        </p:nvSpPr>
        <p:spPr>
          <a:xfrm>
            <a:off x="6605668" y="2032492"/>
            <a:ext cx="6096000" cy="4093428"/>
          </a:xfrm>
          <a:prstGeom prst="rect">
            <a:avLst/>
          </a:prstGeom>
        </p:spPr>
        <p:txBody>
          <a:bodyPr>
            <a:spAutoFit/>
          </a:bodyPr>
          <a:lstStyle/>
          <a:p>
            <a:r>
              <a:rPr lang="en-US" altLang="zh-CN" sz="2400" b="1" dirty="0">
                <a:solidFill>
                  <a:schemeClr val="tx1">
                    <a:lumMod val="85000"/>
                    <a:lumOff val="15000"/>
                  </a:schemeClr>
                </a:solidFill>
                <a:latin typeface="SF Pro SC"/>
              </a:rPr>
              <a:t>iPhone XS</a:t>
            </a:r>
          </a:p>
          <a:p>
            <a:endParaRPr lang="en-US" altLang="zh-CN" b="1" dirty="0">
              <a:solidFill>
                <a:srgbClr val="FFFFFF"/>
              </a:solidFill>
              <a:latin typeface="SF Pro SC"/>
            </a:endParaRPr>
          </a:p>
          <a:p>
            <a:endParaRPr lang="en-US" altLang="zh-CN" b="1" dirty="0">
              <a:solidFill>
                <a:srgbClr val="FFFFFF"/>
              </a:solidFill>
              <a:latin typeface="微软雅黑" panose="020B0503020204020204" pitchFamily="34" charset="-122"/>
              <a:ea typeface="微软雅黑" panose="020B0503020204020204" pitchFamily="34" charset="-122"/>
            </a:endParaRPr>
          </a:p>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5.8 </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英寸</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dirty="0">
                <a:solidFill>
                  <a:schemeClr val="tx1">
                    <a:lumMod val="75000"/>
                    <a:lumOff val="25000"/>
                  </a:schemeClr>
                </a:solidFill>
                <a:latin typeface="SF Pro SC"/>
              </a:rPr>
              <a:t>定制的超视网膜</a:t>
            </a:r>
            <a:endParaRPr lang="en-US" altLang="zh-CN" dirty="0">
              <a:solidFill>
                <a:schemeClr val="tx1">
                  <a:lumMod val="75000"/>
                  <a:lumOff val="25000"/>
                </a:schemeClr>
              </a:solidFill>
              <a:latin typeface="SF Pro SC"/>
            </a:endParaRPr>
          </a:p>
          <a:p>
            <a:r>
              <a:rPr lang="en-US" altLang="zh-CN" dirty="0">
                <a:solidFill>
                  <a:schemeClr val="tx1">
                    <a:lumMod val="75000"/>
                    <a:lumOff val="25000"/>
                  </a:schemeClr>
                </a:solidFill>
                <a:latin typeface="SF Pro SC"/>
              </a:rPr>
              <a:t>OLED </a:t>
            </a:r>
            <a:r>
              <a:rPr lang="zh-CN" altLang="en-US" dirty="0">
                <a:solidFill>
                  <a:schemeClr val="tx1">
                    <a:lumMod val="75000"/>
                    <a:lumOff val="25000"/>
                  </a:schemeClr>
                </a:solidFill>
                <a:latin typeface="SF Pro SC"/>
              </a:rPr>
              <a:t>显示屏</a:t>
            </a:r>
            <a:r>
              <a:rPr lang="en-US" altLang="zh-CN" baseline="30000" dirty="0">
                <a:solidFill>
                  <a:schemeClr val="tx1">
                    <a:lumMod val="75000"/>
                    <a:lumOff val="25000"/>
                  </a:schemeClr>
                </a:solidFill>
                <a:latin typeface="SF Pro SC"/>
                <a:hlinkClick r:id="rId5"/>
              </a:rPr>
              <a:t>1</a:t>
            </a:r>
            <a:endParaRPr lang="en-US" altLang="zh-CN" baseline="30000" dirty="0">
              <a:solidFill>
                <a:schemeClr val="tx1">
                  <a:lumMod val="75000"/>
                  <a:lumOff val="25000"/>
                </a:schemeClr>
              </a:solidFill>
              <a:latin typeface="SF Pro SC"/>
            </a:endParaRPr>
          </a:p>
          <a:p>
            <a:endParaRPr lang="en-US" altLang="zh-CN" baseline="30000" dirty="0">
              <a:solidFill>
                <a:schemeClr val="tx1">
                  <a:lumMod val="75000"/>
                  <a:lumOff val="25000"/>
                </a:schemeClr>
              </a:solidFill>
              <a:latin typeface="SF Pro SC"/>
            </a:endParaRPr>
          </a:p>
          <a:p>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2436×1125</a:t>
            </a:r>
          </a:p>
          <a:p>
            <a:r>
              <a:rPr lang="zh-CN" altLang="en-US" dirty="0">
                <a:solidFill>
                  <a:schemeClr val="tx1">
                    <a:lumMod val="75000"/>
                    <a:lumOff val="25000"/>
                  </a:schemeClr>
                </a:solidFill>
                <a:latin typeface="SF Pro SC"/>
              </a:rPr>
              <a:t>分辨率</a:t>
            </a:r>
            <a:endParaRPr lang="en-US" altLang="zh-CN" dirty="0">
              <a:solidFill>
                <a:schemeClr val="tx1">
                  <a:lumMod val="75000"/>
                  <a:lumOff val="25000"/>
                </a:schemeClr>
              </a:solidFill>
              <a:latin typeface="SF Pro SC"/>
            </a:endParaRPr>
          </a:p>
          <a:p>
            <a:endParaRPr lang="en-US" altLang="zh-CN" dirty="0">
              <a:solidFill>
                <a:schemeClr val="tx1">
                  <a:lumMod val="75000"/>
                  <a:lumOff val="25000"/>
                </a:schemeClr>
              </a:solidFill>
              <a:latin typeface="SF Pro SC"/>
            </a:endParaRPr>
          </a:p>
          <a:p>
            <a:endParaRPr lang="zh-CN" altLang="en-US" dirty="0">
              <a:solidFill>
                <a:schemeClr val="tx1">
                  <a:lumMod val="75000"/>
                  <a:lumOff val="25000"/>
                </a:schemeClr>
              </a:solidFill>
              <a:latin typeface="SF Pro SC"/>
            </a:endParaRPr>
          </a:p>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458</a:t>
            </a:r>
          </a:p>
          <a:p>
            <a:r>
              <a:rPr lang="en-US" altLang="zh-CN" dirty="0" err="1">
                <a:solidFill>
                  <a:schemeClr val="tx1">
                    <a:lumMod val="75000"/>
                    <a:lumOff val="25000"/>
                  </a:schemeClr>
                </a:solidFill>
                <a:latin typeface="SF Pro SC"/>
              </a:rPr>
              <a:t>ppi</a:t>
            </a:r>
            <a:endParaRPr lang="en-US" altLang="zh-CN" b="0" i="0" dirty="0">
              <a:solidFill>
                <a:schemeClr val="tx1">
                  <a:lumMod val="75000"/>
                  <a:lumOff val="25000"/>
                </a:schemeClr>
              </a:solidFill>
              <a:effectLst/>
              <a:latin typeface="SF Pro SC"/>
            </a:endParaRPr>
          </a:p>
        </p:txBody>
      </p:sp>
      <p:pic>
        <p:nvPicPr>
          <p:cNvPr id="40" name="图形 3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264220" y="215729"/>
            <a:ext cx="1116700" cy="18611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74" name="组合 73"/>
          <p:cNvGrpSpPr/>
          <p:nvPr/>
        </p:nvGrpSpPr>
        <p:grpSpPr>
          <a:xfrm>
            <a:off x="264220" y="6474825"/>
            <a:ext cx="259392" cy="186116"/>
            <a:chOff x="10431624" y="5523722"/>
            <a:chExt cx="365003" cy="189723"/>
          </a:xfrm>
        </p:grpSpPr>
        <p:cxnSp>
          <p:nvCxnSpPr>
            <p:cNvPr id="73" name="直接连接符 72"/>
            <p:cNvCxnSpPr/>
            <p:nvPr/>
          </p:nvCxnSpPr>
          <p:spPr>
            <a:xfrm>
              <a:off x="10431624" y="5523722"/>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0431624" y="5620138"/>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0431624" y="5713445"/>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0796627" y="6430908"/>
            <a:ext cx="1218363" cy="276999"/>
            <a:chOff x="10796627" y="6430908"/>
            <a:chExt cx="1218363" cy="276999"/>
          </a:xfrm>
        </p:grpSpPr>
        <p:sp>
          <p:nvSpPr>
            <p:cNvPr id="23" name="文本框 22"/>
            <p:cNvSpPr txBox="1"/>
            <p:nvPr/>
          </p:nvSpPr>
          <p:spPr>
            <a:xfrm>
              <a:off x="10796627" y="6430908"/>
              <a:ext cx="1218363" cy="276999"/>
            </a:xfrm>
            <a:prstGeom prst="rect">
              <a:avLst/>
            </a:prstGeom>
            <a:noFill/>
          </p:spPr>
          <p:txBody>
            <a:bodyPr wrap="square" rtlCol="0">
              <a:spAutoFit/>
            </a:bodyPr>
            <a:lstStyle/>
            <a:p>
              <a:pPr algn="ctr"/>
              <a:r>
                <a:rPr lang="zh-CN" altLang="en-US" sz="1200" dirty="0">
                  <a:gradFill>
                    <a:gsLst>
                      <a:gs pos="0">
                        <a:srgbClr val="F3CFBA">
                          <a:alpha val="50000"/>
                        </a:srgbClr>
                      </a:gs>
                      <a:gs pos="100000">
                        <a:srgbClr val="CCA185">
                          <a:alpha val="50000"/>
                        </a:srgbClr>
                      </a:gs>
                    </a:gsLst>
                    <a:lin ang="5400000" scaled="1"/>
                  </a:gradFill>
                </a:rPr>
                <a:t>进一步了解</a:t>
              </a:r>
            </a:p>
          </p:txBody>
        </p:sp>
        <p:grpSp>
          <p:nvGrpSpPr>
            <p:cNvPr id="24" name="组合 23"/>
            <p:cNvGrpSpPr/>
            <p:nvPr/>
          </p:nvGrpSpPr>
          <p:grpSpPr>
            <a:xfrm>
              <a:off x="11860789" y="6523821"/>
              <a:ext cx="52538" cy="91594"/>
              <a:chOff x="2675446" y="4368438"/>
              <a:chExt cx="105076" cy="183188"/>
            </a:xfrm>
          </p:grpSpPr>
          <p:cxnSp>
            <p:nvCxnSpPr>
              <p:cNvPr id="25" name="直接连接符 24"/>
              <p:cNvCxnSpPr/>
              <p:nvPr/>
            </p:nvCxnSpPr>
            <p:spPr>
              <a:xfrm>
                <a:off x="2679776" y="4368438"/>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675446" y="4460032"/>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grpSp>
      </p:gr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79708">
            <a:off x="1498582" y="959556"/>
            <a:ext cx="1941723" cy="6858000"/>
          </a:xfrm>
          <a:prstGeom prst="rect">
            <a:avLst/>
          </a:prstGeom>
        </p:spPr>
      </p:pic>
      <p:pic>
        <p:nvPicPr>
          <p:cNvPr id="35" name="图片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7017" flipH="1">
            <a:off x="8683961" y="959556"/>
            <a:ext cx="1941723" cy="6858000"/>
          </a:xfrm>
          <a:prstGeom prst="rect">
            <a:avLst/>
          </a:prstGeom>
        </p:spPr>
      </p:pic>
      <p:sp>
        <p:nvSpPr>
          <p:cNvPr id="8" name="矩形 7"/>
          <p:cNvSpPr/>
          <p:nvPr/>
        </p:nvSpPr>
        <p:spPr>
          <a:xfrm>
            <a:off x="3482622" y="3940965"/>
            <a:ext cx="5226756" cy="895181"/>
          </a:xfrm>
          <a:prstGeom prst="rect">
            <a:avLst/>
          </a:prstGeom>
        </p:spPr>
        <p:txBody>
          <a:bodyPr wrap="square">
            <a:spAutoFit/>
          </a:bodyPr>
          <a:lstStyle/>
          <a:p>
            <a:pPr algn="ctr">
              <a:lnSpc>
                <a:spcPct val="150000"/>
              </a:lnSpc>
            </a:pPr>
            <a:r>
              <a:rPr lang="zh-CN" altLang="en-US" sz="1200" dirty="0">
                <a:solidFill>
                  <a:srgbClr val="B2B2B2"/>
                </a:solidFill>
                <a:latin typeface="+mn-ea"/>
              </a:rPr>
              <a:t>全面屏设计带来了一个宽大、绚丽的空间，让你尽情体验</a:t>
            </a:r>
            <a:endParaRPr lang="en-US" altLang="zh-CN" sz="1200" dirty="0">
              <a:solidFill>
                <a:srgbClr val="B2B2B2"/>
              </a:solidFill>
              <a:latin typeface="+mn-ea"/>
            </a:endParaRPr>
          </a:p>
          <a:p>
            <a:pPr algn="ctr">
              <a:lnSpc>
                <a:spcPct val="150000"/>
              </a:lnSpc>
            </a:pPr>
            <a:r>
              <a:rPr lang="en-US" altLang="zh-CN" sz="1200" dirty="0">
                <a:solidFill>
                  <a:srgbClr val="B2B2B2"/>
                </a:solidFill>
                <a:latin typeface="+mn-ea"/>
              </a:rPr>
              <a:t>iPhone XS Max </a:t>
            </a:r>
            <a:r>
              <a:rPr lang="zh-CN" altLang="en-US" sz="1200" dirty="0">
                <a:solidFill>
                  <a:srgbClr val="B2B2B2"/>
                </a:solidFill>
                <a:latin typeface="+mn-ea"/>
              </a:rPr>
              <a:t>更配备 </a:t>
            </a:r>
            <a:r>
              <a:rPr lang="en-US" altLang="zh-CN" sz="1200" dirty="0">
                <a:solidFill>
                  <a:srgbClr val="B2B2B2"/>
                </a:solidFill>
                <a:latin typeface="+mn-ea"/>
              </a:rPr>
              <a:t>iPhone </a:t>
            </a:r>
            <a:r>
              <a:rPr lang="zh-CN" altLang="en-US" sz="1200" dirty="0">
                <a:solidFill>
                  <a:srgbClr val="B2B2B2"/>
                </a:solidFill>
                <a:latin typeface="+mn-ea"/>
              </a:rPr>
              <a:t>迄今最大的显示屏</a:t>
            </a:r>
            <a:endParaRPr lang="en-US" altLang="zh-CN" sz="1200" dirty="0">
              <a:solidFill>
                <a:srgbClr val="B2B2B2"/>
              </a:solidFill>
              <a:latin typeface="+mn-ea"/>
            </a:endParaRPr>
          </a:p>
          <a:p>
            <a:pPr algn="ctr">
              <a:lnSpc>
                <a:spcPct val="150000"/>
              </a:lnSpc>
            </a:pPr>
            <a:r>
              <a:rPr lang="zh-CN" altLang="en-US" sz="1200" dirty="0">
                <a:solidFill>
                  <a:srgbClr val="B2B2B2"/>
                </a:solidFill>
                <a:latin typeface="+mn-ea"/>
              </a:rPr>
              <a:t>尺寸达到 </a:t>
            </a:r>
            <a:r>
              <a:rPr lang="en-US" altLang="zh-CN" sz="1200" dirty="0">
                <a:solidFill>
                  <a:srgbClr val="B2B2B2"/>
                </a:solidFill>
                <a:latin typeface="+mn-ea"/>
              </a:rPr>
              <a:t>6.5 </a:t>
            </a:r>
            <a:r>
              <a:rPr lang="zh-CN" altLang="en-US" sz="1200" dirty="0">
                <a:solidFill>
                  <a:srgbClr val="B2B2B2"/>
                </a:solidFill>
                <a:latin typeface="+mn-ea"/>
              </a:rPr>
              <a:t>英寸，让一切更显开阔</a:t>
            </a:r>
            <a:endParaRPr lang="zh-CN" altLang="en-US" sz="1200" i="0" dirty="0">
              <a:solidFill>
                <a:srgbClr val="B2B2B2"/>
              </a:solidFill>
              <a:effectLst/>
              <a:latin typeface="+mn-ea"/>
            </a:endParaRPr>
          </a:p>
        </p:txBody>
      </p:sp>
      <p:sp>
        <p:nvSpPr>
          <p:cNvPr id="9" name="矩形 8"/>
          <p:cNvSpPr/>
          <p:nvPr/>
        </p:nvSpPr>
        <p:spPr>
          <a:xfrm>
            <a:off x="3507587" y="3308407"/>
            <a:ext cx="5109091" cy="461665"/>
          </a:xfrm>
          <a:prstGeom prst="rect">
            <a:avLst/>
          </a:prstGeom>
        </p:spPr>
        <p:txBody>
          <a:bodyPr wrap="none">
            <a:spAutoFit/>
          </a:bodyPr>
          <a:lstStyle/>
          <a:p>
            <a:r>
              <a:rPr lang="zh-CN" altLang="en-US" sz="2400" b="1" dirty="0">
                <a:gradFill>
                  <a:gsLst>
                    <a:gs pos="0">
                      <a:srgbClr val="F3CFBA"/>
                    </a:gs>
                    <a:gs pos="100000">
                      <a:srgbClr val="CCA185"/>
                    </a:gs>
                  </a:gsLst>
                  <a:lin ang="5400000" scaled="1"/>
                </a:gradFill>
                <a:latin typeface="SF Pro SC"/>
              </a:rPr>
              <a:t>超视网膜显示屏，两款大作一起登场</a:t>
            </a:r>
            <a:endParaRPr lang="en-US" altLang="zh-CN" sz="2400" b="1" dirty="0">
              <a:gradFill>
                <a:gsLst>
                  <a:gs pos="0">
                    <a:srgbClr val="F3CFBA"/>
                  </a:gs>
                  <a:gs pos="100000">
                    <a:srgbClr val="CCA185"/>
                  </a:gs>
                </a:gsLst>
                <a:lin ang="5400000" scaled="1"/>
              </a:gradFill>
              <a:latin typeface="SF Pro SC"/>
            </a:endParaRPr>
          </a:p>
        </p:txBody>
      </p:sp>
      <p:sp>
        <p:nvSpPr>
          <p:cNvPr id="10" name="矩形 9"/>
          <p:cNvSpPr/>
          <p:nvPr/>
        </p:nvSpPr>
        <p:spPr>
          <a:xfrm>
            <a:off x="5110047" y="2435160"/>
            <a:ext cx="1723549" cy="707886"/>
          </a:xfrm>
          <a:prstGeom prst="rect">
            <a:avLst/>
          </a:prstGeom>
        </p:spPr>
        <p:txBody>
          <a:bodyPr wrap="none">
            <a:spAutoFit/>
          </a:bodyPr>
          <a:lstStyle/>
          <a:p>
            <a:r>
              <a:rPr lang="zh-CN" altLang="en-US" sz="4000" b="1" dirty="0">
                <a:gradFill>
                  <a:gsLst>
                    <a:gs pos="0">
                      <a:srgbClr val="F3CFBA"/>
                    </a:gs>
                    <a:gs pos="100000">
                      <a:srgbClr val="CCA185"/>
                    </a:gs>
                  </a:gsLst>
                  <a:lin ang="5400000" scaled="1"/>
                </a:gradFill>
                <a:latin typeface="SF Pro SC"/>
              </a:rPr>
              <a:t>显示屏</a:t>
            </a:r>
            <a:endParaRPr lang="zh-CN" altLang="en-US" sz="4000" dirty="0"/>
          </a:p>
        </p:txBody>
      </p:sp>
      <p:pic>
        <p:nvPicPr>
          <p:cNvPr id="38" name="图形 3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545875" y="5168084"/>
            <a:ext cx="1116700" cy="186116"/>
          </a:xfrm>
          <a:prstGeom prst="rect">
            <a:avLst/>
          </a:prstGeom>
        </p:spPr>
      </p:pic>
      <p:pic>
        <p:nvPicPr>
          <p:cNvPr id="48" name="图形 4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64220" y="215729"/>
            <a:ext cx="1116700" cy="18611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0" name="组合 29"/>
          <p:cNvGrpSpPr/>
          <p:nvPr/>
        </p:nvGrpSpPr>
        <p:grpSpPr>
          <a:xfrm>
            <a:off x="1587774" y="893399"/>
            <a:ext cx="4929427" cy="5071202"/>
            <a:chOff x="4688706" y="335643"/>
            <a:chExt cx="6666271" cy="6858000"/>
          </a:xfrm>
          <a:effectLst>
            <a:outerShdw blurRad="63500" sx="102000" sy="102000" algn="ctr" rotWithShape="0">
              <a:prstClr val="black">
                <a:alpha val="40000"/>
              </a:prstClr>
            </a:outerShdw>
          </a:effectLst>
        </p:grpSpPr>
        <p:pic>
          <p:nvPicPr>
            <p:cNvPr id="29" name="图片 28"/>
            <p:cNvPicPr>
              <a:picLocks noChangeAspect="1"/>
            </p:cNvPicPr>
            <p:nvPr/>
          </p:nvPicPr>
          <p:blipFill rotWithShape="1">
            <a:blip r:embed="rId2">
              <a:extLst>
                <a:ext uri="{28A0092B-C50C-407E-A947-70E740481C1C}">
                  <a14:useLocalDpi xmlns:a14="http://schemas.microsoft.com/office/drawing/2010/main" val="0"/>
                </a:ext>
              </a:extLst>
            </a:blip>
            <a:srcRect b="15188"/>
            <a:stretch>
              <a:fillRect/>
            </a:stretch>
          </p:blipFill>
          <p:spPr>
            <a:xfrm>
              <a:off x="5405115" y="1377245"/>
              <a:ext cx="5949862" cy="5816397"/>
            </a:xfrm>
            <a:prstGeom prst="rect">
              <a:avLst/>
            </a:prstGeom>
          </p:spPr>
        </p:pic>
        <p:pic>
          <p:nvPicPr>
            <p:cNvPr id="27" name="图片 26"/>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4688706" y="335643"/>
              <a:ext cx="6666271" cy="6858000"/>
            </a:xfrm>
            <a:prstGeom prst="rect">
              <a:avLst/>
            </a:prstGeom>
          </p:spPr>
        </p:pic>
      </p:grpSp>
      <p:grpSp>
        <p:nvGrpSpPr>
          <p:cNvPr id="74" name="组合 73"/>
          <p:cNvGrpSpPr/>
          <p:nvPr/>
        </p:nvGrpSpPr>
        <p:grpSpPr>
          <a:xfrm>
            <a:off x="264220" y="6474825"/>
            <a:ext cx="259392" cy="186116"/>
            <a:chOff x="10431624" y="5523722"/>
            <a:chExt cx="365003" cy="189723"/>
          </a:xfrm>
        </p:grpSpPr>
        <p:cxnSp>
          <p:nvCxnSpPr>
            <p:cNvPr id="73" name="直接连接符 72"/>
            <p:cNvCxnSpPr/>
            <p:nvPr/>
          </p:nvCxnSpPr>
          <p:spPr>
            <a:xfrm>
              <a:off x="10431624" y="5523722"/>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0431624" y="5620138"/>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0431624" y="5713445"/>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0796627" y="6430908"/>
            <a:ext cx="1218363" cy="276999"/>
            <a:chOff x="10796627" y="6430908"/>
            <a:chExt cx="1218363" cy="276999"/>
          </a:xfrm>
        </p:grpSpPr>
        <p:sp>
          <p:nvSpPr>
            <p:cNvPr id="23" name="文本框 22"/>
            <p:cNvSpPr txBox="1"/>
            <p:nvPr/>
          </p:nvSpPr>
          <p:spPr>
            <a:xfrm>
              <a:off x="10796627" y="6430908"/>
              <a:ext cx="1218363" cy="276999"/>
            </a:xfrm>
            <a:prstGeom prst="rect">
              <a:avLst/>
            </a:prstGeom>
            <a:noFill/>
          </p:spPr>
          <p:txBody>
            <a:bodyPr wrap="square" rtlCol="0">
              <a:spAutoFit/>
            </a:bodyPr>
            <a:lstStyle/>
            <a:p>
              <a:pPr algn="ctr"/>
              <a:r>
                <a:rPr lang="zh-CN" altLang="en-US" sz="1200" dirty="0">
                  <a:gradFill>
                    <a:gsLst>
                      <a:gs pos="0">
                        <a:srgbClr val="F3CFBA">
                          <a:alpha val="50000"/>
                        </a:srgbClr>
                      </a:gs>
                      <a:gs pos="100000">
                        <a:srgbClr val="CCA185">
                          <a:alpha val="50000"/>
                        </a:srgbClr>
                      </a:gs>
                    </a:gsLst>
                    <a:lin ang="5400000" scaled="1"/>
                  </a:gradFill>
                </a:rPr>
                <a:t>进一步了解</a:t>
              </a:r>
            </a:p>
          </p:txBody>
        </p:sp>
        <p:grpSp>
          <p:nvGrpSpPr>
            <p:cNvPr id="24" name="组合 23"/>
            <p:cNvGrpSpPr/>
            <p:nvPr/>
          </p:nvGrpSpPr>
          <p:grpSpPr>
            <a:xfrm>
              <a:off x="11860789" y="6523821"/>
              <a:ext cx="52538" cy="91594"/>
              <a:chOff x="2675446" y="4368438"/>
              <a:chExt cx="105076" cy="183188"/>
            </a:xfrm>
          </p:grpSpPr>
          <p:cxnSp>
            <p:nvCxnSpPr>
              <p:cNvPr id="25" name="直接连接符 24"/>
              <p:cNvCxnSpPr/>
              <p:nvPr/>
            </p:nvCxnSpPr>
            <p:spPr>
              <a:xfrm>
                <a:off x="2679776" y="4368438"/>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675446" y="4460032"/>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grpSp>
      </p:grpSp>
      <p:grpSp>
        <p:nvGrpSpPr>
          <p:cNvPr id="33" name="组合 32"/>
          <p:cNvGrpSpPr/>
          <p:nvPr/>
        </p:nvGrpSpPr>
        <p:grpSpPr>
          <a:xfrm>
            <a:off x="1899696" y="6061576"/>
            <a:ext cx="1303562" cy="585356"/>
            <a:chOff x="2023875" y="6061576"/>
            <a:chExt cx="1303562" cy="585356"/>
          </a:xfrm>
        </p:grpSpPr>
        <p:sp>
          <p:nvSpPr>
            <p:cNvPr id="31" name="矩形 30"/>
            <p:cNvSpPr/>
            <p:nvPr/>
          </p:nvSpPr>
          <p:spPr>
            <a:xfrm>
              <a:off x="2023875" y="6061576"/>
              <a:ext cx="1303562" cy="369332"/>
            </a:xfrm>
            <a:prstGeom prst="rect">
              <a:avLst/>
            </a:prstGeom>
          </p:spPr>
          <p:txBody>
            <a:bodyPr wrap="none">
              <a:spAutoFit/>
            </a:bodyPr>
            <a:lstStyle/>
            <a:p>
              <a:r>
                <a:rPr lang="en-US" altLang="zh-CN" b="1" dirty="0">
                  <a:gradFill>
                    <a:gsLst>
                      <a:gs pos="0">
                        <a:srgbClr val="F3CFBA"/>
                      </a:gs>
                      <a:gs pos="100000">
                        <a:srgbClr val="CCA185"/>
                      </a:gs>
                    </a:gsLst>
                    <a:lin ang="5400000" scaled="1"/>
                  </a:gradFill>
                  <a:latin typeface="SF Pro SC"/>
                </a:rPr>
                <a:t>1,000,000:1</a:t>
              </a:r>
              <a:endParaRPr lang="zh-CN" altLang="en-US" dirty="0">
                <a:gradFill>
                  <a:gsLst>
                    <a:gs pos="0">
                      <a:srgbClr val="F3CFBA"/>
                    </a:gs>
                    <a:gs pos="100000">
                      <a:srgbClr val="CCA185"/>
                    </a:gs>
                  </a:gsLst>
                  <a:lin ang="5400000" scaled="1"/>
                </a:gradFill>
              </a:endParaRPr>
            </a:p>
          </p:txBody>
        </p:sp>
        <p:sp>
          <p:nvSpPr>
            <p:cNvPr id="32" name="矩形 31"/>
            <p:cNvSpPr/>
            <p:nvPr/>
          </p:nvSpPr>
          <p:spPr>
            <a:xfrm>
              <a:off x="2023875" y="6339155"/>
              <a:ext cx="723275" cy="307777"/>
            </a:xfrm>
            <a:prstGeom prst="rect">
              <a:avLst/>
            </a:prstGeom>
          </p:spPr>
          <p:txBody>
            <a:bodyPr wrap="none">
              <a:spAutoFit/>
            </a:bodyPr>
            <a:lstStyle/>
            <a:p>
              <a:r>
                <a:rPr lang="zh-CN" altLang="en-US" sz="1400" dirty="0">
                  <a:solidFill>
                    <a:srgbClr val="B2B2B2"/>
                  </a:solidFill>
                  <a:latin typeface="SF Pro SC"/>
                </a:rPr>
                <a:t>对比度</a:t>
              </a:r>
            </a:p>
          </p:txBody>
        </p:sp>
      </p:grpSp>
      <p:grpSp>
        <p:nvGrpSpPr>
          <p:cNvPr id="40" name="组合 39"/>
          <p:cNvGrpSpPr/>
          <p:nvPr/>
        </p:nvGrpSpPr>
        <p:grpSpPr>
          <a:xfrm>
            <a:off x="4592529" y="6061576"/>
            <a:ext cx="1800493" cy="585356"/>
            <a:chOff x="2023875" y="6061576"/>
            <a:chExt cx="1800493" cy="585356"/>
          </a:xfrm>
        </p:grpSpPr>
        <p:sp>
          <p:nvSpPr>
            <p:cNvPr id="41" name="矩形 40"/>
            <p:cNvSpPr/>
            <p:nvPr/>
          </p:nvSpPr>
          <p:spPr>
            <a:xfrm>
              <a:off x="2023875" y="6061576"/>
              <a:ext cx="877163" cy="369332"/>
            </a:xfrm>
            <a:prstGeom prst="rect">
              <a:avLst/>
            </a:prstGeom>
          </p:spPr>
          <p:txBody>
            <a:bodyPr wrap="none">
              <a:spAutoFit/>
            </a:bodyPr>
            <a:lstStyle/>
            <a:p>
              <a:r>
                <a:rPr lang="zh-CN" altLang="en-US" b="1" dirty="0">
                  <a:gradFill>
                    <a:gsLst>
                      <a:gs pos="0">
                        <a:srgbClr val="F3CFBA"/>
                      </a:gs>
                      <a:gs pos="100000">
                        <a:srgbClr val="CCA185"/>
                      </a:gs>
                    </a:gsLst>
                    <a:lin ang="5400000" scaled="1"/>
                  </a:gradFill>
                  <a:latin typeface="SF Pro SC"/>
                </a:rPr>
                <a:t>广色域</a:t>
              </a:r>
            </a:p>
          </p:txBody>
        </p:sp>
        <p:sp>
          <p:nvSpPr>
            <p:cNvPr id="42" name="矩形 41"/>
            <p:cNvSpPr/>
            <p:nvPr/>
          </p:nvSpPr>
          <p:spPr>
            <a:xfrm>
              <a:off x="2023875" y="6339155"/>
              <a:ext cx="1800493" cy="307777"/>
            </a:xfrm>
            <a:prstGeom prst="rect">
              <a:avLst/>
            </a:prstGeom>
          </p:spPr>
          <p:txBody>
            <a:bodyPr wrap="none">
              <a:spAutoFit/>
            </a:bodyPr>
            <a:lstStyle/>
            <a:p>
              <a:r>
                <a:rPr lang="zh-CN" altLang="en-US" sz="1400" dirty="0">
                  <a:solidFill>
                    <a:srgbClr val="B2B2B2"/>
                  </a:solidFill>
                  <a:latin typeface="SF Pro SC"/>
                </a:rPr>
                <a:t>支持全系统色彩管理</a:t>
              </a:r>
            </a:p>
          </p:txBody>
        </p:sp>
      </p:grpSp>
      <p:cxnSp>
        <p:nvCxnSpPr>
          <p:cNvPr id="36" name="直接连接符 35"/>
          <p:cNvCxnSpPr/>
          <p:nvPr/>
        </p:nvCxnSpPr>
        <p:spPr>
          <a:xfrm>
            <a:off x="3849511" y="6155268"/>
            <a:ext cx="0" cy="428251"/>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6829778" y="3255659"/>
            <a:ext cx="4929427" cy="2127442"/>
          </a:xfrm>
          <a:prstGeom prst="rect">
            <a:avLst/>
          </a:prstGeom>
        </p:spPr>
        <p:txBody>
          <a:bodyPr wrap="square">
            <a:spAutoFit/>
          </a:bodyPr>
          <a:lstStyle/>
          <a:p>
            <a:pPr>
              <a:lnSpc>
                <a:spcPct val="150000"/>
              </a:lnSpc>
            </a:pPr>
            <a:r>
              <a:rPr lang="en-US" altLang="zh-CN" dirty="0">
                <a:solidFill>
                  <a:srgbClr val="B2B2B2"/>
                </a:solidFill>
                <a:latin typeface="SF Pro SC"/>
              </a:rPr>
              <a:t>iPhone XS </a:t>
            </a:r>
            <a:r>
              <a:rPr lang="zh-CN" altLang="en-US" dirty="0">
                <a:solidFill>
                  <a:srgbClr val="B2B2B2"/>
                </a:solidFill>
                <a:latin typeface="SF Pro SC"/>
              </a:rPr>
              <a:t>采用的是 </a:t>
            </a:r>
            <a:r>
              <a:rPr lang="en-US" altLang="zh-CN" dirty="0">
                <a:solidFill>
                  <a:srgbClr val="B2B2B2"/>
                </a:solidFill>
                <a:latin typeface="SF Pro SC"/>
              </a:rPr>
              <a:t>iPhone </a:t>
            </a:r>
            <a:r>
              <a:rPr lang="zh-CN" altLang="en-US" dirty="0">
                <a:solidFill>
                  <a:srgbClr val="B2B2B2"/>
                </a:solidFill>
                <a:latin typeface="SF Pro SC"/>
              </a:rPr>
              <a:t>中色彩精准度最高的 </a:t>
            </a:r>
            <a:r>
              <a:rPr lang="en-US" altLang="zh-CN" dirty="0">
                <a:solidFill>
                  <a:srgbClr val="B2B2B2"/>
                </a:solidFill>
                <a:latin typeface="SF Pro SC"/>
              </a:rPr>
              <a:t>OLED </a:t>
            </a:r>
            <a:r>
              <a:rPr lang="zh-CN" altLang="en-US" dirty="0">
                <a:solidFill>
                  <a:srgbClr val="B2B2B2"/>
                </a:solidFill>
                <a:latin typeface="SF Pro SC"/>
              </a:rPr>
              <a:t>显示面板，支持 </a:t>
            </a:r>
            <a:r>
              <a:rPr lang="en-US" altLang="zh-CN" dirty="0">
                <a:solidFill>
                  <a:srgbClr val="B2B2B2"/>
                </a:solidFill>
                <a:latin typeface="SF Pro SC"/>
              </a:rPr>
              <a:t>HDR </a:t>
            </a:r>
            <a:r>
              <a:rPr lang="zh-CN" altLang="en-US" dirty="0">
                <a:solidFill>
                  <a:srgbClr val="B2B2B2"/>
                </a:solidFill>
                <a:latin typeface="SF Pro SC"/>
              </a:rPr>
              <a:t>显示，能呈现真实深邃的黑色，并具备出色的亮度和对比度。如此清晰锐利和高像素密度的显示屏，即使在 </a:t>
            </a:r>
            <a:r>
              <a:rPr lang="en-US" altLang="zh-CN" dirty="0">
                <a:solidFill>
                  <a:srgbClr val="B2B2B2"/>
                </a:solidFill>
                <a:latin typeface="SF Pro SC"/>
              </a:rPr>
              <a:t>Apple </a:t>
            </a:r>
            <a:r>
              <a:rPr lang="zh-CN" altLang="en-US" dirty="0">
                <a:solidFill>
                  <a:srgbClr val="B2B2B2"/>
                </a:solidFill>
                <a:latin typeface="SF Pro SC"/>
              </a:rPr>
              <a:t>设备中都是出类拔萃的。</a:t>
            </a:r>
            <a:endParaRPr lang="zh-CN" altLang="en-US" i="0" dirty="0">
              <a:solidFill>
                <a:srgbClr val="B2B2B2"/>
              </a:solidFill>
              <a:effectLst/>
              <a:latin typeface="SF Pro SC"/>
            </a:endParaRPr>
          </a:p>
        </p:txBody>
      </p:sp>
      <p:sp>
        <p:nvSpPr>
          <p:cNvPr id="39" name="矩形 38"/>
          <p:cNvSpPr/>
          <p:nvPr/>
        </p:nvSpPr>
        <p:spPr>
          <a:xfrm>
            <a:off x="6829778" y="2770203"/>
            <a:ext cx="4015843" cy="523220"/>
          </a:xfrm>
          <a:prstGeom prst="rect">
            <a:avLst/>
          </a:prstGeom>
        </p:spPr>
        <p:txBody>
          <a:bodyPr wrap="none">
            <a:spAutoFit/>
          </a:bodyPr>
          <a:lstStyle/>
          <a:p>
            <a:r>
              <a:rPr lang="zh-CN" altLang="en-US" sz="2800" b="1" dirty="0">
                <a:gradFill>
                  <a:gsLst>
                    <a:gs pos="0">
                      <a:srgbClr val="F3CFBA"/>
                    </a:gs>
                    <a:gs pos="100000">
                      <a:srgbClr val="CCA185"/>
                    </a:gs>
                  </a:gsLst>
                  <a:lin ang="5400000" scaled="1"/>
                </a:gradFill>
                <a:latin typeface="SF Pro SC"/>
              </a:rPr>
              <a:t>精心定制的 </a:t>
            </a:r>
            <a:r>
              <a:rPr lang="en-US" altLang="zh-CN" sz="2800" b="1" dirty="0">
                <a:gradFill>
                  <a:gsLst>
                    <a:gs pos="0">
                      <a:srgbClr val="F3CFBA"/>
                    </a:gs>
                    <a:gs pos="100000">
                      <a:srgbClr val="CCA185"/>
                    </a:gs>
                  </a:gsLst>
                  <a:lin ang="5400000" scaled="1"/>
                </a:gradFill>
                <a:latin typeface="SF Pro SC"/>
              </a:rPr>
              <a:t>OLED </a:t>
            </a:r>
            <a:r>
              <a:rPr lang="zh-CN" altLang="en-US" sz="2800" b="1" dirty="0">
                <a:gradFill>
                  <a:gsLst>
                    <a:gs pos="0">
                      <a:srgbClr val="F3CFBA"/>
                    </a:gs>
                    <a:gs pos="100000">
                      <a:srgbClr val="CCA185"/>
                    </a:gs>
                  </a:gsLst>
                  <a:lin ang="5400000" scaled="1"/>
                </a:gradFill>
                <a:latin typeface="SF Pro SC"/>
              </a:rPr>
              <a:t>显示屏</a:t>
            </a:r>
          </a:p>
        </p:txBody>
      </p:sp>
      <p:sp>
        <p:nvSpPr>
          <p:cNvPr id="43" name="流程图: 终止 42"/>
          <p:cNvSpPr/>
          <p:nvPr/>
        </p:nvSpPr>
        <p:spPr>
          <a:xfrm>
            <a:off x="6922778" y="5633156"/>
            <a:ext cx="1092334" cy="324308"/>
          </a:xfrm>
          <a:prstGeom prst="flowChartTerminator">
            <a:avLst/>
          </a:prstGeom>
          <a:gradFill>
            <a:gsLst>
              <a:gs pos="0">
                <a:srgbClr val="F3CFBA"/>
              </a:gs>
              <a:gs pos="100000">
                <a:srgbClr val="CCA185"/>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schemeClr val="tx1">
                    <a:lumMod val="75000"/>
                    <a:lumOff val="25000"/>
                  </a:schemeClr>
                </a:solidFill>
              </a:rPr>
              <a:t>iBaotu</a:t>
            </a:r>
            <a:endParaRPr lang="zh-CN" altLang="en-US" dirty="0">
              <a:solidFill>
                <a:schemeClr val="tx1">
                  <a:lumMod val="75000"/>
                  <a:lumOff val="25000"/>
                </a:schemeClr>
              </a:solidFill>
            </a:endParaRPr>
          </a:p>
        </p:txBody>
      </p:sp>
      <p:cxnSp>
        <p:nvCxnSpPr>
          <p:cNvPr id="49" name="直接连接符 48"/>
          <p:cNvCxnSpPr/>
          <p:nvPr/>
        </p:nvCxnSpPr>
        <p:spPr>
          <a:xfrm>
            <a:off x="1619955" y="6155268"/>
            <a:ext cx="0" cy="428251"/>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6508044" y="6155268"/>
            <a:ext cx="0" cy="428251"/>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51" name="图形 5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64220" y="215729"/>
            <a:ext cx="1116700" cy="18611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4" name="组合 73"/>
          <p:cNvGrpSpPr/>
          <p:nvPr/>
        </p:nvGrpSpPr>
        <p:grpSpPr>
          <a:xfrm>
            <a:off x="264220" y="6474825"/>
            <a:ext cx="259392" cy="186116"/>
            <a:chOff x="10431624" y="5523722"/>
            <a:chExt cx="365003" cy="189723"/>
          </a:xfrm>
        </p:grpSpPr>
        <p:cxnSp>
          <p:nvCxnSpPr>
            <p:cNvPr id="73" name="直接连接符 72"/>
            <p:cNvCxnSpPr/>
            <p:nvPr/>
          </p:nvCxnSpPr>
          <p:spPr>
            <a:xfrm>
              <a:off x="10431624" y="5523722"/>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0431624" y="5620138"/>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0431624" y="5713445"/>
              <a:ext cx="365003" cy="0"/>
            </a:xfrm>
            <a:prstGeom prst="line">
              <a:avLst/>
            </a:prstGeom>
            <a:ln>
              <a:gradFill flip="none" rotWithShape="1">
                <a:gsLst>
                  <a:gs pos="0">
                    <a:srgbClr val="F3CFBA"/>
                  </a:gs>
                  <a:gs pos="100000">
                    <a:srgbClr val="CCA185"/>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0796627" y="6430908"/>
            <a:ext cx="1218363" cy="276999"/>
            <a:chOff x="10796627" y="6430908"/>
            <a:chExt cx="1218363" cy="276999"/>
          </a:xfrm>
        </p:grpSpPr>
        <p:sp>
          <p:nvSpPr>
            <p:cNvPr id="23" name="文本框 22"/>
            <p:cNvSpPr txBox="1"/>
            <p:nvPr/>
          </p:nvSpPr>
          <p:spPr>
            <a:xfrm>
              <a:off x="10796627" y="6430908"/>
              <a:ext cx="1218363" cy="276999"/>
            </a:xfrm>
            <a:prstGeom prst="rect">
              <a:avLst/>
            </a:prstGeom>
            <a:noFill/>
          </p:spPr>
          <p:txBody>
            <a:bodyPr wrap="square" rtlCol="0">
              <a:spAutoFit/>
            </a:bodyPr>
            <a:lstStyle/>
            <a:p>
              <a:pPr algn="ctr"/>
              <a:r>
                <a:rPr lang="zh-CN" altLang="en-US" sz="1200" dirty="0">
                  <a:gradFill>
                    <a:gsLst>
                      <a:gs pos="0">
                        <a:srgbClr val="F3CFBA">
                          <a:alpha val="50000"/>
                        </a:srgbClr>
                      </a:gs>
                      <a:gs pos="100000">
                        <a:srgbClr val="CCA185">
                          <a:alpha val="50000"/>
                        </a:srgbClr>
                      </a:gs>
                    </a:gsLst>
                    <a:lin ang="5400000" scaled="1"/>
                  </a:gradFill>
                </a:rPr>
                <a:t>进一步了解</a:t>
              </a:r>
            </a:p>
          </p:txBody>
        </p:sp>
        <p:grpSp>
          <p:nvGrpSpPr>
            <p:cNvPr id="24" name="组合 23"/>
            <p:cNvGrpSpPr/>
            <p:nvPr/>
          </p:nvGrpSpPr>
          <p:grpSpPr>
            <a:xfrm>
              <a:off x="11860789" y="6523821"/>
              <a:ext cx="52538" cy="91594"/>
              <a:chOff x="2675446" y="4368438"/>
              <a:chExt cx="105076" cy="183188"/>
            </a:xfrm>
          </p:grpSpPr>
          <p:cxnSp>
            <p:nvCxnSpPr>
              <p:cNvPr id="25" name="直接连接符 24"/>
              <p:cNvCxnSpPr/>
              <p:nvPr/>
            </p:nvCxnSpPr>
            <p:spPr>
              <a:xfrm>
                <a:off x="2679776" y="4368438"/>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675446" y="4460032"/>
                <a:ext cx="100746" cy="91594"/>
              </a:xfrm>
              <a:prstGeom prst="line">
                <a:avLst/>
              </a:prstGeom>
              <a:ln>
                <a:gradFill>
                  <a:gsLst>
                    <a:gs pos="0">
                      <a:srgbClr val="F3CFBA"/>
                    </a:gs>
                    <a:gs pos="100000">
                      <a:srgbClr val="CCA185"/>
                    </a:gs>
                  </a:gsLst>
                  <a:lin ang="5400000" scaled="1"/>
                </a:gradFill>
              </a:ln>
            </p:spPr>
            <p:style>
              <a:lnRef idx="1">
                <a:schemeClr val="accent1"/>
              </a:lnRef>
              <a:fillRef idx="0">
                <a:schemeClr val="accent1"/>
              </a:fillRef>
              <a:effectRef idx="0">
                <a:schemeClr val="accent1"/>
              </a:effectRef>
              <a:fontRef idx="minor">
                <a:schemeClr val="tx1"/>
              </a:fontRef>
            </p:style>
          </p:cxnSp>
        </p:grpSp>
      </p:grpSp>
      <p:grpSp>
        <p:nvGrpSpPr>
          <p:cNvPr id="2" name="组合 1"/>
          <p:cNvGrpSpPr/>
          <p:nvPr/>
        </p:nvGrpSpPr>
        <p:grpSpPr>
          <a:xfrm>
            <a:off x="-2880312" y="2968400"/>
            <a:ext cx="17952624" cy="494207"/>
            <a:chOff x="-2715970" y="2968400"/>
            <a:chExt cx="17952624" cy="494207"/>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62419" y="-109989"/>
              <a:ext cx="494206" cy="6650984"/>
            </a:xfrm>
            <a:prstGeom prst="rect">
              <a:avLst/>
            </a:prstGeom>
          </p:spPr>
        </p:pic>
        <p:pic>
          <p:nvPicPr>
            <p:cNvPr id="35" name="图片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H="1">
              <a:off x="11664059" y="-109988"/>
              <a:ext cx="494206" cy="6650984"/>
            </a:xfrm>
            <a:prstGeom prst="rect">
              <a:avLst/>
            </a:prstGeom>
          </p:spPr>
        </p:pic>
      </p:grpSp>
      <p:sp>
        <p:nvSpPr>
          <p:cNvPr id="5" name="文本框 4"/>
          <p:cNvSpPr txBox="1"/>
          <p:nvPr/>
        </p:nvSpPr>
        <p:spPr>
          <a:xfrm>
            <a:off x="4662311" y="2641600"/>
            <a:ext cx="2867378" cy="1107996"/>
          </a:xfrm>
          <a:prstGeom prst="rect">
            <a:avLst/>
          </a:prstGeom>
          <a:noFill/>
        </p:spPr>
        <p:txBody>
          <a:bodyPr wrap="square" rtlCol="0">
            <a:spAutoFit/>
          </a:bodyPr>
          <a:lstStyle/>
          <a:p>
            <a:pPr algn="ctr"/>
            <a:r>
              <a:rPr lang="zh-CN" altLang="en-US" sz="6600" b="1" dirty="0">
                <a:gradFill>
                  <a:gsLst>
                    <a:gs pos="0">
                      <a:srgbClr val="F3CFBA"/>
                    </a:gs>
                    <a:gs pos="100000">
                      <a:srgbClr val="CCA185"/>
                    </a:gs>
                  </a:gsLst>
                  <a:lin ang="5400000" scaled="1"/>
                </a:gradFill>
                <a:latin typeface="微软雅黑" panose="020B0503020204020204" pitchFamily="34" charset="-122"/>
                <a:ea typeface="微软雅黑" panose="020B0503020204020204" pitchFamily="34" charset="-122"/>
              </a:rPr>
              <a:t>面容</a:t>
            </a:r>
            <a:r>
              <a:rPr lang="en-US" altLang="zh-CN" sz="6600" b="1" dirty="0">
                <a:gradFill>
                  <a:gsLst>
                    <a:gs pos="0">
                      <a:srgbClr val="F3CFBA"/>
                    </a:gs>
                    <a:gs pos="100000">
                      <a:srgbClr val="CCA185"/>
                    </a:gs>
                  </a:gsLst>
                  <a:lin ang="5400000" scaled="1"/>
                </a:gradFill>
                <a:latin typeface="微软雅黑" panose="020B0503020204020204" pitchFamily="34" charset="-122"/>
                <a:ea typeface="微软雅黑" panose="020B0503020204020204" pitchFamily="34" charset="-122"/>
              </a:rPr>
              <a:t>ID</a:t>
            </a:r>
            <a:endParaRPr lang="zh-CN" altLang="en-US" sz="6600" b="1" dirty="0">
              <a:gradFill>
                <a:gsLst>
                  <a:gs pos="0">
                    <a:srgbClr val="F3CFBA"/>
                  </a:gs>
                  <a:gs pos="100000">
                    <a:srgbClr val="CCA185"/>
                  </a:gs>
                </a:gsLst>
                <a:lin ang="5400000" scaled="1"/>
              </a:gradFill>
              <a:latin typeface="微软雅黑" panose="020B0503020204020204" pitchFamily="34" charset="-122"/>
              <a:ea typeface="微软雅黑" panose="020B0503020204020204" pitchFamily="34" charset="-122"/>
            </a:endParaRPr>
          </a:p>
        </p:txBody>
      </p:sp>
      <p:sp>
        <p:nvSpPr>
          <p:cNvPr id="6" name="矩形 5"/>
          <p:cNvSpPr/>
          <p:nvPr/>
        </p:nvSpPr>
        <p:spPr>
          <a:xfrm>
            <a:off x="1778552" y="3749596"/>
            <a:ext cx="8634897" cy="1028871"/>
          </a:xfrm>
          <a:prstGeom prst="rect">
            <a:avLst/>
          </a:prstGeom>
        </p:spPr>
        <p:txBody>
          <a:bodyPr wrap="square">
            <a:spAutoFit/>
          </a:bodyPr>
          <a:lstStyle/>
          <a:p>
            <a:pPr algn="ctr">
              <a:lnSpc>
                <a:spcPct val="150000"/>
              </a:lnSpc>
            </a:pPr>
            <a:r>
              <a:rPr lang="zh-CN" altLang="en-US" sz="1400" b="1" dirty="0">
                <a:solidFill>
                  <a:schemeClr val="bg1">
                    <a:lumMod val="65000"/>
                  </a:schemeClr>
                </a:solidFill>
                <a:latin typeface="SF Pro SC"/>
              </a:rPr>
              <a:t>面容 </a:t>
            </a:r>
            <a:r>
              <a:rPr lang="en-US" altLang="zh-CN" sz="1400" b="1" dirty="0">
                <a:solidFill>
                  <a:schemeClr val="bg1">
                    <a:lumMod val="65000"/>
                  </a:schemeClr>
                </a:solidFill>
                <a:latin typeface="SF Pro SC"/>
              </a:rPr>
              <a:t>ID </a:t>
            </a:r>
            <a:r>
              <a:rPr lang="zh-CN" altLang="en-US" sz="1400" b="1" dirty="0">
                <a:solidFill>
                  <a:schemeClr val="bg1">
                    <a:lumMod val="65000"/>
                  </a:schemeClr>
                </a:solidFill>
                <a:latin typeface="SF Pro SC"/>
              </a:rPr>
              <a:t>为解锁、登录和支付带来了全然一新的方式。这种以原深感摄像头系统、安全隔区和神经网络引擎这类精密技术所打造的面部识别功能，安全性非常出色，而且现在更快、更好用。面容 </a:t>
            </a:r>
            <a:r>
              <a:rPr lang="en-US" altLang="zh-CN" sz="1400" b="1" dirty="0">
                <a:solidFill>
                  <a:schemeClr val="bg1">
                    <a:lumMod val="65000"/>
                  </a:schemeClr>
                </a:solidFill>
                <a:latin typeface="SF Pro SC"/>
              </a:rPr>
              <a:t>ID </a:t>
            </a:r>
            <a:r>
              <a:rPr lang="zh-CN" altLang="en-US" sz="1400" b="1" dirty="0">
                <a:solidFill>
                  <a:schemeClr val="bg1">
                    <a:lumMod val="65000"/>
                  </a:schemeClr>
                </a:solidFill>
                <a:latin typeface="SF Pro SC"/>
              </a:rPr>
              <a:t>能做到的，远远不止解锁你的 </a:t>
            </a:r>
            <a:r>
              <a:rPr lang="en-US" altLang="zh-CN" sz="1400" b="1" dirty="0">
                <a:solidFill>
                  <a:schemeClr val="bg1">
                    <a:lumMod val="65000"/>
                  </a:schemeClr>
                </a:solidFill>
                <a:latin typeface="SF Pro SC"/>
              </a:rPr>
              <a:t>iPhone </a:t>
            </a:r>
            <a:r>
              <a:rPr lang="zh-CN" altLang="en-US" sz="1400" b="1" dirty="0">
                <a:solidFill>
                  <a:schemeClr val="bg1">
                    <a:lumMod val="65000"/>
                  </a:schemeClr>
                </a:solidFill>
                <a:latin typeface="SF Pro SC"/>
              </a:rPr>
              <a:t>这么简单。现在很多时候，你都无需再输入用户名和密码，只要看一眼手机就行。</a:t>
            </a:r>
          </a:p>
        </p:txBody>
      </p:sp>
      <p:pic>
        <p:nvPicPr>
          <p:cNvPr id="18" name="图形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64220" y="215729"/>
            <a:ext cx="1116700" cy="18611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1127</Words>
  <Application>Microsoft Office PowerPoint</Application>
  <PresentationFormat>宽屏</PresentationFormat>
  <Paragraphs>183</Paragraphs>
  <Slides>25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SF Pro SC</vt:lpstr>
      <vt:lpstr>等线</vt:lpstr>
      <vt:lpstr>等线 Light</vt:lpstr>
      <vt:lpstr>微软雅黑</vt:lpstr>
      <vt:lpstr>文鼎CS长美黑</vt:lpstr>
      <vt:lpstr>Arial</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2021-07-16T00:29:16Z</dcterms:created>
  <dcterms:modified xsi:type="dcterms:W3CDTF">2023-01-10T05:43:06Z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F969410B56874C4AAAE3C6548119CBE8</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