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CAA5BD2-C6D7-4690-A8B9-D0FCF04C22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209FD2-F94F-4A5F-B194-CD2BAA30309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9E16D-B8D2-48B0-A2D8-00AB9E97F6E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E51B9-DB22-408E-ABAF-7D41BA8A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E51B9-DB22-408E-ABAF-7D41BA8A5B8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等腰三角形 21"/>
          <p:cNvSpPr>
            <a:spLocks noChangeArrowheads="1"/>
          </p:cNvSpPr>
          <p:nvPr/>
        </p:nvSpPr>
        <p:spPr bwMode="auto">
          <a:xfrm rot="10800000">
            <a:off x="2235200" y="2390775"/>
            <a:ext cx="4060825" cy="3502025"/>
          </a:xfrm>
          <a:prstGeom prst="triangle">
            <a:avLst>
              <a:gd name="adj" fmla="val 50000"/>
            </a:avLst>
          </a:prstGeom>
          <a:noFill/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等腰三角形 22"/>
          <p:cNvSpPr>
            <a:spLocks noChangeArrowheads="1"/>
          </p:cNvSpPr>
          <p:nvPr/>
        </p:nvSpPr>
        <p:spPr bwMode="auto">
          <a:xfrm rot="10800000">
            <a:off x="1428750" y="3095625"/>
            <a:ext cx="347663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等腰三角形 23"/>
          <p:cNvSpPr>
            <a:spLocks noChangeArrowheads="1"/>
          </p:cNvSpPr>
          <p:nvPr/>
        </p:nvSpPr>
        <p:spPr bwMode="auto">
          <a:xfrm rot="10800000">
            <a:off x="1592263" y="3768725"/>
            <a:ext cx="2238375" cy="1930400"/>
          </a:xfrm>
          <a:prstGeom prst="triangle">
            <a:avLst>
              <a:gd name="adj" fmla="val 50000"/>
            </a:avLst>
          </a:prstGeom>
          <a:noFill/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等腰三角形 24"/>
          <p:cNvSpPr>
            <a:spLocks noChangeArrowheads="1"/>
          </p:cNvSpPr>
          <p:nvPr/>
        </p:nvSpPr>
        <p:spPr bwMode="auto">
          <a:xfrm rot="10800000">
            <a:off x="3348038" y="5767388"/>
            <a:ext cx="334962" cy="3238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等腰三角形 25"/>
          <p:cNvSpPr>
            <a:spLocks noChangeArrowheads="1"/>
          </p:cNvSpPr>
          <p:nvPr/>
        </p:nvSpPr>
        <p:spPr bwMode="auto">
          <a:xfrm rot="10800000">
            <a:off x="4402138" y="4254500"/>
            <a:ext cx="346075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等腰三角形 26"/>
          <p:cNvSpPr>
            <a:spLocks noChangeArrowheads="1"/>
          </p:cNvSpPr>
          <p:nvPr/>
        </p:nvSpPr>
        <p:spPr bwMode="auto">
          <a:xfrm rot="10800000">
            <a:off x="2117725" y="4191000"/>
            <a:ext cx="1185863" cy="1084263"/>
          </a:xfrm>
          <a:prstGeom prst="triangle">
            <a:avLst>
              <a:gd name="adj" fmla="val 50000"/>
            </a:avLst>
          </a:prstGeom>
          <a:solidFill>
            <a:srgbClr val="516D8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等腰三角形 27"/>
          <p:cNvSpPr>
            <a:spLocks noChangeArrowheads="1"/>
          </p:cNvSpPr>
          <p:nvPr/>
        </p:nvSpPr>
        <p:spPr bwMode="auto">
          <a:xfrm rot="9044306">
            <a:off x="5586413" y="4824413"/>
            <a:ext cx="347662" cy="30003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等腰三角形 28"/>
          <p:cNvSpPr>
            <a:spLocks noChangeArrowheads="1"/>
          </p:cNvSpPr>
          <p:nvPr/>
        </p:nvSpPr>
        <p:spPr bwMode="auto">
          <a:xfrm rot="9044306">
            <a:off x="6461125" y="4395788"/>
            <a:ext cx="138113" cy="1190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等腰三角形 29"/>
          <p:cNvSpPr>
            <a:spLocks noChangeArrowheads="1"/>
          </p:cNvSpPr>
          <p:nvPr/>
        </p:nvSpPr>
        <p:spPr bwMode="auto">
          <a:xfrm rot="9044306">
            <a:off x="7026275" y="4700588"/>
            <a:ext cx="138113" cy="119062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等腰三角形 30"/>
          <p:cNvSpPr>
            <a:spLocks noChangeArrowheads="1"/>
          </p:cNvSpPr>
          <p:nvPr/>
        </p:nvSpPr>
        <p:spPr bwMode="auto">
          <a:xfrm rot="4836188">
            <a:off x="8129588" y="3576638"/>
            <a:ext cx="192087" cy="1666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等腰三角形 31"/>
          <p:cNvSpPr>
            <a:spLocks noChangeArrowheads="1"/>
          </p:cNvSpPr>
          <p:nvPr/>
        </p:nvSpPr>
        <p:spPr bwMode="auto">
          <a:xfrm rot="4836188">
            <a:off x="7118350" y="3773488"/>
            <a:ext cx="192087" cy="166688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等腰三角形 32"/>
          <p:cNvSpPr>
            <a:spLocks noChangeArrowheads="1"/>
          </p:cNvSpPr>
          <p:nvPr/>
        </p:nvSpPr>
        <p:spPr bwMode="auto">
          <a:xfrm rot="4836188">
            <a:off x="7615238" y="3944938"/>
            <a:ext cx="192087" cy="166687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等腰三角形 33"/>
          <p:cNvSpPr>
            <a:spLocks noChangeArrowheads="1"/>
          </p:cNvSpPr>
          <p:nvPr/>
        </p:nvSpPr>
        <p:spPr bwMode="auto">
          <a:xfrm rot="10800000">
            <a:off x="1316038" y="2017713"/>
            <a:ext cx="4062412" cy="3502025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8" name="组合 34"/>
          <p:cNvGrpSpPr/>
          <p:nvPr userDrawn="1"/>
        </p:nvGrpSpPr>
        <p:grpSpPr bwMode="auto">
          <a:xfrm>
            <a:off x="6838950" y="0"/>
            <a:ext cx="2306638" cy="2447925"/>
            <a:chOff x="0" y="0"/>
            <a:chExt cx="2704943" cy="2870458"/>
          </a:xfrm>
        </p:grpSpPr>
        <p:sp>
          <p:nvSpPr>
            <p:cNvPr id="19" name="任意多边形 35"/>
            <p:cNvSpPr/>
            <p:nvPr/>
          </p:nvSpPr>
          <p:spPr bwMode="auto">
            <a:xfrm rot="10800000">
              <a:off x="0" y="0"/>
              <a:ext cx="2544843" cy="2192866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任意多边形 36"/>
            <p:cNvSpPr/>
            <p:nvPr/>
          </p:nvSpPr>
          <p:spPr bwMode="auto">
            <a:xfrm rot="10800000">
              <a:off x="893580" y="160090"/>
              <a:ext cx="1811363" cy="2164944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等腰三角形 37"/>
            <p:cNvSpPr>
              <a:spLocks noChangeArrowheads="1"/>
            </p:cNvSpPr>
            <p:nvPr/>
          </p:nvSpPr>
          <p:spPr bwMode="auto">
            <a:xfrm rot="10800000">
              <a:off x="1271491" y="361134"/>
              <a:ext cx="1416697" cy="1221155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等腰三角形 38"/>
            <p:cNvSpPr>
              <a:spLocks noChangeArrowheads="1"/>
            </p:cNvSpPr>
            <p:nvPr/>
          </p:nvSpPr>
          <p:spPr bwMode="auto">
            <a:xfrm rot="10800000">
              <a:off x="688802" y="1623242"/>
              <a:ext cx="662739" cy="569624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等腰三角形 39"/>
            <p:cNvSpPr>
              <a:spLocks noChangeArrowheads="1"/>
            </p:cNvSpPr>
            <p:nvPr/>
          </p:nvSpPr>
          <p:spPr bwMode="auto">
            <a:xfrm rot="10800000">
              <a:off x="2345649" y="2042084"/>
              <a:ext cx="230842" cy="199182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等腰三角形 40"/>
            <p:cNvSpPr>
              <a:spLocks noChangeArrowheads="1"/>
            </p:cNvSpPr>
            <p:nvPr/>
          </p:nvSpPr>
          <p:spPr bwMode="auto">
            <a:xfrm rot="10800000">
              <a:off x="1638231" y="2671276"/>
              <a:ext cx="230842" cy="199182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等腰三角形 41"/>
            <p:cNvSpPr>
              <a:spLocks noChangeArrowheads="1"/>
            </p:cNvSpPr>
            <p:nvPr/>
          </p:nvSpPr>
          <p:spPr bwMode="auto">
            <a:xfrm rot="10800000">
              <a:off x="1593552" y="2159359"/>
              <a:ext cx="230842" cy="199183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等腰三角形 42"/>
            <p:cNvSpPr>
              <a:spLocks noChangeArrowheads="1"/>
            </p:cNvSpPr>
            <p:nvPr/>
          </p:nvSpPr>
          <p:spPr bwMode="auto">
            <a:xfrm rot="10800000">
              <a:off x="1869072" y="2291527"/>
              <a:ext cx="402111" cy="346242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等腰三角形 43"/>
            <p:cNvSpPr>
              <a:spLocks noChangeArrowheads="1"/>
            </p:cNvSpPr>
            <p:nvPr/>
          </p:nvSpPr>
          <p:spPr bwMode="auto">
            <a:xfrm rot="10800000">
              <a:off x="325785" y="1142971"/>
              <a:ext cx="230842" cy="199183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49" name="KSO_BT1"/>
          <p:cNvSpPr>
            <a:spLocks noGrp="1" noChangeArrowheads="1"/>
          </p:cNvSpPr>
          <p:nvPr>
            <p:ph type="ctrTitle"/>
          </p:nvPr>
        </p:nvSpPr>
        <p:spPr>
          <a:xfrm>
            <a:off x="2082800" y="2079625"/>
            <a:ext cx="2552700" cy="1317625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150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451225"/>
            <a:ext cx="1933575" cy="720725"/>
          </a:xfrm>
        </p:spPr>
        <p:txBody>
          <a:bodyPr/>
          <a:lstStyle>
            <a:lvl1pPr marL="0" indent="0" algn="ctr">
              <a:buFont typeface="Wingdings 3" panose="05040102010807070707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28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9BB0A-8B15-4864-A402-E44F3B4E7B28}" type="datetime1">
              <a:rPr lang="zh-CN" altLang="en-US"/>
              <a:t>2023-01-17</a:t>
            </a:fld>
            <a:endParaRPr lang="en-US"/>
          </a:p>
        </p:txBody>
      </p:sp>
      <p:sp>
        <p:nvSpPr>
          <p:cNvPr id="29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3AC8C9-ED28-4CCF-AE1C-65BEBDAE22A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7D15-CE86-44D3-BD6E-7796B469E35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ED0C-AC02-4365-AC3D-B96F2BE5DB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1288" y="169863"/>
            <a:ext cx="2024062" cy="64214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9863"/>
            <a:ext cx="5919788" cy="6421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4A90-BAF1-46BE-A730-7DD43ED338F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0BC1-87F5-46DD-822B-D607729BFE5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2D747-9146-4428-ADFC-F6ECB2DB1CA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2CD898-24A0-4694-9387-A0F7D7B721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5300-2252-437B-A683-0BE0DEB9733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E1F4-424E-498F-8D94-32BCBB7C157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3425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AFCE-12C8-4777-BA19-069B9438C41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C709-C96E-40AB-B3ED-A9F680A50A5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CB71-516D-4B15-B907-754EDA16C2AF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B1D-BEE2-4B74-BBF5-D2F109F838B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6EC-CB2A-4166-B5FF-76CE950756F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99EF-AD36-46E4-B7DA-E47EFD2C76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7C1C-666B-4B10-A7CF-E9A43CDE3D4E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28C6-F27A-4979-B754-FF4A2A3E89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84C1-B381-424E-9705-439FBFC23F65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CC7-9F10-42A1-977D-14FE5C31788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61E8-4D1A-493A-9C2A-6317FD25C49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B566-DE94-4925-B40C-25A442855CC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75" name="组合 6"/>
          <p:cNvGrpSpPr/>
          <p:nvPr/>
        </p:nvGrpSpPr>
        <p:grpSpPr bwMode="auto">
          <a:xfrm>
            <a:off x="7269163" y="0"/>
            <a:ext cx="1876425" cy="1990725"/>
            <a:chOff x="0" y="0"/>
            <a:chExt cx="2704943" cy="2870458"/>
          </a:xfrm>
        </p:grpSpPr>
        <p:sp>
          <p:nvSpPr>
            <p:cNvPr id="4100" name="任意多边形 11"/>
            <p:cNvSpPr/>
            <p:nvPr/>
          </p:nvSpPr>
          <p:spPr bwMode="auto">
            <a:xfrm rot="10800000">
              <a:off x="0" y="0"/>
              <a:ext cx="2544752" cy="2192902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1" name="任意多边形 12"/>
            <p:cNvSpPr/>
            <p:nvPr/>
          </p:nvSpPr>
          <p:spPr bwMode="auto">
            <a:xfrm rot="10800000">
              <a:off x="892494" y="160233"/>
              <a:ext cx="1812449" cy="2165433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2" name="等腰三角形 13"/>
            <p:cNvSpPr>
              <a:spLocks noChangeArrowheads="1"/>
            </p:cNvSpPr>
            <p:nvPr/>
          </p:nvSpPr>
          <p:spPr bwMode="auto">
            <a:xfrm rot="10800000">
              <a:off x="1272376" y="361669"/>
              <a:ext cx="1416547" cy="1220060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3" name="等腰三角形 14"/>
            <p:cNvSpPr>
              <a:spLocks noChangeArrowheads="1"/>
            </p:cNvSpPr>
            <p:nvPr/>
          </p:nvSpPr>
          <p:spPr bwMode="auto">
            <a:xfrm rot="10800000">
              <a:off x="688821" y="1622931"/>
              <a:ext cx="661362" cy="569971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4" name="等腰三角形 15"/>
            <p:cNvSpPr>
              <a:spLocks noChangeArrowheads="1"/>
            </p:cNvSpPr>
            <p:nvPr/>
          </p:nvSpPr>
          <p:spPr bwMode="auto">
            <a:xfrm rot="10800000">
              <a:off x="2345656" y="2041825"/>
              <a:ext cx="231134" cy="199147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5" name="等腰三角形 16"/>
            <p:cNvSpPr>
              <a:spLocks noChangeArrowheads="1"/>
            </p:cNvSpPr>
            <p:nvPr/>
          </p:nvSpPr>
          <p:spPr bwMode="auto">
            <a:xfrm rot="10800000">
              <a:off x="1638527" y="2671312"/>
              <a:ext cx="231132" cy="199146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6" name="等腰三角形 17"/>
            <p:cNvSpPr>
              <a:spLocks noChangeArrowheads="1"/>
            </p:cNvSpPr>
            <p:nvPr/>
          </p:nvSpPr>
          <p:spPr bwMode="auto">
            <a:xfrm rot="10800000">
              <a:off x="1592758" y="2160855"/>
              <a:ext cx="231132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等腰三角形 18"/>
            <p:cNvSpPr>
              <a:spLocks noChangeArrowheads="1"/>
            </p:cNvSpPr>
            <p:nvPr/>
          </p:nvSpPr>
          <p:spPr bwMode="auto">
            <a:xfrm rot="10800000">
              <a:off x="1869660" y="2291331"/>
              <a:ext cx="400479" cy="347934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8" name="等腰三角形 19"/>
            <p:cNvSpPr>
              <a:spLocks noChangeArrowheads="1"/>
            </p:cNvSpPr>
            <p:nvPr/>
          </p:nvSpPr>
          <p:spPr bwMode="auto">
            <a:xfrm rot="10800000">
              <a:off x="327247" y="1144521"/>
              <a:ext cx="228845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F527516F-FE2B-4272-9AC1-226F35F2A327}" type="datetime1">
              <a:rPr lang="zh-CN" altLang="en-US"/>
              <a:t>2023-01-17</a:t>
            </a:fld>
            <a:endParaRPr lang="en-US"/>
          </a:p>
        </p:txBody>
      </p:sp>
      <p:sp>
        <p:nvSpPr>
          <p:cNvPr id="411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86871770-E61B-4488-AE68-E492BC830E58}" type="slidenum">
              <a:rPr lang="zh-CN" altLang="en-US"/>
              <a:t>‹#›</a:t>
            </a:fld>
            <a:endParaRPr lang="en-US"/>
          </a:p>
        </p:txBody>
      </p:sp>
      <p:sp>
        <p:nvSpPr>
          <p:cNvPr id="3079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9863"/>
            <a:ext cx="6967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80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416050"/>
            <a:ext cx="8096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3" panose="05040102010807070707" pitchFamily="18" charset="2"/>
        <a:buChar char=""/>
        <a:defRPr sz="2400">
          <a:solidFill>
            <a:srgbClr val="09886D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rgbClr val="83BBDD"/>
        </a:buClr>
        <a:buFont typeface="幼圆" panose="02010509060101010101" pitchFamily="49" charset="-122"/>
        <a:buChar char=" 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inance.aweb.com.cn/2006/12/6/14532759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908719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8</a:t>
            </a:r>
          </a:p>
          <a:p>
            <a:pPr algn="ctr"/>
            <a:r>
              <a:rPr lang="en-US" altLang="zh-CN" sz="138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Pets</a:t>
            </a:r>
          </a:p>
          <a:p>
            <a:pPr algn="ctr"/>
            <a:r>
              <a:rPr lang="en-US" altLang="zh-CN" sz="4400" b="1" kern="1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Revision</a:t>
            </a:r>
            <a:endParaRPr lang="zh-CN" altLang="en-US" sz="4400" b="1" kern="1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5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686800" cy="6477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dirty="0" smtClean="0"/>
              <a:t>5.A tortoise has four legs and it has a shell, too. But it moves very _____ (slow)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dirty="0" smtClean="0"/>
              <a:t>6.This bike belongs to me, I am the _____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dirty="0" smtClean="0"/>
              <a:t>    (own) of  this bike.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dirty="0" smtClean="0"/>
              <a:t>7.It says that we eat about 27,000 kilos of food during our lives. That</a:t>
            </a:r>
            <a:r>
              <a:rPr lang="zh-CN" dirty="0" smtClean="0">
                <a:latin typeface="Tahoma" panose="020B0604030504040204"/>
              </a:rPr>
              <a:t>’</a:t>
            </a:r>
            <a:r>
              <a:rPr lang="zh-CN" dirty="0" smtClean="0"/>
              <a:t>s the _____ (weigh) of about six elephants.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dirty="0" smtClean="0"/>
              <a:t>8.English is used _____ (wide) in the world.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dirty="0" smtClean="0"/>
              <a:t>9.Is there anybody _____ (hide) behind the </a:t>
            </a:r>
            <a:r>
              <a:rPr lang="en-US" altLang="zh-CN" dirty="0" smtClean="0"/>
              <a:t>   </a:t>
            </a:r>
            <a:r>
              <a:rPr lang="zh-CN" dirty="0" smtClean="0"/>
              <a:t>door?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dirty="0" smtClean="0"/>
              <a:t>10.</a:t>
            </a:r>
            <a:r>
              <a:rPr lang="en-US" dirty="0" smtClean="0">
                <a:ea typeface="宋体" panose="02010600030101010101" pitchFamily="2" charset="-122"/>
              </a:rPr>
              <a:t>The twin brothers are quite _______</a:t>
            </a:r>
            <a:r>
              <a:rPr lang="en-US" altLang="zh-CN" dirty="0" smtClean="0"/>
              <a:t>_</a:t>
            </a:r>
            <a:r>
              <a:rPr lang="en-US" dirty="0" smtClean="0">
                <a:ea typeface="宋体" panose="02010600030101010101" pitchFamily="2" charset="-122"/>
              </a:rPr>
              <a:t> from </a:t>
            </a:r>
            <a:r>
              <a:rPr lang="en-US" altLang="zh-CN" dirty="0" smtClean="0"/>
              <a:t>        </a:t>
            </a:r>
            <a:r>
              <a:rPr lang="en-US" dirty="0" smtClean="0">
                <a:ea typeface="宋体" panose="02010600030101010101" pitchFamily="2" charset="-122"/>
              </a:rPr>
              <a:t>each other. Do you know the _______</a:t>
            </a:r>
            <a:r>
              <a:rPr lang="en-US" altLang="zh-CN" dirty="0" smtClean="0"/>
              <a:t>___</a:t>
            </a:r>
            <a:r>
              <a:rPr lang="en-US" dirty="0" smtClean="0">
                <a:ea typeface="宋体" panose="02010600030101010101" pitchFamily="2" charset="-122"/>
              </a:rPr>
              <a:t> between them?(different)</a:t>
            </a:r>
            <a:r>
              <a:rPr lang="en-US" altLang="zh-CN" dirty="0" smtClean="0"/>
              <a:t> </a:t>
            </a:r>
            <a:endParaRPr lang="en-US" dirty="0" smtClean="0">
              <a:ea typeface="宋体" panose="02010600030101010101" pitchFamily="2" charset="-122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048000" y="638175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slowly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286500" y="1052736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owner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48300" y="2636912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weight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38500" y="3686175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widely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563888" y="4257675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hiding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580112" y="4725144"/>
            <a:ext cx="1992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different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652120" y="5157192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  <p:bldP spid="24583" grpId="0" autoUpdateAnimBg="0"/>
      <p:bldP spid="24584" grpId="0" bldLvl="0" autoUpdateAnimBg="0"/>
      <p:bldP spid="24585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827088" y="2852738"/>
            <a:ext cx="7129462" cy="3313112"/>
          </a:xfrm>
          <a:noFill/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600" b="1" smtClean="0">
                <a:latin typeface="Times New Roman" panose="02020603050405020304" pitchFamily="18" charset="0"/>
              </a:rPr>
              <a:t>1. </a:t>
            </a:r>
            <a:r>
              <a:rPr 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Give</a:t>
            </a:r>
            <a:r>
              <a:rPr lang="zh-CN" sz="3600" b="1" smtClean="0">
                <a:latin typeface="Times New Roman" panose="02020603050405020304" pitchFamily="18" charset="0"/>
              </a:rPr>
              <a:t> it clean water.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600" b="1" smtClean="0">
                <a:latin typeface="Times New Roman" panose="02020603050405020304" pitchFamily="18" charset="0"/>
              </a:rPr>
              <a:t>2. </a:t>
            </a:r>
            <a:r>
              <a:rPr 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Change</a:t>
            </a:r>
            <a:r>
              <a:rPr lang="zh-CN" sz="3600" b="1" smtClean="0">
                <a:latin typeface="Times New Roman" panose="02020603050405020304" pitchFamily="18" charset="0"/>
              </a:rPr>
              <a:t> the water once a week.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600" b="1" smtClean="0">
                <a:latin typeface="Times New Roman" panose="02020603050405020304" pitchFamily="18" charset="0"/>
              </a:rPr>
              <a:t>3.</a:t>
            </a:r>
            <a:r>
              <a:rPr lang="zh-CN" sz="3600" b="1" smtClean="0">
                <a:solidFill>
                  <a:srgbClr val="FF5050"/>
                </a:solidFill>
                <a:latin typeface="Times New Roman" panose="02020603050405020304" pitchFamily="18" charset="0"/>
              </a:rPr>
              <a:t> </a:t>
            </a:r>
            <a:r>
              <a:rPr lang="zh-CN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Don’t</a:t>
            </a:r>
            <a:r>
              <a:rPr lang="zh-CN" sz="3600" b="1" smtClean="0">
                <a:solidFill>
                  <a:srgbClr val="FF5050"/>
                </a:solidFill>
                <a:latin typeface="Times New Roman" panose="02020603050405020304" pitchFamily="18" charset="0"/>
              </a:rPr>
              <a:t> </a:t>
            </a:r>
            <a:r>
              <a:rPr 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give</a:t>
            </a:r>
            <a:r>
              <a:rPr lang="zh-CN" sz="3600" b="1" smtClean="0">
                <a:latin typeface="Times New Roman" panose="02020603050405020304" pitchFamily="18" charset="0"/>
              </a:rPr>
              <a:t> it too much food.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600" b="1" smtClean="0">
                <a:latin typeface="Times New Roman" panose="02020603050405020304" pitchFamily="18" charset="0"/>
              </a:rPr>
              <a:t>4. </a:t>
            </a:r>
            <a:r>
              <a:rPr lang="zh-CN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Don’t</a:t>
            </a:r>
            <a:r>
              <a:rPr lang="zh-CN" sz="3600" b="1" smtClean="0">
                <a:solidFill>
                  <a:srgbClr val="FF5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take </a:t>
            </a:r>
            <a:r>
              <a:rPr lang="en-US" altLang="zh-CN" sz="3600" b="1" smtClean="0">
                <a:latin typeface="Times New Roman" panose="02020603050405020304" pitchFamily="18" charset="0"/>
              </a:rPr>
              <a:t>it out of the water</a:t>
            </a:r>
            <a:r>
              <a:rPr lang="zh-CN" sz="3600" b="1" smtClean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600" b="1" smtClean="0">
                <a:latin typeface="Times New Roman" panose="02020603050405020304" pitchFamily="18" charset="0"/>
              </a:rPr>
              <a:t>5. </a:t>
            </a:r>
            <a:r>
              <a:rPr lang="zh-CN" sz="3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Don’t</a:t>
            </a:r>
            <a:r>
              <a:rPr lang="zh-CN" sz="3600" b="1" smtClean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zh-CN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put</a:t>
            </a:r>
            <a:r>
              <a:rPr lang="zh-CN" sz="3600" b="1" smtClean="0">
                <a:latin typeface="Times New Roman" panose="02020603050405020304" pitchFamily="18" charset="0"/>
              </a:rPr>
              <a:t> it in the sun.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6875" y="1203325"/>
            <a:ext cx="55467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to keep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</a:t>
            </a:r>
            <a:r>
              <a:rPr 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goldfish?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838200"/>
            <a:ext cx="3186113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4191000"/>
            <a:ext cx="7620000" cy="2133600"/>
          </a:xfrm>
          <a:noFill/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zh-CN" altLang="en-US" dirty="0" smtClean="0">
                <a:solidFill>
                  <a:srgbClr val="800000"/>
                </a:solidFill>
              </a:rPr>
              <a:t>肯定祈使句：用动词原形开头，可通过</a:t>
            </a:r>
            <a:r>
              <a:rPr lang="en-US" altLang="zh-CN" dirty="0" smtClean="0">
                <a:solidFill>
                  <a:srgbClr val="0000FF"/>
                </a:solidFill>
              </a:rPr>
              <a:t>please</a:t>
            </a:r>
            <a:r>
              <a:rPr lang="zh-CN" altLang="en-US" dirty="0" smtClean="0">
                <a:solidFill>
                  <a:srgbClr val="800000"/>
                </a:solidFill>
              </a:rPr>
              <a:t>使命令的口气变得客气一点。</a:t>
            </a:r>
            <a:r>
              <a:rPr lang="en-US" altLang="zh-CN" dirty="0" smtClean="0">
                <a:solidFill>
                  <a:srgbClr val="0000FF"/>
                </a:solidFill>
              </a:rPr>
              <a:t>Please</a:t>
            </a:r>
            <a:r>
              <a:rPr lang="zh-CN" altLang="en-US" dirty="0" smtClean="0">
                <a:solidFill>
                  <a:srgbClr val="800000"/>
                </a:solidFill>
              </a:rPr>
              <a:t>可放在句首，或放在句尾时，通常用逗号与句子的前面部分隔开。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95600" y="914400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祈使句</a:t>
            </a:r>
            <a:r>
              <a: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giving instructions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1447800"/>
            <a:ext cx="762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20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</a:rPr>
              <a:t>Please come earlier next time.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Calibri" panose="020F0502020204030204" pitchFamily="34" charset="0"/>
              </a:rPr>
              <a:t>Stop talking, please.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800600" y="2438400"/>
            <a:ext cx="4562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华文中宋" panose="02010600040101010101" pitchFamily="2" charset="-122"/>
              </a:rPr>
              <a:t>Don’t be too noisy.   </a:t>
            </a:r>
          </a:p>
          <a:p>
            <a:r>
              <a:rPr lang="en-US" altLang="zh-CN" sz="2800" dirty="0">
                <a:solidFill>
                  <a:srgbClr val="0000FF"/>
                </a:solidFill>
                <a:latin typeface="华文中宋" panose="02010600040101010101" pitchFamily="2" charset="-122"/>
              </a:rPr>
              <a:t>Don’t frighten the cat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066800" y="13716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华文中宋" panose="02010600040101010101" pitchFamily="2" charset="-122"/>
              </a:rPr>
              <a:t>看例句，总结规律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762000" y="3352800"/>
            <a:ext cx="762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2) </a:t>
            </a:r>
            <a:r>
              <a:rPr lang="zh-CN" altLang="en-US" sz="3200" dirty="0">
                <a:solidFill>
                  <a:srgbClr val="800000"/>
                </a:solidFill>
                <a:latin typeface="Calibri" panose="020F0502020204030204" pitchFamily="34" charset="0"/>
              </a:rPr>
              <a:t>否定祈使句：用</a:t>
            </a:r>
            <a:r>
              <a:rPr lang="en-US" altLang="zh-CN" sz="3200" dirty="0">
                <a:solidFill>
                  <a:srgbClr val="0000FF"/>
                </a:solidFill>
                <a:latin typeface="Calibri" panose="020F0502020204030204" pitchFamily="34" charset="0"/>
              </a:rPr>
              <a:t>Don</a:t>
            </a:r>
            <a:r>
              <a:rPr lang="en-US" altLang="zh-CN" sz="3200" dirty="0">
                <a:solidFill>
                  <a:srgbClr val="0000FF"/>
                </a:solidFill>
                <a:latin typeface="Tahoma" panose="020B0604030504040204"/>
              </a:rPr>
              <a:t>’</a:t>
            </a:r>
            <a:r>
              <a:rPr lang="en-US" altLang="zh-CN" sz="3200" dirty="0">
                <a:solidFill>
                  <a:srgbClr val="0000FF"/>
                </a:solidFill>
                <a:latin typeface="Calibri" panose="020F0502020204030204" pitchFamily="34" charset="0"/>
              </a:rPr>
              <a:t>t</a:t>
            </a:r>
            <a:r>
              <a:rPr lang="en-US" altLang="zh-CN" sz="3200" dirty="0">
                <a:solidFill>
                  <a:srgbClr val="800000"/>
                </a:solidFill>
                <a:latin typeface="Calibri" panose="020F0502020204030204" pitchFamily="34" charset="0"/>
              </a:rPr>
              <a:t> + </a:t>
            </a:r>
            <a:r>
              <a:rPr lang="zh-CN" altLang="en-US" sz="3200" dirty="0">
                <a:solidFill>
                  <a:srgbClr val="800000"/>
                </a:solidFill>
                <a:latin typeface="Calibri" panose="020F0502020204030204" pitchFamily="34" charset="0"/>
              </a:rPr>
              <a:t>动词原形。</a:t>
            </a:r>
          </a:p>
        </p:txBody>
      </p:sp>
      <p:sp>
        <p:nvSpPr>
          <p:cNvPr id="26632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533400"/>
            <a:ext cx="2590800" cy="838200"/>
          </a:xfrm>
          <a:prstGeom prst="ribbon">
            <a:avLst>
              <a:gd name="adj1" fmla="val 125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/>
              <a:t>语法回顾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/>
      <p:bldP spid="26626" grpId="1" build="p" autoUpdateAnimBg="0"/>
      <p:bldP spid="26628" grpId="0" autoUpdateAnimBg="0"/>
      <p:bldP spid="26628" grpId="1" autoUpdateAnimBg="0"/>
      <p:bldP spid="26629" grpId="0" autoUpdateAnimBg="0"/>
      <p:bldP spid="266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9938"/>
            <a:ext cx="8172450" cy="720725"/>
          </a:xfrm>
          <a:noFill/>
        </p:spPr>
        <p:txBody>
          <a:bodyPr/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Rearrange the words to make sentences.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517650"/>
            <a:ext cx="7561262" cy="3933825"/>
          </a:xfrm>
          <a:noFill/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1. feed/don’t/too much/food/goldfish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6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2. the cat/don’t/play with/let/the dog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6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3. the cat/healthy/please/keep/Simon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42988" y="2362200"/>
            <a:ext cx="7129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Don’t feed goldfish too much food.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042988" y="3730625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Don’t let the cat play with the dog.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42988" y="5235575"/>
            <a:ext cx="7272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Simon, please keep the cat healthy.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2" grpId="0" autoUpdateAnimBg="0"/>
      <p:bldP spid="27653" grpId="0" autoUpdateAnimBg="0"/>
      <p:bldP spid="2765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900113" y="1108075"/>
            <a:ext cx="6913562" cy="3744913"/>
          </a:xfrm>
          <a:noFill/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4. in /sun/read/don’t/the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6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5. frighten/don’t/the child/please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6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6. bring/my lunch/me/Eddie</a:t>
            </a:r>
            <a:endParaRPr lang="en-US" altLang="zh-CN" sz="3600" dirty="0" smtClean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333500" y="3398838"/>
            <a:ext cx="684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Don’t  frighten the child, please.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31913" y="4803775"/>
            <a:ext cx="5400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Eddie, bring me my lunch.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23975" y="1943100"/>
            <a:ext cx="4789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Don’t read in the sun.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  <p:bldP spid="2867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662584"/>
            <a:ext cx="8096250" cy="5175250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dirty="0" smtClean="0">
                <a:solidFill>
                  <a:srgbClr val="FF0000"/>
                </a:solidFill>
              </a:rPr>
              <a:t>  </a:t>
            </a:r>
            <a:r>
              <a:rPr lang="zh-CN" dirty="0" smtClean="0">
                <a:solidFill>
                  <a:srgbClr val="800000"/>
                </a:solidFill>
              </a:rPr>
              <a:t>祈使句的反意疑问句</a:t>
            </a:r>
          </a:p>
          <a:p>
            <a:pPr>
              <a:lnSpc>
                <a:spcPct val="150000"/>
              </a:lnSpc>
            </a:pPr>
            <a:r>
              <a:rPr lang="zh-CN" dirty="0" smtClean="0">
                <a:solidFill>
                  <a:srgbClr val="800000"/>
                </a:solidFill>
              </a:rPr>
              <a:t>Put the  book over there, _______ ?</a:t>
            </a:r>
          </a:p>
          <a:p>
            <a:pPr>
              <a:lnSpc>
                <a:spcPct val="150000"/>
              </a:lnSpc>
            </a:pPr>
            <a:r>
              <a:rPr lang="zh-CN" dirty="0" smtClean="0">
                <a:solidFill>
                  <a:srgbClr val="800000"/>
                </a:solidFill>
              </a:rPr>
              <a:t>Don</a:t>
            </a:r>
            <a:r>
              <a:rPr lang="zh-CN" dirty="0" smtClean="0">
                <a:solidFill>
                  <a:srgbClr val="800000"/>
                </a:solidFill>
                <a:latin typeface="Tahoma" panose="020B0604030504040204"/>
              </a:rPr>
              <a:t>’</a:t>
            </a:r>
            <a:r>
              <a:rPr lang="zh-CN" dirty="0" smtClean="0">
                <a:solidFill>
                  <a:srgbClr val="800000"/>
                </a:solidFill>
              </a:rPr>
              <a:t>t leave your pet alone, _______ ?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800000"/>
                </a:solidFill>
              </a:rPr>
              <a:t>Let us walk the dog,___________?</a:t>
            </a:r>
          </a:p>
          <a:p>
            <a:pPr>
              <a:lnSpc>
                <a:spcPct val="150000"/>
              </a:lnSpc>
            </a:pPr>
            <a:r>
              <a:rPr lang="zh-CN" dirty="0" smtClean="0">
                <a:solidFill>
                  <a:srgbClr val="800000"/>
                </a:solidFill>
                <a:sym typeface="Arial" panose="020B0604020202020204" pitchFamily="34" charset="0"/>
              </a:rPr>
              <a:t>Let</a:t>
            </a:r>
            <a:r>
              <a:rPr lang="zh-CN" dirty="0" smtClean="0">
                <a:solidFill>
                  <a:srgbClr val="800000"/>
                </a:solidFill>
                <a:latin typeface="Tahoma" panose="020B0604030504040204"/>
                <a:sym typeface="Arial" panose="020B0604020202020204" pitchFamily="34" charset="0"/>
              </a:rPr>
              <a:t>’</a:t>
            </a:r>
            <a:r>
              <a:rPr lang="zh-CN" dirty="0" smtClean="0">
                <a:solidFill>
                  <a:srgbClr val="800000"/>
                </a:solidFill>
                <a:sym typeface="Arial" panose="020B0604020202020204" pitchFamily="34" charset="0"/>
              </a:rPr>
              <a:t>s </a:t>
            </a:r>
            <a:r>
              <a:rPr lang="zh-CN" dirty="0" smtClean="0">
                <a:solidFill>
                  <a:srgbClr val="800000"/>
                </a:solidFill>
              </a:rPr>
              <a:t>clean the fish tank, _______ ?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562600" y="2438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will you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867400" y="30480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will you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105400" y="42672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shall we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57200" y="762000"/>
            <a:ext cx="2590800" cy="838200"/>
          </a:xfrm>
          <a:prstGeom prst="ribbon">
            <a:avLst>
              <a:gd name="adj1" fmla="val 125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语法回顾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029200" y="3581400"/>
            <a:ext cx="1677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will you </a:t>
            </a:r>
            <a:endParaRPr lang="zh-CN" sz="32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  <p:bldP spid="29701" grpId="0" autoUpdateAnimBg="0"/>
      <p:bldP spid="29703" grpId="0" bldLvl="0" autoUpdateAnimBg="0"/>
      <p:bldP spid="29703" grpId="1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1075631"/>
            <a:ext cx="6444208" cy="927100"/>
          </a:xfrm>
          <a:noFill/>
        </p:spPr>
        <p:txBody>
          <a:bodyPr/>
          <a:lstStyle/>
          <a:p>
            <a:r>
              <a:rPr lang="zh-CN" sz="4400" dirty="0" smtClean="0">
                <a:solidFill>
                  <a:schemeClr val="hlink"/>
                </a:solidFill>
                <a:latin typeface="Tahoma" panose="020B0604030504040204"/>
              </a:rPr>
              <a:t>“</a:t>
            </a:r>
            <a:r>
              <a:rPr lang="en-US" altLang="zh-CN" sz="4400" dirty="0" smtClean="0">
                <a:solidFill>
                  <a:schemeClr val="hlink"/>
                </a:solidFill>
              </a:rPr>
              <a:t>must</a:t>
            </a:r>
            <a:r>
              <a:rPr lang="zh-CN" sz="4400" dirty="0" smtClean="0">
                <a:solidFill>
                  <a:schemeClr val="hlink"/>
                </a:solidFill>
                <a:latin typeface="Tahoma" panose="020B0604030504040204"/>
              </a:rPr>
              <a:t>”</a:t>
            </a:r>
            <a:r>
              <a:rPr lang="zh-CN" sz="4400" dirty="0" smtClean="0">
                <a:solidFill>
                  <a:schemeClr val="hlink"/>
                </a:solidFill>
              </a:rPr>
              <a:t>  </a:t>
            </a:r>
            <a:r>
              <a:rPr lang="zh-CN" sz="4400" dirty="0" smtClean="0">
                <a:solidFill>
                  <a:schemeClr val="hlink"/>
                </a:solidFill>
                <a:latin typeface="Tahoma" panose="020B0604030504040204"/>
              </a:rPr>
              <a:t>“</a:t>
            </a:r>
            <a:r>
              <a:rPr lang="zh-CN" sz="4400" dirty="0" smtClean="0">
                <a:solidFill>
                  <a:schemeClr val="hlink"/>
                </a:solidFill>
              </a:rPr>
              <a:t>should</a:t>
            </a:r>
            <a:r>
              <a:rPr lang="zh-CN" sz="4400" dirty="0" smtClean="0">
                <a:solidFill>
                  <a:schemeClr val="hlink"/>
                </a:solidFill>
                <a:latin typeface="Tahoma" panose="020B0604030504040204"/>
              </a:rPr>
              <a:t>”</a:t>
            </a:r>
            <a:r>
              <a:rPr lang="zh-CN" sz="4400" dirty="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229600" cy="4648200"/>
          </a:xfrm>
          <a:noFill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zh-CN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情态动词must意为“必须”,表示一种义务，主动去承担.否定mustn’t表示“不许可”,表示一种禁止.must可表示现在或将来的情况.疑问式的否定回答常用”needn’t”.</a:t>
            </a:r>
          </a:p>
          <a:p>
            <a:pPr algn="l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zh-CN" altLang="en-US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情态动词</a:t>
            </a:r>
            <a:r>
              <a:rPr lang="en-US" altLang="zh-CN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should</a:t>
            </a:r>
            <a:r>
              <a:rPr lang="zh-CN" altLang="en-US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意为“应该”，否定形式为“</a:t>
            </a:r>
            <a:r>
              <a:rPr lang="en-US" altLang="zh-CN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shouldn't"</a:t>
            </a:r>
            <a:r>
              <a:rPr lang="zh-CN" altLang="en-US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意为“不该”，他们都用来向别人提出建议，告诉别人最好做哪些事或做那些事是正确的。</a:t>
            </a:r>
            <a:endParaRPr lang="zh-CN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algn="l">
              <a:lnSpc>
                <a:spcPct val="90000"/>
              </a:lnSpc>
            </a:pPr>
            <a:endParaRPr lang="zh-CN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algn="l">
              <a:lnSpc>
                <a:spcPct val="90000"/>
              </a:lnSpc>
            </a:pPr>
            <a:endParaRPr lang="zh-CN" dirty="0" smtClean="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  <a:buFont typeface="Arial" panose="020B0604020202020204" pitchFamily="34" charset="0"/>
              <a:buNone/>
            </a:pPr>
            <a:endParaRPr lang="zh-CN" dirty="0" smtClean="0">
              <a:solidFill>
                <a:srgbClr val="FF0000"/>
              </a:solidFill>
            </a:endParaRPr>
          </a:p>
        </p:txBody>
      </p:sp>
      <p:sp>
        <p:nvSpPr>
          <p:cNvPr id="307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1520" y="620688"/>
            <a:ext cx="2590800" cy="838200"/>
          </a:xfrm>
          <a:prstGeom prst="ribbon">
            <a:avLst>
              <a:gd name="adj1" fmla="val 125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/>
              <a:t>语法回顾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3" grpId="1" build="p" autoUpdateAnimBg="0"/>
      <p:bldP spid="30723" grpId="2" build="p" autoUpdateAnimBg="0"/>
      <p:bldP spid="30723" grpId="3" build="p" autoUpdateAnimBg="0"/>
      <p:bldP spid="30723" grpId="4" build="p" autoUpdateAnimBg="0"/>
      <p:bldP spid="30723" grpId="5" build="p" autoUpdateAnimBg="0"/>
      <p:bldP spid="30723" grpId="6" build="p" autoUpdateAnimBg="0"/>
      <p:bldP spid="30723" grpId="7" build="p" autoUpdateAnimBg="0"/>
      <p:bldP spid="30723" grpId="8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487363"/>
            <a:ext cx="7937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Differences between ‘should’ and ‘must’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5725" y="963108"/>
            <a:ext cx="9058275" cy="137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cs typeface="Times New Roman" panose="02020603050405020304" pitchFamily="18" charset="0"/>
              </a:rPr>
              <a:t>‘</a:t>
            </a:r>
            <a:r>
              <a:rPr lang="en-US" sz="3200" b="1" i="1" dirty="0">
                <a:cs typeface="Times New Roman" panose="02020603050405020304" pitchFamily="18" charset="0"/>
              </a:rPr>
              <a:t>must</a:t>
            </a:r>
            <a:r>
              <a:rPr lang="en-US" sz="3200" b="1" dirty="0">
                <a:cs typeface="Times New Roman" panose="02020603050405020304" pitchFamily="18" charset="0"/>
              </a:rPr>
              <a:t>’ </a:t>
            </a:r>
            <a:r>
              <a:rPr lang="zh-CN" altLang="en-US" sz="3200" b="1" dirty="0"/>
              <a:t>比</a:t>
            </a:r>
            <a:r>
              <a:rPr lang="zh-CN" altLang="en-US" sz="3200" b="1" dirty="0">
                <a:cs typeface="Times New Roman" panose="02020603050405020304" pitchFamily="18" charset="0"/>
              </a:rPr>
              <a:t> ‘</a:t>
            </a:r>
            <a:r>
              <a:rPr lang="en-US" sz="3200" b="1" i="1" dirty="0">
                <a:cs typeface="Times New Roman" panose="02020603050405020304" pitchFamily="18" charset="0"/>
              </a:rPr>
              <a:t>should</a:t>
            </a:r>
            <a:r>
              <a:rPr lang="en-US" sz="3200" b="1" dirty="0">
                <a:cs typeface="Times New Roman" panose="02020603050405020304" pitchFamily="18" charset="0"/>
              </a:rPr>
              <a:t>’ </a:t>
            </a:r>
            <a:r>
              <a:rPr lang="zh-CN" altLang="en-US" sz="3200" b="1" dirty="0"/>
              <a:t>语气更强烈，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/>
              <a:t>而</a:t>
            </a:r>
            <a:r>
              <a:rPr lang="en-US" sz="3200" b="1" i="1" dirty="0">
                <a:cs typeface="Times New Roman" panose="02020603050405020304" pitchFamily="18" charset="0"/>
              </a:rPr>
              <a:t>mustn’t</a:t>
            </a:r>
            <a:r>
              <a:rPr lang="zh-CN" altLang="en-US" sz="3200" b="1" dirty="0"/>
              <a:t>表示禁止做某事或不允许做某事</a:t>
            </a:r>
            <a:endParaRPr lang="en-US" sz="3200" b="1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8600" y="2495550"/>
            <a:ext cx="838835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3075" indent="-4730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749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3200" b="1" dirty="0"/>
              <a:t>1. You _______ bring your pet to school.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3200" b="1" dirty="0"/>
              <a:t>2. They ______ come earlier next time.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3200" b="1" dirty="0"/>
              <a:t>3. You ____ keep quiet in the library. 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3200" b="1" dirty="0"/>
              <a:t>4. We ________ spend too much time watching TV.</a:t>
            </a:r>
            <a:endParaRPr lang="en-US" altLang="zh-CN" sz="3200" b="1" dirty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600200" y="2438400"/>
            <a:ext cx="164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mustn’t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676400" y="3276600"/>
            <a:ext cx="1512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should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00200" y="3810000"/>
            <a:ext cx="1154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must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600200" y="4419600"/>
            <a:ext cx="2008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shouldn’t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  <p:bldP spid="31748" grpId="0" autoUpdateAnimBg="0"/>
      <p:bldP spid="31749" grpId="0" autoUpdateAnimBg="0"/>
      <p:bldP spid="31750" grpId="0" autoUpdateAnimBg="0"/>
      <p:bldP spid="31751" grpId="0" autoUpdateAnimBg="0"/>
      <p:bldP spid="3175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686800" cy="6858000"/>
          </a:xfrm>
          <a:noFill/>
        </p:spPr>
        <p:txBody>
          <a:bodyPr/>
          <a:lstStyle/>
          <a:p>
            <a:pPr marL="609600" indent="-609600"/>
            <a:r>
              <a:rPr lang="zh-CN" altLang="en-US" dirty="0" smtClean="0">
                <a:solidFill>
                  <a:srgbClr val="00FF99"/>
                </a:solidFill>
              </a:rPr>
              <a:t>中考相关语法链接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1. Cars, buses and bikes _____ stop when the traffic light is red.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A. can     B. must    C. may   D. need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2. --_____ I fill in the check-in form right, sir?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--No, you needn</a:t>
            </a:r>
            <a:r>
              <a:rPr lang="en-US" altLang="zh-CN" dirty="0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en-US" altLang="zh-CN" dirty="0" smtClean="0">
                <a:solidFill>
                  <a:srgbClr val="000099"/>
                </a:solidFill>
              </a:rPr>
              <a:t>t. You can complete it this afternoon.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A. May    B. should  C. Must  D. Would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3. _____ I have to show the school report to my parents, Miss King?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A. Must   B. Do        C. Can   D. May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/>
              <a:t>    </a:t>
            </a:r>
          </a:p>
          <a:p>
            <a:pPr marL="609600" indent="-609600">
              <a:buFont typeface="Arial" panose="020B0604020202020204" pitchFamily="34" charset="0"/>
              <a:buNone/>
            </a:pPr>
            <a:endParaRPr lang="zh-CN" altLang="en-US" dirty="0" smtClean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259388" y="533400"/>
            <a:ext cx="484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 algn="ctr"/>
            <a:r>
              <a:rPr lang="en-US" altLang="zh-CN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00200" y="2133600"/>
            <a:ext cx="488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 algn="ctr"/>
            <a:r>
              <a:rPr lang="en-US" altLang="zh-CN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373188" y="4343400"/>
            <a:ext cx="484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 algn="ctr"/>
            <a:r>
              <a:rPr lang="en-US" altLang="zh-CN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  <p:bldP spid="3277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228600"/>
            <a:ext cx="8915400" cy="6629400"/>
          </a:xfrm>
          <a:noFill/>
        </p:spPr>
        <p:txBody>
          <a:bodyPr/>
          <a:lstStyle/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4. --Must I return the book tomorrow morning?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--No, you_____. You _____ keep it for a day.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 A. mustn</a:t>
            </a:r>
            <a:r>
              <a:rPr lang="en-US" altLang="zh-CN" dirty="0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en-US" altLang="zh-CN" dirty="0" smtClean="0">
                <a:solidFill>
                  <a:srgbClr val="000099"/>
                </a:solidFill>
              </a:rPr>
              <a:t>t, may      B. mustn</a:t>
            </a:r>
            <a:r>
              <a:rPr lang="en-US" altLang="zh-CN" dirty="0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en-US" altLang="zh-CN" dirty="0" smtClean="0">
                <a:solidFill>
                  <a:srgbClr val="000099"/>
                </a:solidFill>
              </a:rPr>
              <a:t>t, must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 C. needn</a:t>
            </a:r>
            <a:r>
              <a:rPr lang="en-US" altLang="zh-CN" dirty="0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en-US" altLang="zh-CN" dirty="0" smtClean="0">
                <a:solidFill>
                  <a:srgbClr val="000099"/>
                </a:solidFill>
              </a:rPr>
              <a:t>t, can       D. needn</a:t>
            </a:r>
            <a:r>
              <a:rPr lang="en-US" altLang="zh-CN" dirty="0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en-US" altLang="zh-CN" dirty="0" smtClean="0">
                <a:solidFill>
                  <a:srgbClr val="000099"/>
                </a:solidFill>
              </a:rPr>
              <a:t>t, must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5. --May I go surfing alone this afternoon, Dad?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--No, you _____. It is dangerous.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 A. may not    B. can</a:t>
            </a:r>
            <a:r>
              <a:rPr lang="en-US" altLang="zh-CN" dirty="0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en-US" altLang="zh-CN" dirty="0" smtClean="0">
                <a:solidFill>
                  <a:srgbClr val="000099"/>
                </a:solidFill>
              </a:rPr>
              <a:t>t    C. needn</a:t>
            </a:r>
            <a:r>
              <a:rPr lang="en-US" altLang="zh-CN" dirty="0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en-US" altLang="zh-CN" dirty="0" smtClean="0">
                <a:solidFill>
                  <a:srgbClr val="000099"/>
                </a:solidFill>
              </a:rPr>
              <a:t>t  D. don</a:t>
            </a:r>
            <a:r>
              <a:rPr lang="en-US" altLang="zh-CN" dirty="0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en-US" altLang="zh-CN" dirty="0" smtClean="0">
                <a:solidFill>
                  <a:srgbClr val="000099"/>
                </a:solidFill>
              </a:rPr>
              <a:t>t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6. Alice has been in China for several years. She 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_____ be a big girl now.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>
                <a:solidFill>
                  <a:srgbClr val="000099"/>
                </a:solidFill>
              </a:rPr>
              <a:t>     A. need         B. must    C. can       D. may</a:t>
            </a:r>
            <a:r>
              <a:rPr lang="en-US" altLang="zh-CN" dirty="0" smtClean="0"/>
              <a:t>  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71800" y="685800"/>
            <a:ext cx="488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 algn="ctr"/>
            <a:r>
              <a:rPr lang="en-US" altLang="zh-CN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897188" y="3048000"/>
            <a:ext cx="484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 algn="ctr"/>
            <a:r>
              <a:rPr lang="en-US" altLang="zh-CN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44588" y="4724400"/>
            <a:ext cx="484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 algn="ctr"/>
            <a:r>
              <a:rPr lang="en-US" altLang="zh-CN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  <p:bldP spid="337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1524000"/>
            <a:ext cx="186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elephant</a:t>
            </a: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2209800" y="1524000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tiger</a:t>
            </a: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4114800" y="1600200"/>
            <a:ext cx="89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dog</a:t>
            </a:r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5943600" y="1600200"/>
            <a:ext cx="76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cat</a:t>
            </a:r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2438400" y="403860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rabbit</a:t>
            </a:r>
          </a:p>
        </p:txBody>
      </p:sp>
      <p:sp>
        <p:nvSpPr>
          <p:cNvPr id="16391" name="Rectangle 16"/>
          <p:cNvSpPr>
            <a:spLocks noChangeArrowheads="1"/>
          </p:cNvSpPr>
          <p:nvPr/>
        </p:nvSpPr>
        <p:spPr bwMode="auto">
          <a:xfrm>
            <a:off x="7315200" y="1600200"/>
            <a:ext cx="173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goldfish</a:t>
            </a:r>
          </a:p>
        </p:txBody>
      </p:sp>
      <p:sp>
        <p:nvSpPr>
          <p:cNvPr id="16392" name="Rectangle 17"/>
          <p:cNvSpPr>
            <a:spLocks noChangeArrowheads="1"/>
          </p:cNvSpPr>
          <p:nvPr/>
        </p:nvSpPr>
        <p:spPr bwMode="auto">
          <a:xfrm>
            <a:off x="304800" y="39624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parrot</a:t>
            </a:r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4724400" y="403860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mouse</a:t>
            </a:r>
          </a:p>
        </p:txBody>
      </p:sp>
      <p:sp>
        <p:nvSpPr>
          <p:cNvPr id="16394" name="Rectangle 19"/>
          <p:cNvSpPr>
            <a:spLocks noChangeArrowheads="1"/>
          </p:cNvSpPr>
          <p:nvPr/>
        </p:nvSpPr>
        <p:spPr bwMode="auto">
          <a:xfrm>
            <a:off x="7010400" y="4038600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panda</a:t>
            </a:r>
          </a:p>
        </p:txBody>
      </p:sp>
      <p:sp>
        <p:nvSpPr>
          <p:cNvPr id="16395" name="Rectangle 20"/>
          <p:cNvSpPr>
            <a:spLocks noChangeArrowheads="1"/>
          </p:cNvSpPr>
          <p:nvPr/>
        </p:nvSpPr>
        <p:spPr bwMode="auto">
          <a:xfrm>
            <a:off x="228600" y="6172200"/>
            <a:ext cx="132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camel</a:t>
            </a:r>
          </a:p>
        </p:txBody>
      </p:sp>
      <p:sp>
        <p:nvSpPr>
          <p:cNvPr id="16396" name="Rectangle 21"/>
          <p:cNvSpPr>
            <a:spLocks noChangeArrowheads="1"/>
          </p:cNvSpPr>
          <p:nvPr/>
        </p:nvSpPr>
        <p:spPr bwMode="auto">
          <a:xfrm>
            <a:off x="2133600" y="6172200"/>
            <a:ext cx="81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ant</a:t>
            </a:r>
          </a:p>
        </p:txBody>
      </p:sp>
      <p:sp>
        <p:nvSpPr>
          <p:cNvPr id="16397" name="Rectangle 22"/>
          <p:cNvSpPr>
            <a:spLocks noChangeArrowheads="1"/>
          </p:cNvSpPr>
          <p:nvPr/>
        </p:nvSpPr>
        <p:spPr bwMode="auto">
          <a:xfrm>
            <a:off x="3657600" y="6248400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giraffe</a:t>
            </a:r>
          </a:p>
        </p:txBody>
      </p:sp>
      <p:sp>
        <p:nvSpPr>
          <p:cNvPr id="16398" name="Rectangle 23"/>
          <p:cNvSpPr>
            <a:spLocks noChangeArrowheads="1"/>
          </p:cNvSpPr>
          <p:nvPr/>
        </p:nvSpPr>
        <p:spPr bwMode="auto">
          <a:xfrm>
            <a:off x="5486400" y="6248400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snake</a:t>
            </a:r>
          </a:p>
        </p:txBody>
      </p:sp>
      <p:sp>
        <p:nvSpPr>
          <p:cNvPr id="16399" name="Rectangle 24"/>
          <p:cNvSpPr>
            <a:spLocks noChangeArrowheads="1"/>
          </p:cNvSpPr>
          <p:nvPr/>
        </p:nvSpPr>
        <p:spPr bwMode="auto">
          <a:xfrm>
            <a:off x="7162800" y="6248400"/>
            <a:ext cx="203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kangaroo</a:t>
            </a:r>
          </a:p>
        </p:txBody>
      </p:sp>
      <p:pic>
        <p:nvPicPr>
          <p:cNvPr id="16400" name="Picture 16" descr="未命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76200"/>
            <a:ext cx="1755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76200"/>
            <a:ext cx="16811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76200"/>
            <a:ext cx="16081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4" name="Picture 2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76200"/>
            <a:ext cx="18462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5" name="Picture 2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3622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2362200"/>
            <a:ext cx="189388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7" name="Picture 2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2362200"/>
            <a:ext cx="21907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8" name="Picture 2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0" y="2362200"/>
            <a:ext cx="19526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788" y="4573588"/>
            <a:ext cx="1598612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52600" y="4724400"/>
            <a:ext cx="1803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81400" y="4724400"/>
            <a:ext cx="16160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12" name="Picture 2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34000" y="4724400"/>
            <a:ext cx="177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13" name="Picture 2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239000" y="4724400"/>
            <a:ext cx="17875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4" grpId="0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44000" cy="54864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smtClean="0">
                <a:solidFill>
                  <a:srgbClr val="000099"/>
                </a:solidFill>
              </a:rPr>
              <a:t>7. </a:t>
            </a:r>
            <a:r>
              <a:rPr lang="zh-CN" smtClean="0">
                <a:solidFill>
                  <a:srgbClr val="000099"/>
                </a:solidFill>
                <a:latin typeface="Tahoma" panose="020B0604030504040204"/>
              </a:rPr>
              <a:t>–</a:t>
            </a:r>
            <a:r>
              <a:rPr lang="zh-CN" smtClean="0">
                <a:solidFill>
                  <a:srgbClr val="000099"/>
                </a:solidFill>
              </a:rPr>
              <a:t>Look ! Mr Hu is on the other side of the street.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smtClean="0">
                <a:solidFill>
                  <a:srgbClr val="000099"/>
                </a:solidFill>
              </a:rPr>
              <a:t>   -- It ______ be him. He has gone to </a:t>
            </a:r>
            <a:r>
              <a:rPr lang="en-US" altLang="zh-CN" smtClean="0">
                <a:solidFill>
                  <a:srgbClr val="000099"/>
                </a:solidFill>
              </a:rPr>
              <a:t>Shanghai</a:t>
            </a:r>
            <a:r>
              <a:rPr lang="zh-CN" smtClean="0">
                <a:solidFill>
                  <a:srgbClr val="000099"/>
                </a:solidFill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smtClean="0">
                <a:solidFill>
                  <a:srgbClr val="000099"/>
                </a:solidFill>
              </a:rPr>
              <a:t>   A. mustn</a:t>
            </a:r>
            <a:r>
              <a:rPr lang="zh-CN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zh-CN" smtClean="0">
                <a:solidFill>
                  <a:srgbClr val="000099"/>
                </a:solidFill>
              </a:rPr>
              <a:t>t   B. can</a:t>
            </a:r>
            <a:r>
              <a:rPr lang="zh-CN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zh-CN" smtClean="0">
                <a:solidFill>
                  <a:srgbClr val="000099"/>
                </a:solidFill>
              </a:rPr>
              <a:t>t  C. shouldn</a:t>
            </a:r>
            <a:r>
              <a:rPr lang="zh-CN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zh-CN" smtClean="0">
                <a:solidFill>
                  <a:srgbClr val="000099"/>
                </a:solidFill>
              </a:rPr>
              <a:t>t   D. won</a:t>
            </a:r>
            <a:r>
              <a:rPr lang="zh-CN" smtClean="0">
                <a:solidFill>
                  <a:srgbClr val="000099"/>
                </a:solidFill>
                <a:latin typeface="Tahoma" panose="020B0604030504040204"/>
              </a:rPr>
              <a:t>’</a:t>
            </a:r>
            <a:r>
              <a:rPr lang="zh-CN" smtClean="0">
                <a:solidFill>
                  <a:srgbClr val="000099"/>
                </a:solidFill>
              </a:rPr>
              <a:t>t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smtClean="0">
                <a:solidFill>
                  <a:srgbClr val="000099"/>
                </a:solidFill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zh-CN" smtClean="0">
              <a:solidFill>
                <a:srgbClr val="000099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677988" y="990600"/>
            <a:ext cx="484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pPr algn="ctr"/>
            <a:r>
              <a:rPr lang="en-US" altLang="zh-CN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0FF"/>
                </a:solidFill>
              </a:rPr>
              <a:t>My </a:t>
            </a:r>
            <a:r>
              <a:rPr lang="en-US" altLang="zh-CN" sz="2800" dirty="0" err="1" smtClean="0">
                <a:solidFill>
                  <a:srgbClr val="0000FF"/>
                </a:solidFill>
              </a:rPr>
              <a:t>favourite</a:t>
            </a:r>
            <a:r>
              <a:rPr lang="en-US" altLang="zh-CN" sz="2800" dirty="0" smtClean="0">
                <a:solidFill>
                  <a:srgbClr val="0000FF"/>
                </a:solidFill>
              </a:rPr>
              <a:t> pet</a:t>
            </a:r>
            <a:r>
              <a:rPr lang="en-US" altLang="zh-CN" sz="2800" dirty="0" smtClean="0">
                <a:solidFill>
                  <a:srgbClr val="0000FF"/>
                </a:solidFill>
                <a:latin typeface="Tahoma" panose="020B0604030504040204"/>
              </a:rPr>
              <a:t>…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0FF"/>
                </a:solidFill>
              </a:rPr>
              <a:t>Its name is </a:t>
            </a:r>
            <a:r>
              <a:rPr lang="en-US" altLang="zh-CN" sz="2800" dirty="0" smtClean="0">
                <a:solidFill>
                  <a:srgbClr val="0000FF"/>
                </a:solidFill>
                <a:latin typeface="Tahoma" panose="020B0604030504040204"/>
              </a:rPr>
              <a:t>…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0FF"/>
                </a:solidFill>
              </a:rPr>
              <a:t>It is always very friendly.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0FF"/>
                </a:solidFill>
              </a:rPr>
              <a:t>It Looks like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0FF"/>
                </a:solidFill>
              </a:rPr>
              <a:t>It  likes/ It doesn</a:t>
            </a:r>
            <a:r>
              <a:rPr lang="en-US" altLang="zh-CN" sz="2800" dirty="0" smtClean="0">
                <a:solidFill>
                  <a:srgbClr val="0000FF"/>
                </a:solidFill>
                <a:latin typeface="Tahoma" panose="020B0604030504040204"/>
              </a:rPr>
              <a:t>’</a:t>
            </a:r>
            <a:r>
              <a:rPr lang="en-US" altLang="zh-CN" sz="2800" dirty="0" smtClean="0">
                <a:solidFill>
                  <a:srgbClr val="0000FF"/>
                </a:solidFill>
              </a:rPr>
              <a:t>t like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0FF"/>
                </a:solidFill>
              </a:rPr>
              <a:t>It lives in </a:t>
            </a:r>
            <a:r>
              <a:rPr lang="en-US" altLang="zh-CN" sz="2800" dirty="0" smtClean="0">
                <a:solidFill>
                  <a:srgbClr val="0000FF"/>
                </a:solidFill>
                <a:latin typeface="Tahoma" panose="020B0604030504040204"/>
              </a:rPr>
              <a:t>…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0FF"/>
                </a:solidFill>
              </a:rPr>
              <a:t>We should / we shouldn</a:t>
            </a:r>
            <a:r>
              <a:rPr lang="en-US" altLang="zh-CN" sz="2800" dirty="0" smtClean="0">
                <a:solidFill>
                  <a:srgbClr val="0000FF"/>
                </a:solidFill>
                <a:latin typeface="Tahoma" panose="020B0604030504040204"/>
              </a:rPr>
              <a:t>’</a:t>
            </a:r>
            <a:r>
              <a:rPr lang="en-US" altLang="zh-CN" sz="2800" dirty="0" smtClean="0">
                <a:solidFill>
                  <a:srgbClr val="0000FF"/>
                </a:solidFill>
              </a:rPr>
              <a:t>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0FF"/>
                </a:solidFill>
              </a:rPr>
              <a:t>We must/ we mustn</a:t>
            </a:r>
            <a:r>
              <a:rPr lang="en-US" altLang="zh-CN" sz="2800" dirty="0" smtClean="0">
                <a:solidFill>
                  <a:srgbClr val="0000FF"/>
                </a:solidFill>
                <a:latin typeface="Tahoma" panose="020B0604030504040204"/>
              </a:rPr>
              <a:t>’</a:t>
            </a:r>
            <a:r>
              <a:rPr lang="en-US" altLang="zh-CN" sz="2800" dirty="0" smtClean="0">
                <a:solidFill>
                  <a:srgbClr val="0000FF"/>
                </a:solidFill>
              </a:rPr>
              <a:t>t  </a:t>
            </a:r>
          </a:p>
        </p:txBody>
      </p:sp>
      <p:sp>
        <p:nvSpPr>
          <p:cNvPr id="358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762000"/>
            <a:ext cx="2743200" cy="838200"/>
          </a:xfrm>
          <a:prstGeom prst="ribbon">
            <a:avLst>
              <a:gd name="adj1" fmla="val 125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写作部分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606675" y="654843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 presentation on your </a:t>
            </a:r>
            <a:r>
              <a:rPr lang="en-US" altLang="zh-CN" sz="28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favourite</a:t>
            </a:r>
            <a:r>
              <a:rPr lang="en-US" altLang="zh-CN" sz="28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pet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181600" y="2593975"/>
            <a:ext cx="344487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pPr algn="ctr"/>
            <a:r>
              <a:rPr lang="en-US" altLang="zh-CN" sz="28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Write down your own presentation on your favourite pet</a:t>
            </a:r>
          </a:p>
          <a:p>
            <a:pPr algn="ctr"/>
            <a:endParaRPr lang="en-US" altLang="zh-CN" sz="280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ctr"/>
            <a:endParaRPr lang="en-US" altLang="zh-CN" sz="280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en-US" altLang="zh-CN" sz="28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Hurry up! You have only 4 minutes </a:t>
            </a:r>
          </a:p>
        </p:txBody>
      </p:sp>
      <p:pic>
        <p:nvPicPr>
          <p:cNvPr id="35846" name="Picture 6" descr="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962400"/>
            <a:ext cx="9715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971800" y="4267200"/>
            <a:ext cx="3505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5400" b="1">
                <a:solidFill>
                  <a:schemeClr val="accent2"/>
                </a:solidFill>
                <a:latin typeface="Times New Roman" panose="02020603050405020304" pitchFamily="18" charset="0"/>
              </a:rPr>
              <a:t>    </a:t>
            </a:r>
            <a:endParaRPr lang="zh-CN" altLang="en-US" sz="60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65300" y="609600"/>
            <a:ext cx="7378700" cy="1143000"/>
          </a:xfrm>
          <a:noFill/>
        </p:spPr>
        <p:txBody>
          <a:bodyPr/>
          <a:lstStyle/>
          <a:p>
            <a:r>
              <a:rPr lang="en-US" altLang="zh-CN" smtClean="0"/>
              <a:t>`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54038" y="1096963"/>
            <a:ext cx="8035925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CC53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6000" i="1">
                <a:solidFill>
                  <a:srgbClr val="FF3399"/>
                </a:solidFill>
                <a:latin typeface="Comic Sans MS" panose="030F0702030302020204" pitchFamily="66" charset="0"/>
              </a:rPr>
              <a:t>Thanks for joining us!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zh-CN" sz="60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zh-CN" sz="40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zh-CN" sz="40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6000" b="1" i="1">
                <a:solidFill>
                  <a:srgbClr val="003300"/>
                </a:solidFill>
                <a:latin typeface="Times New Roman" panose="02020603050405020304" pitchFamily="18" charset="0"/>
              </a:rPr>
              <a:t>                         Goodbye!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/>
          </p:cNvSpPr>
          <p:nvPr/>
        </p:nvSpPr>
        <p:spPr bwMode="auto">
          <a:xfrm>
            <a:off x="684213" y="333375"/>
            <a:ext cx="4608512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917"/>
              </a:avLst>
            </a:prstTxWarp>
          </a:bodyPr>
          <a:lstStyle/>
          <a:p>
            <a:pPr algn="ctr"/>
            <a:r>
              <a:rPr lang="en-US" altLang="zh-CN" sz="3600" b="1" spc="-180" dirty="0">
                <a:ln w="9525">
                  <a:solidFill>
                    <a:srgbClr val="0080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Guess what I am!</a:t>
            </a:r>
            <a:endParaRPr lang="zh-CN" altLang="en-US" sz="3600" b="1" spc="-180" dirty="0">
              <a:ln w="9525">
                <a:solidFill>
                  <a:srgbClr val="008000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chemeClr val="tx1">
                    <a:alpha val="79999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63713" y="2060575"/>
            <a:ext cx="504031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I have </a:t>
            </a:r>
            <a:r>
              <a:rPr lang="en-US" sz="2800" b="1" dirty="0">
                <a:solidFill>
                  <a:srgbClr val="FF3300"/>
                </a:solidFill>
              </a:rPr>
              <a:t>fur</a:t>
            </a:r>
            <a:r>
              <a:rPr lang="en-US" sz="2800" b="1" dirty="0">
                <a:solidFill>
                  <a:srgbClr val="0033CC"/>
                </a:solidFill>
              </a:rPr>
              <a:t>. I</a:t>
            </a:r>
            <a:r>
              <a:rPr lang="en-US" altLang="zh-CN" sz="2800" b="1" dirty="0">
                <a:solidFill>
                  <a:srgbClr val="0033CC"/>
                </a:solidFill>
              </a:rPr>
              <a:t> have four </a:t>
            </a:r>
            <a:r>
              <a:rPr lang="en-US" altLang="zh-CN" sz="2800" b="1" dirty="0">
                <a:solidFill>
                  <a:srgbClr val="FF3300"/>
                </a:solidFill>
              </a:rPr>
              <a:t>paws</a:t>
            </a:r>
            <a:r>
              <a:rPr lang="en-US" altLang="zh-CN" sz="2800" b="1" dirty="0">
                <a:solidFill>
                  <a:srgbClr val="0033CC"/>
                </a:solidFill>
              </a:rPr>
              <a:t>. I</a:t>
            </a:r>
            <a:r>
              <a:rPr lang="en-US" sz="2800" b="1" dirty="0">
                <a:solidFill>
                  <a:srgbClr val="0033CC"/>
                </a:solidFill>
              </a:rPr>
              <a:t> sleep a lot. My </a:t>
            </a:r>
            <a:r>
              <a:rPr lang="en-US" sz="2800" b="1" dirty="0" err="1">
                <a:solidFill>
                  <a:srgbClr val="0033CC"/>
                </a:solidFill>
              </a:rPr>
              <a:t>favourite</a:t>
            </a:r>
            <a:r>
              <a:rPr lang="en-US" sz="2800" b="1" dirty="0">
                <a:solidFill>
                  <a:srgbClr val="0033CC"/>
                </a:solidFill>
              </a:rPr>
              <a:t> food is fish.</a:t>
            </a:r>
          </a:p>
        </p:txBody>
      </p:sp>
      <p:pic>
        <p:nvPicPr>
          <p:cNvPr id="17412" name="Picture 4" descr="003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57600"/>
            <a:ext cx="18716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/>
          </p:cNvSpPr>
          <p:nvPr/>
        </p:nvSpPr>
        <p:spPr bwMode="auto">
          <a:xfrm>
            <a:off x="684213" y="333375"/>
            <a:ext cx="4608512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917"/>
              </a:avLst>
            </a:prstTxWarp>
          </a:bodyPr>
          <a:lstStyle/>
          <a:p>
            <a:pPr algn="ctr"/>
            <a:r>
              <a:rPr lang="en-US" altLang="zh-CN" sz="3600" b="1" spc="-180">
                <a:ln w="9525">
                  <a:solidFill>
                    <a:srgbClr val="0080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Guess what I am!</a:t>
            </a:r>
            <a:endParaRPr lang="zh-CN" altLang="en-US" sz="3600" b="1" spc="-180">
              <a:ln w="9525">
                <a:solidFill>
                  <a:srgbClr val="008000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chemeClr val="tx1">
                    <a:alpha val="79999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63713" y="2060575"/>
            <a:ext cx="57610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I have long ears. I eat lots of </a:t>
            </a:r>
            <a:r>
              <a:rPr lang="en-US" altLang="zh-CN" sz="2800" b="1" dirty="0">
                <a:solidFill>
                  <a:srgbClr val="FF0066"/>
                </a:solidFill>
              </a:rPr>
              <a:t>carrots</a:t>
            </a:r>
            <a:r>
              <a:rPr lang="en-US" sz="2800" b="1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18436" name="Picture 4" descr="200612640189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501008"/>
            <a:ext cx="252095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/>
          </p:cNvSpPr>
          <p:nvPr/>
        </p:nvSpPr>
        <p:spPr bwMode="auto">
          <a:xfrm>
            <a:off x="684213" y="333375"/>
            <a:ext cx="4608512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917"/>
              </a:avLst>
            </a:prstTxWarp>
          </a:bodyPr>
          <a:lstStyle/>
          <a:p>
            <a:pPr algn="ctr"/>
            <a:r>
              <a:rPr lang="en-US" altLang="zh-CN" sz="3600" b="1" spc="-180">
                <a:ln w="9525">
                  <a:solidFill>
                    <a:srgbClr val="0080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Guess what I am!</a:t>
            </a:r>
            <a:endParaRPr lang="zh-CN" altLang="en-US" sz="3600" b="1" spc="-180">
              <a:ln w="9525">
                <a:solidFill>
                  <a:srgbClr val="008000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chemeClr val="tx1">
                    <a:alpha val="79999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63713" y="2060575"/>
            <a:ext cx="57610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I have two legs. I like to sing. I have </a:t>
            </a:r>
            <a:r>
              <a:rPr lang="en-US" sz="2800" b="1" dirty="0">
                <a:solidFill>
                  <a:srgbClr val="FF0066"/>
                </a:solidFill>
              </a:rPr>
              <a:t>feathers</a:t>
            </a:r>
            <a:r>
              <a:rPr lang="en-US" sz="2800" b="1" dirty="0">
                <a:solidFill>
                  <a:srgbClr val="0033CC"/>
                </a:solidFill>
              </a:rPr>
              <a:t>. I can fly.</a:t>
            </a:r>
          </a:p>
        </p:txBody>
      </p:sp>
      <p:pic>
        <p:nvPicPr>
          <p:cNvPr id="19460" name="Picture 4" descr="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141663"/>
            <a:ext cx="1790700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/>
          </p:cNvSpPr>
          <p:nvPr/>
        </p:nvSpPr>
        <p:spPr bwMode="auto">
          <a:xfrm>
            <a:off x="684213" y="333375"/>
            <a:ext cx="4608512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917"/>
              </a:avLst>
            </a:prstTxWarp>
          </a:bodyPr>
          <a:lstStyle/>
          <a:p>
            <a:pPr algn="ctr"/>
            <a:r>
              <a:rPr lang="en-US" altLang="zh-CN" sz="3600" b="1" spc="-180">
                <a:ln w="9525">
                  <a:solidFill>
                    <a:srgbClr val="0080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Guess what I am!</a:t>
            </a:r>
            <a:endParaRPr lang="zh-CN" altLang="en-US" sz="3600" b="1" spc="-180">
              <a:ln w="9525">
                <a:solidFill>
                  <a:srgbClr val="008000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chemeClr val="tx1">
                    <a:alpha val="79999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0483" name="Picture 3" descr="2004822532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09800"/>
            <a:ext cx="619283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79613" y="2349500"/>
            <a:ext cx="57610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I’m orange. I live in a </a:t>
            </a:r>
            <a:r>
              <a:rPr lang="en-US" sz="2800" b="1" dirty="0">
                <a:solidFill>
                  <a:srgbClr val="FF3300"/>
                </a:solidFill>
              </a:rPr>
              <a:t>tank</a:t>
            </a:r>
            <a:r>
              <a:rPr lang="en-US" sz="2800" b="1" dirty="0">
                <a:solidFill>
                  <a:srgbClr val="0033CC"/>
                </a:solidFill>
              </a:rPr>
              <a:t>. I have </a:t>
            </a:r>
            <a:r>
              <a:rPr lang="en-US" sz="2800" b="1" dirty="0">
                <a:solidFill>
                  <a:srgbClr val="FF3300"/>
                </a:solidFill>
              </a:rPr>
              <a:t>fins</a:t>
            </a:r>
            <a:r>
              <a:rPr lang="en-US" sz="2800" b="1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20485" name="Picture 5" descr="007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486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/>
          </p:cNvSpPr>
          <p:nvPr/>
        </p:nvSpPr>
        <p:spPr bwMode="auto">
          <a:xfrm>
            <a:off x="684213" y="333375"/>
            <a:ext cx="4608512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917"/>
              </a:avLst>
            </a:prstTxWarp>
          </a:bodyPr>
          <a:lstStyle/>
          <a:p>
            <a:pPr algn="ctr"/>
            <a:r>
              <a:rPr lang="en-US" altLang="zh-CN" sz="3600" b="1" spc="-180">
                <a:ln w="9525">
                  <a:solidFill>
                    <a:srgbClr val="008000"/>
                  </a:solidFill>
                  <a:round/>
                </a:ln>
                <a:solidFill>
                  <a:srgbClr val="FF9900"/>
                </a:solidFill>
                <a:effectLst>
                  <a:outerShdw dist="53882" dir="2700000" algn="ctr" rotWithShape="0">
                    <a:schemeClr val="tx1">
                      <a:alpha val="79999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Guess what I am!</a:t>
            </a:r>
            <a:endParaRPr lang="zh-CN" altLang="en-US" sz="3600" b="1" spc="-180">
              <a:ln w="9525">
                <a:solidFill>
                  <a:srgbClr val="008000"/>
                </a:solidFill>
                <a:round/>
              </a:ln>
              <a:solidFill>
                <a:srgbClr val="FF9900"/>
              </a:solidFill>
              <a:effectLst>
                <a:outerShdw dist="53882" dir="2700000" algn="ctr" rotWithShape="0">
                  <a:schemeClr val="tx1">
                    <a:alpha val="79999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63713" y="2060575"/>
            <a:ext cx="57610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I love to go to the park and play with balls and sticks. Sometimes, I </a:t>
            </a:r>
            <a:r>
              <a:rPr lang="en-US" sz="2800" b="1" dirty="0">
                <a:solidFill>
                  <a:srgbClr val="FF0000"/>
                </a:solidFill>
              </a:rPr>
              <a:t>bark at</a:t>
            </a:r>
            <a:r>
              <a:rPr lang="en-US" sz="2800" b="1" dirty="0">
                <a:solidFill>
                  <a:srgbClr val="0033CC"/>
                </a:solidFill>
              </a:rPr>
              <a:t> people.</a:t>
            </a:r>
          </a:p>
        </p:txBody>
      </p:sp>
      <p:pic>
        <p:nvPicPr>
          <p:cNvPr id="21508" name="Picture 4" descr="039b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81400"/>
            <a:ext cx="15128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750" y="2852738"/>
            <a:ext cx="7345363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</a:rPr>
              <a:t>A: What’s your </a:t>
            </a:r>
            <a:r>
              <a:rPr lang="en-US" sz="3200" b="1" dirty="0" err="1">
                <a:solidFill>
                  <a:srgbClr val="3333FF"/>
                </a:solidFill>
              </a:rPr>
              <a:t>favourite</a:t>
            </a:r>
            <a:r>
              <a:rPr lang="en-US" sz="3200" b="1" dirty="0">
                <a:solidFill>
                  <a:srgbClr val="3333FF"/>
                </a:solidFill>
              </a:rPr>
              <a:t> pet?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</a:rPr>
              <a:t>B: My </a:t>
            </a:r>
            <a:r>
              <a:rPr lang="en-US" sz="3200" b="1" dirty="0" err="1">
                <a:solidFill>
                  <a:srgbClr val="3333FF"/>
                </a:solidFill>
              </a:rPr>
              <a:t>favourite</a:t>
            </a:r>
            <a:r>
              <a:rPr lang="en-US" sz="3200" b="1" dirty="0">
                <a:solidFill>
                  <a:srgbClr val="3333FF"/>
                </a:solidFill>
              </a:rPr>
              <a:t> pet is…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</a:rPr>
              <a:t>A: Why ? 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</a:rPr>
              <a:t>B: Because…</a:t>
            </a:r>
          </a:p>
        </p:txBody>
      </p:sp>
      <p:sp>
        <p:nvSpPr>
          <p:cNvPr id="22531" name="WordArt 3"/>
          <p:cNvSpPr>
            <a:spLocks noChangeArrowheads="1" noChangeShapeType="1"/>
          </p:cNvSpPr>
          <p:nvPr/>
        </p:nvSpPr>
        <p:spPr bwMode="auto">
          <a:xfrm>
            <a:off x="685800" y="762000"/>
            <a:ext cx="358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Monotype Corsiva" panose="03010101010201010101"/>
              </a:rPr>
              <a:t>Free talk:</a:t>
            </a:r>
            <a:endParaRPr lang="zh-CN" altLang="en-US" sz="40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Monotype Corsiva" panose="03010101010201010101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86800" cy="5410200"/>
          </a:xfrm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>
                <a:ea typeface="宋体" panose="02010600030101010101" pitchFamily="2" charset="-122"/>
              </a:rPr>
              <a:t>You should be much</a:t>
            </a:r>
            <a:r>
              <a:rPr lang="en-US" altLang="zh-CN" dirty="0" smtClean="0"/>
              <a:t>___________</a:t>
            </a:r>
            <a:r>
              <a:rPr lang="en-US" dirty="0" smtClean="0">
                <a:ea typeface="宋体" panose="02010600030101010101" pitchFamily="2" charset="-122"/>
              </a:rPr>
              <a:t> (polite).                     </a:t>
            </a:r>
          </a:p>
          <a:p>
            <a:pPr marL="609600" indent="-609600">
              <a:buFontTx/>
              <a:buAutoNum type="arabicPeriod"/>
            </a:pPr>
            <a:r>
              <a:rPr lang="zh-CN" dirty="0" smtClean="0"/>
              <a:t>Kate doesn</a:t>
            </a:r>
            <a:r>
              <a:rPr lang="zh-CN" dirty="0" smtClean="0">
                <a:latin typeface="Tahoma" panose="020B0604030504040204"/>
              </a:rPr>
              <a:t>’</a:t>
            </a:r>
            <a:r>
              <a:rPr lang="zh-CN" dirty="0" smtClean="0"/>
              <a:t>t like dogs because they</a:t>
            </a:r>
            <a:r>
              <a:rPr lang="zh-CN" dirty="0" smtClean="0">
                <a:latin typeface="Tahoma" panose="020B0604030504040204"/>
              </a:rPr>
              <a:t>’</a:t>
            </a:r>
            <a:r>
              <a:rPr lang="zh-CN" dirty="0" smtClean="0"/>
              <a:t>re very _____ (noise) and need a lot of care.</a:t>
            </a:r>
          </a:p>
          <a:p>
            <a:pPr marL="609600" indent="-609600">
              <a:buFontTx/>
              <a:buAutoNum type="arabicPeriod"/>
            </a:pPr>
            <a:r>
              <a:rPr lang="zh-CN" dirty="0" smtClean="0"/>
              <a:t>We should always keep our classroom _____ (clean) and </a:t>
            </a:r>
            <a:r>
              <a:rPr lang="en-US" altLang="zh-CN" dirty="0" smtClean="0"/>
              <a:t>tidy</a:t>
            </a:r>
            <a:r>
              <a:rPr lang="zh-CN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zh-CN" dirty="0" smtClean="0"/>
              <a:t>People hate all _____ (mouse) except one mouse --- Mickey mouse.</a:t>
            </a:r>
          </a:p>
          <a:p>
            <a:pPr marL="609600" indent="-609600">
              <a:buFont typeface="Arial" panose="020B0604020202020204" pitchFamily="34" charset="0"/>
              <a:buNone/>
            </a:pPr>
            <a:r>
              <a:rPr lang="en-US" altLang="zh-CN" dirty="0" smtClean="0"/>
              <a:t>5</a:t>
            </a:r>
            <a:r>
              <a:rPr lang="en-US" altLang="zh-CN" dirty="0" smtClean="0">
                <a:latin typeface="Trebuchet MS" panose="020B0603020202020204" pitchFamily="34" charset="0"/>
              </a:rPr>
              <a:t>.  </a:t>
            </a:r>
            <a:r>
              <a:rPr lang="en-US" dirty="0" smtClean="0">
                <a:ea typeface="宋体" panose="02010600030101010101" pitchFamily="2" charset="-122"/>
              </a:rPr>
              <a:t>The students will go</a:t>
            </a:r>
            <a:r>
              <a:rPr lang="en-US" altLang="zh-CN" dirty="0" smtClean="0"/>
              <a:t>__________</a:t>
            </a:r>
            <a:r>
              <a:rPr lang="en-US" dirty="0" smtClean="0">
                <a:ea typeface="宋体" panose="02010600030101010101" pitchFamily="2" charset="-122"/>
              </a:rPr>
              <a:t> (camp) this Sunday.                 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724400" y="1447800"/>
            <a:ext cx="2438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more polite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90600" y="25146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noisy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308304" y="308610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clean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733800" y="41910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mice</a:t>
            </a:r>
          </a:p>
        </p:txBody>
      </p:sp>
      <p:sp>
        <p:nvSpPr>
          <p:cNvPr id="23560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200" y="0"/>
            <a:ext cx="2590800" cy="838200"/>
          </a:xfrm>
          <a:prstGeom prst="ribbon">
            <a:avLst>
              <a:gd name="adj1" fmla="val 125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/>
              <a:t>基础强化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800600" y="5257800"/>
            <a:ext cx="1676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camping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09600" y="838200"/>
            <a:ext cx="8397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Fill in the blanks using the right form of the words given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autoUpdateAnimBg="0"/>
      <p:bldP spid="23558" grpId="0" autoUpdateAnimBg="0"/>
      <p:bldP spid="23559" grpId="0" autoUpdateAnimBg="0"/>
      <p:bldP spid="23561" grpId="0" bldLvl="0" autoUpdateAnimBg="0"/>
      <p:bldP spid="23561" grpId="1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A000120150407A02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CB692"/>
      </a:accent1>
      <a:accent2>
        <a:srgbClr val="358CC1"/>
      </a:accent2>
      <a:accent3>
        <a:srgbClr val="FFFFFF"/>
      </a:accent3>
      <a:accent4>
        <a:srgbClr val="505050"/>
      </a:accent4>
      <a:accent5>
        <a:srgbClr val="AAD7C7"/>
      </a:accent5>
      <a:accent6>
        <a:srgbClr val="2F7EAF"/>
      </a:accent6>
      <a:hlink>
        <a:srgbClr val="00B0F0"/>
      </a:hlink>
      <a:folHlink>
        <a:srgbClr val="AFB2B4"/>
      </a:folHlink>
    </a:clrScheme>
    <a:fontScheme name="A000120150407A02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407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CB692"/>
        </a:accent1>
        <a:accent2>
          <a:srgbClr val="358CC1"/>
        </a:accent2>
        <a:accent3>
          <a:srgbClr val="FFFFFF"/>
        </a:accent3>
        <a:accent4>
          <a:srgbClr val="505050"/>
        </a:accent4>
        <a:accent5>
          <a:srgbClr val="AAD7C7"/>
        </a:accent5>
        <a:accent6>
          <a:srgbClr val="2F7EA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主题39</Template>
  <TotalTime>0</TotalTime>
  <Words>1164</Words>
  <Application>Microsoft Office PowerPoint</Application>
  <PresentationFormat>全屏显示(4:3)</PresentationFormat>
  <Paragraphs>171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华文中宋</vt:lpstr>
      <vt:lpstr>宋体</vt:lpstr>
      <vt:lpstr>微软雅黑</vt:lpstr>
      <vt:lpstr>幼圆</vt:lpstr>
      <vt:lpstr>Arial</vt:lpstr>
      <vt:lpstr>Bookman Old Style</vt:lpstr>
      <vt:lpstr>Calibri</vt:lpstr>
      <vt:lpstr>Comic Sans MS</vt:lpstr>
      <vt:lpstr>Monotype Corsiva</vt:lpstr>
      <vt:lpstr>Tahoma</vt:lpstr>
      <vt:lpstr>Times New Roman</vt:lpstr>
      <vt:lpstr>Trebuchet MS</vt:lpstr>
      <vt:lpstr>Wingdings</vt:lpstr>
      <vt:lpstr>Wingdings 3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Rearrange the words to make sentences.</vt:lpstr>
      <vt:lpstr>PowerPoint 演示文稿</vt:lpstr>
      <vt:lpstr>PowerPoint 演示文稿</vt:lpstr>
      <vt:lpstr>“must”  “should”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`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2017-01-21T06:37:00Z</dcterms:created>
  <dcterms:modified xsi:type="dcterms:W3CDTF">2023-01-16T17:44:01Z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4B4182F2F82344D8AED39C2ADCC8C34B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