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5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C69FB-C15D-44FD-AD99-35EABA08200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1F69D-93D5-440D-B325-126845A5D8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1F69D-93D5-440D-B325-126845A5D87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20110518224634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UNIT%201_Lesson%201%20At%20the%20Airport%20-part2.mp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-1" y="1111236"/>
            <a:ext cx="9144001" cy="825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1600" b="1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</a:t>
            </a:r>
            <a:r>
              <a:rPr lang="en-US" altLang="zh-CN" sz="3600" b="1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Unit 1 </a:t>
            </a:r>
            <a:r>
              <a:rPr lang="en-US" altLang="zh-CN" sz="3600" b="1" noProof="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Li Ming Goes to Canada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0" y="2873237"/>
            <a:ext cx="91440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4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Lesson</a:t>
            </a:r>
            <a:r>
              <a:rPr lang="en-US" altLang="zh-CN" sz="4800" b="1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1  At the Airport</a:t>
            </a:r>
            <a:endParaRPr kumimoji="0" lang="en-US" altLang="zh-CN" sz="4800" b="1" i="0" u="none" strike="noStrike" kern="1200" cap="none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24753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0" indent="-2540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内容占位符 6" descr="3 - 副本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53719" y="1628801"/>
            <a:ext cx="3988725" cy="5044153"/>
          </a:xfrm>
        </p:spPr>
      </p:pic>
      <p:sp>
        <p:nvSpPr>
          <p:cNvPr id="5" name="矩形 4"/>
          <p:cNvSpPr/>
          <p:nvPr/>
        </p:nvSpPr>
        <p:spPr>
          <a:xfrm>
            <a:off x="0" y="7141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zh-CN" altLang="en-US" sz="5400" b="1" cap="none" spc="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720" y="908720"/>
            <a:ext cx="5138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小组合作学习，完成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3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1622725"/>
            <a:ext cx="368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Keys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2204865"/>
            <a:ext cx="80906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1.a. Ten months.</a:t>
            </a:r>
          </a:p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b.He will go home on June 25.</a:t>
            </a:r>
          </a:p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c. He feels tired.</a:t>
            </a:r>
            <a:endParaRPr lang="zh-CN" altLang="en-US" sz="28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3789040"/>
            <a:ext cx="80906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2.a.It’s one o’clock in the morning </a:t>
            </a:r>
          </a:p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in Ottawa.</a:t>
            </a:r>
          </a:p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b. It’s two thirty in the morning   in Beijing.</a:t>
            </a:r>
          </a:p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It’s seven thirty in the afternoon in London.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457201" y="2060848"/>
          <a:ext cx="8229600" cy="236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88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29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 of birth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Foreign country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aim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When will you arrive?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vehicle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0" y="332656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CN" sz="5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Consolidation</a:t>
            </a:r>
            <a:endParaRPr lang="zh-CN" altLang="en-US" sz="5400" b="1" cap="none" spc="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3" y="1477020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完成调查表，并介绍。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4832348"/>
            <a:ext cx="7532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结合表格内容，仿照课文，创编对话表演。 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7141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Summing up</a:t>
            </a:r>
            <a:endParaRPr lang="zh-CN" altLang="en-US" sz="5400" b="1" cap="none" spc="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1465" y="980728"/>
            <a:ext cx="61436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1.Words: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home, time, clock, half, go home, month, plane, past</a:t>
            </a:r>
          </a:p>
          <a:p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2.Sentences: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 Ming arrives today!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time is it now?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…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you have a good trip?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Yes, thanks, but I’m tired.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7979" y="5013176"/>
            <a:ext cx="74251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+mn-ea"/>
                <a:cs typeface="Times New Roman" panose="02020603050405020304" pitchFamily="18" charset="0"/>
              </a:rPr>
              <a:t>这节课我的收获是：</a:t>
            </a:r>
            <a:r>
              <a:rPr lang="en-US" altLang="zh-CN" sz="3200" b="1" dirty="0" smtClean="0">
                <a:latin typeface="+mn-ea"/>
                <a:cs typeface="Times New Roman" panose="02020603050405020304" pitchFamily="18" charset="0"/>
              </a:rPr>
              <a:t>_____________</a:t>
            </a:r>
          </a:p>
          <a:p>
            <a:r>
              <a:rPr lang="zh-CN" altLang="en-US" sz="3200" b="1" dirty="0" smtClean="0">
                <a:latin typeface="+mn-ea"/>
                <a:cs typeface="Times New Roman" panose="02020603050405020304" pitchFamily="18" charset="0"/>
              </a:rPr>
              <a:t>这节课我的不足是：</a:t>
            </a:r>
            <a:r>
              <a:rPr lang="en-US" altLang="zh-CN" sz="3200" b="1" dirty="0" smtClean="0">
                <a:latin typeface="+mn-ea"/>
                <a:cs typeface="Times New Roman" panose="02020603050405020304" pitchFamily="18" charset="0"/>
              </a:rPr>
              <a:t>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8756" y="83671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Homework </a:t>
            </a:r>
            <a:endParaRPr lang="zh-CN" altLang="en-US" sz="5400" b="1" cap="none" spc="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3" y="2276872"/>
            <a:ext cx="61436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听录音，朗读本课的第一、二部分。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完成相关习题。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结合本课学习内容创编对话并表演。 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714349" y="785794"/>
            <a:ext cx="2286016" cy="1143008"/>
          </a:xfrm>
          <a:prstGeom prst="rect">
            <a:avLst/>
          </a:prstGeom>
          <a:solidFill>
            <a:srgbClr val="7030A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one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828735" y="1772816"/>
            <a:ext cx="49255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ngl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抢答啦！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786446" y="5643578"/>
            <a:ext cx="2286016" cy="1143008"/>
          </a:xfrm>
          <a:prstGeom prst="rect">
            <a:avLst/>
          </a:prstGeom>
          <a:solidFill>
            <a:srgbClr val="7030A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two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866749" y="2928934"/>
            <a:ext cx="2286016" cy="1143008"/>
          </a:xfrm>
          <a:prstGeom prst="rect">
            <a:avLst/>
          </a:prstGeom>
          <a:solidFill>
            <a:srgbClr val="7030A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three</a:t>
            </a:r>
            <a:endParaRPr lang="zh-CN" altLang="en-US" dirty="0"/>
          </a:p>
        </p:txBody>
      </p:sp>
      <p:sp>
        <p:nvSpPr>
          <p:cNvPr id="52" name="矩形 51"/>
          <p:cNvSpPr/>
          <p:nvPr/>
        </p:nvSpPr>
        <p:spPr>
          <a:xfrm>
            <a:off x="4452927" y="2428868"/>
            <a:ext cx="3262346" cy="1143008"/>
          </a:xfrm>
          <a:prstGeom prst="rect">
            <a:avLst/>
          </a:prstGeom>
          <a:solidFill>
            <a:srgbClr val="7030A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fourteen</a:t>
            </a:r>
            <a:endParaRPr lang="zh-CN" altLang="en-US" dirty="0"/>
          </a:p>
        </p:txBody>
      </p:sp>
      <p:sp>
        <p:nvSpPr>
          <p:cNvPr id="53" name="矩形 52"/>
          <p:cNvSpPr/>
          <p:nvPr/>
        </p:nvSpPr>
        <p:spPr>
          <a:xfrm>
            <a:off x="5176830" y="4452934"/>
            <a:ext cx="3538574" cy="1143008"/>
          </a:xfrm>
          <a:prstGeom prst="rect">
            <a:avLst/>
          </a:prstGeom>
          <a:solidFill>
            <a:srgbClr val="7030A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thirteen</a:t>
            </a:r>
            <a:endParaRPr lang="zh-CN" altLang="en-US" dirty="0"/>
          </a:p>
        </p:txBody>
      </p:sp>
      <p:pic>
        <p:nvPicPr>
          <p:cNvPr id="54" name="图片 53" descr="CqgNOlbFK62AKUoXAAAAAAAAAAA937.316x163 - 副本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924944"/>
            <a:ext cx="4018776" cy="1381133"/>
          </a:xfrm>
          <a:prstGeom prst="rect">
            <a:avLst/>
          </a:prstGeom>
        </p:spPr>
      </p:pic>
      <p:pic>
        <p:nvPicPr>
          <p:cNvPr id="55" name="图片 54" descr="201207051009572385201 - 副本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3" y="4143380"/>
            <a:ext cx="1581159" cy="2402540"/>
          </a:xfrm>
          <a:prstGeom prst="rect">
            <a:avLst/>
          </a:prstGeom>
        </p:spPr>
      </p:pic>
      <p:pic>
        <p:nvPicPr>
          <p:cNvPr id="56" name="图片 55" descr="201207051009572385201 - 副本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855" y="692697"/>
            <a:ext cx="2038362" cy="2848795"/>
          </a:xfrm>
          <a:prstGeom prst="rect">
            <a:avLst/>
          </a:prstGeom>
        </p:spPr>
      </p:pic>
      <p:pic>
        <p:nvPicPr>
          <p:cNvPr id="57" name="图片 56" descr="201207051009572385201 - 副本 (1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01979" y="2876550"/>
            <a:ext cx="1836734" cy="2767028"/>
          </a:xfrm>
          <a:prstGeom prst="rect">
            <a:avLst/>
          </a:prstGeom>
        </p:spPr>
      </p:pic>
      <p:pic>
        <p:nvPicPr>
          <p:cNvPr id="58" name="图片 57" descr="CqgNOlbFK62AKUoXAAAAAAAAAAA937.316x163 - 副本 (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5084" y="2564904"/>
            <a:ext cx="4878825" cy="1557348"/>
          </a:xfrm>
          <a:prstGeom prst="rect">
            <a:avLst/>
          </a:prstGeom>
        </p:spPr>
      </p:pic>
      <p:pic>
        <p:nvPicPr>
          <p:cNvPr id="59" name="图片 58" descr="201207051009572385201 - 副本 (13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10634" y="980728"/>
            <a:ext cx="1571634" cy="2771790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WARMING-UP</a:t>
            </a:r>
            <a:endParaRPr lang="zh-CN" altLang="en-US" sz="5400" b="1" cap="none" spc="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5"/>
                                            </p:cond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3"/>
                                            </p:cond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/>
      <p:bldP spid="20" grpId="1"/>
      <p:bldP spid="13" grpId="0" animBg="1"/>
      <p:bldP spid="17" grpId="0" animBg="1"/>
      <p:bldP spid="52" grpId="0" animBg="1"/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7141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WARMING-UP</a:t>
            </a:r>
            <a:endParaRPr lang="zh-CN" altLang="en-US" sz="5400" b="1" cap="none" spc="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8615" y="849665"/>
            <a:ext cx="58579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ngl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guessing game</a:t>
            </a:r>
            <a:r>
              <a:rPr lang="zh-CN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 descr="12X5I504250-3249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42911" y="2571746"/>
            <a:ext cx="2738103" cy="2529051"/>
          </a:xfrm>
          <a:prstGeom prst="rect">
            <a:avLst/>
          </a:prstGeom>
        </p:spPr>
      </p:pic>
      <p:pic>
        <p:nvPicPr>
          <p:cNvPr id="8" name="图片 7" descr="18300595_161632009303_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651525" y="1772816"/>
            <a:ext cx="2643206" cy="2643206"/>
          </a:xfrm>
          <a:prstGeom prst="rect">
            <a:avLst/>
          </a:prstGeom>
        </p:spPr>
      </p:pic>
      <p:pic>
        <p:nvPicPr>
          <p:cNvPr id="9" name="图片 8" descr="0006019503925882_b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658410" y="1124745"/>
            <a:ext cx="1928794" cy="185910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14414" y="5429265"/>
            <a:ext cx="4857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time is it now?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It’s…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7141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WARMING-UP</a:t>
            </a:r>
            <a:endParaRPr lang="zh-CN" altLang="en-US" sz="5400" b="1" cap="none" spc="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1062" y="1903723"/>
            <a:ext cx="72955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Hello, everyone. I have a good friend. He is Li Ming.   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Look! He is coming.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Nice to see you, Li Ming.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C: Nice to see you, too!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Where do you live now?</a:t>
            </a:r>
            <a:endParaRPr lang="zh-C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C: I live in Canada.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Why?</a:t>
            </a:r>
            <a:endParaRPr lang="zh-C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C: Because I study English in Canada.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When do you get up/go home every day?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22224" y="1207136"/>
            <a:ext cx="7354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Li Ming, English, Canada, home, tired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7141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159" y="1420495"/>
            <a:ext cx="4476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is Li Ming?</a:t>
            </a:r>
          </a:p>
          <a:p>
            <a:endParaRPr lang="en-US" altLang="zh-CN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will he go?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9082" y="3481705"/>
            <a:ext cx="439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will go to Canada.</a:t>
            </a:r>
          </a:p>
        </p:txBody>
      </p:sp>
      <p:pic>
        <p:nvPicPr>
          <p:cNvPr id="11" name="内容占位符 10" descr="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357686" y="1214424"/>
            <a:ext cx="4143372" cy="4807877"/>
          </a:xfrm>
        </p:spPr>
      </p:pic>
      <p:sp>
        <p:nvSpPr>
          <p:cNvPr id="2" name="文本框 1"/>
          <p:cNvSpPr txBox="1"/>
          <p:nvPr/>
        </p:nvSpPr>
        <p:spPr>
          <a:xfrm>
            <a:off x="389083" y="2098675"/>
            <a:ext cx="396875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Li Ming is at the airport.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1.Does Li Ming live in Canada?</a:t>
            </a:r>
          </a:p>
          <a:p>
            <a:endParaRPr lang="en-US" altLang="zh-CN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2.Why will Li Ming go to Canada?</a:t>
            </a:r>
          </a:p>
          <a:p>
            <a:endParaRPr lang="en-US" altLang="zh-CN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3.When does Li Ming arrive?</a:t>
            </a:r>
          </a:p>
          <a:p>
            <a:endParaRPr lang="en-US" altLang="zh-CN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4.How long will Li Ming be in Canada?</a:t>
            </a:r>
          </a:p>
          <a:p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7141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1916832"/>
            <a:ext cx="4725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he doesn’t.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639" y="2852936"/>
            <a:ext cx="6663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wants to go to school in Canada.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6004" y="3861048"/>
            <a:ext cx="5018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will on September 1.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5111606"/>
            <a:ext cx="3436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 months.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909" y="836713"/>
            <a:ext cx="3068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回答问题。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7141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Administrator\Desktop\QQ截图2018081515242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084" y="1124744"/>
            <a:ext cx="5891040" cy="295232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21909" y="4509120"/>
            <a:ext cx="5216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Keys: 1.F    2.F    3.F    4.T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内容占位符 7" descr="微信图片_2018071117481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319655" y="2996953"/>
            <a:ext cx="6215106" cy="1592875"/>
          </a:xfrm>
        </p:spPr>
      </p:pic>
      <p:sp>
        <p:nvSpPr>
          <p:cNvPr id="6" name="矩形 5"/>
          <p:cNvSpPr/>
          <p:nvPr/>
        </p:nvSpPr>
        <p:spPr>
          <a:xfrm>
            <a:off x="0" y="7141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2385" y="1268761"/>
            <a:ext cx="61436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观察图片，回答问题。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will Li Ming’s plane arrive?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7141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hlinkClick r:id="rId2" action="ppaction://hlinkfile"/>
          </p:cNvPr>
          <p:cNvSpPr txBox="1"/>
          <p:nvPr/>
        </p:nvSpPr>
        <p:spPr>
          <a:xfrm>
            <a:off x="828735" y="1340769"/>
            <a:ext cx="6143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图片 13" descr="QQ图片2018073109441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9179" y="4581128"/>
            <a:ext cx="5829675" cy="1988840"/>
          </a:xfrm>
          <a:prstGeom prst="rect">
            <a:avLst/>
          </a:prstGeom>
        </p:spPr>
      </p:pic>
      <p:pic>
        <p:nvPicPr>
          <p:cNvPr id="15" name="图片 14" descr="QQ图片2018073110021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99179" y="1484784"/>
            <a:ext cx="5829675" cy="31099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0544" y="836713"/>
            <a:ext cx="1951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2 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全屏显示(4:3)</PresentationFormat>
  <Paragraphs>91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2018-07-11T08:36:00Z</dcterms:created>
  <dcterms:modified xsi:type="dcterms:W3CDTF">2023-01-16T17:44:19Z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4058DDD1C7F94DE5952E9E4E0A6A2EEC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