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8" r:id="rId2"/>
    <p:sldId id="309" r:id="rId3"/>
    <p:sldId id="327" r:id="rId4"/>
    <p:sldId id="310" r:id="rId5"/>
    <p:sldId id="297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2" r:id="rId17"/>
    <p:sldId id="321" r:id="rId18"/>
    <p:sldId id="323" r:id="rId19"/>
    <p:sldId id="324" r:id="rId20"/>
    <p:sldId id="325" r:id="rId21"/>
    <p:sldId id="32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6E15"/>
    <a:srgbClr val="009900"/>
    <a:srgbClr val="F3F3F3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D6DC23-2991-461A-A67E-3D134A94C0CC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D6DC23-2991-461A-A67E-3D134A94C0CC}" type="slidenum">
              <a:rPr lang="zh-CN" altLang="en-US" smtClean="0"/>
              <a:t>4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6B143-D454-4881-B112-2203C754870D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965A-8B65-423F-A247-A28C61540DB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E99D-6A15-4A1F-988E-2C7D7032F9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3A35-5C24-42CB-81C9-BEAB682CF30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4690-4EFE-4F05-A84C-61A06B7A50A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62D1-35D6-4142-B923-1B817576D5F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B995-9A69-487E-9FF9-664A1E81DB0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1C1A-B0EB-4D29-B5D7-EE739A951D3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AC27-F6DC-498B-A87B-5BDB0DE6CCEF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B736-9172-4CA8-9DF8-D3704E1B04EF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5A31-E283-43C5-B78B-287B50D2F258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425ABF-75E3-4530-9016-EB7295948F40}" type="slidenum">
              <a:rPr lang="zh-CN" alt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China.mp3" TargetMode="External"/><Relationship Id="rId1" Type="http://schemas.microsoft.com/office/2007/relationships/media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China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theUSA.mp3" TargetMode="External"/><Relationship Id="rId1" Type="http://schemas.microsoft.com/office/2007/relationships/media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theUSA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fruit.mp3" TargetMode="External"/><Relationship Id="rId1" Type="http://schemas.microsoft.com/office/2007/relationships/media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fruit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drink.mp3" TargetMode="External"/><Relationship Id="rId1" Type="http://schemas.microsoft.com/office/2007/relationships/media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drink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food.mp3" TargetMode="External"/><Relationship Id="rId1" Type="http://schemas.microsoft.com/office/2007/relationships/media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food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chocolate.mp3" TargetMode="External"/><Relationship Id="rId1" Type="http://schemas.microsoft.com/office/2007/relationships/media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chocolate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hamburger.mp3" TargetMode="External"/><Relationship Id="rId1" Type="http://schemas.microsoft.com/office/2007/relationships/media" Target="file:///C:\Users\Administrator\Desktop\&#65288;&#32039;&#24613;&#65289;&#12304;&#36164;&#28304;&#20248;&#21270;&#12305;20141008&#23567;&#23398;&#33521;&#35821;&#38485;&#26053;&#29256;&#36164;&#28304;&#20248;&#21270;&#21333;%20&#26446;&#23071;&#65288;&#26032;&#22686;&#36164;&#28304;18&#26465;&#65289;\&#38485;&#26053;&#29256;&#20116;&#19978;Unit3\&#35838;&#20214;\Unit3%20&#31532;1&#35838;&#26102;&#25945;&#23398;&#35838;&#20214;\hamburger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31532;1&#35838;&#26102;&#28909;&#36523;&#27468;&#26354;&#65306;EveryDay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0" y="105273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Unit3 </a:t>
            </a:r>
          </a:p>
          <a:p>
            <a:pPr algn="ctr" eaLnBrk="1" hangingPunct="1"/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My Favorite Food Is Hamburgers</a:t>
            </a:r>
          </a:p>
          <a:p>
            <a:pPr algn="ctr" eaLnBrk="1" hangingPunct="1"/>
            <a:r>
              <a:rPr lang="zh-CN" altLang="en-US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6E15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542611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Unit3\Unit3 单词卡片集\Chin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813" y="1285875"/>
            <a:ext cx="557212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2214563" y="5572125"/>
            <a:ext cx="5286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中国</a:t>
            </a:r>
            <a:endParaRPr lang="en-US" altLang="zh-CN" sz="4400" b="1">
              <a:ea typeface="宋体" panose="02010600030101010101" pitchFamily="2" charset="-122"/>
            </a:endParaRPr>
          </a:p>
        </p:txBody>
      </p:sp>
      <p:pic>
        <p:nvPicPr>
          <p:cNvPr id="4" name="Chin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21481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071563" y="1143000"/>
            <a:ext cx="750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Where is the bald eagle</a:t>
            </a:r>
            <a:r>
              <a:rPr lang="zh-CN" altLang="en-US" sz="2800" dirty="0">
                <a:ea typeface="宋体" panose="02010600030101010101" pitchFamily="2" charset="-122"/>
              </a:rPr>
              <a:t>（白头海雕）</a:t>
            </a:r>
            <a:r>
              <a:rPr lang="en-US" altLang="zh-CN" sz="2800" dirty="0">
                <a:ea typeface="宋体" panose="02010600030101010101" pitchFamily="2" charset="-122"/>
              </a:rPr>
              <a:t> from? 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071688" y="5786438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800" dirty="0">
                <a:ea typeface="宋体" panose="02010600030101010101" pitchFamily="2" charset="-122"/>
              </a:rPr>
              <a:t>It is from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the USA</a:t>
            </a:r>
            <a:r>
              <a:rPr lang="en-US" altLang="zh-CN" sz="2800" dirty="0">
                <a:ea typeface="宋体" panose="02010600030101010101" pitchFamily="2" charset="-122"/>
              </a:rPr>
              <a:t>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pic>
        <p:nvPicPr>
          <p:cNvPr id="13316" name="Picture 2" descr="c:\users\ADMINI~1\appdata\roaming\360se6\USERDA~1\Temp\013000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1785938"/>
            <a:ext cx="47148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2214563" y="5857875"/>
            <a:ext cx="5286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美国</a:t>
            </a:r>
          </a:p>
        </p:txBody>
      </p:sp>
      <p:pic>
        <p:nvPicPr>
          <p:cNvPr id="14339" name="Picture 1" descr="C:\Users\Administrator\Desktop\Unit3\Unit3 单词卡片集\the US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0" y="1357313"/>
            <a:ext cx="59721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heUS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42912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1928813" y="1071563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What are these?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15363" name="Picture 2" descr="c:\users\ADMINI~1\appdata\roaming\360se6\USERDA~1\Temp\390787~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1857375"/>
            <a:ext cx="6357938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857375" y="6072188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They are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fruits</a:t>
            </a:r>
            <a:r>
              <a:rPr lang="en-US" altLang="zh-CN" sz="3200" dirty="0">
                <a:ea typeface="宋体" panose="02010600030101010101" pitchFamily="2" charset="-122"/>
              </a:rPr>
              <a:t>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1571625" y="5857875"/>
            <a:ext cx="5286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水果</a:t>
            </a:r>
          </a:p>
        </p:txBody>
      </p:sp>
      <p:pic>
        <p:nvPicPr>
          <p:cNvPr id="16387" name="Picture 2" descr="C:\Users\Administrator\Desktop\Unit3\Unit3 单词卡片集\frui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25" y="357188"/>
            <a:ext cx="4143375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frui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78631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28813" y="1071563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>
                <a:ea typeface="宋体" panose="02010600030101010101" pitchFamily="2" charset="-122"/>
              </a:rPr>
              <a:t>Which drink do you like best?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714500"/>
            <a:ext cx="4857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1785938" y="5802313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饮料</a:t>
            </a:r>
          </a:p>
        </p:txBody>
      </p:sp>
      <p:pic>
        <p:nvPicPr>
          <p:cNvPr id="18435" name="Picture 2" descr="C:\Users\Administrator\Desktop\Unit3\Unit3 单词卡片集\drin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63" y="428625"/>
            <a:ext cx="4071937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rin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8577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1571625" y="5857875"/>
            <a:ext cx="5286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食物</a:t>
            </a:r>
          </a:p>
        </p:txBody>
      </p:sp>
      <p:pic>
        <p:nvPicPr>
          <p:cNvPr id="19459" name="Picture 2" descr="C:\Users\Administrator\Desktop\Unit3\Unit3 单词卡片集\foo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88" y="285750"/>
            <a:ext cx="4186237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foo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8577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1928813" y="5857875"/>
            <a:ext cx="5286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巧克力</a:t>
            </a:r>
          </a:p>
        </p:txBody>
      </p:sp>
      <p:pic>
        <p:nvPicPr>
          <p:cNvPr id="20483" name="Picture 2" descr="C:\Users\Administrator\Desktop\Unit3\Unit3 单词卡片集\chocolat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88" y="1214438"/>
            <a:ext cx="5857875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hocolat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2862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1928813" y="5786438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汉堡</a:t>
            </a:r>
          </a:p>
        </p:txBody>
      </p:sp>
      <p:pic>
        <p:nvPicPr>
          <p:cNvPr id="21507" name="Picture 3" descr="C:\Users\Administrator\Desktop\Unit3\Unit3 单词卡片集\hamburg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25" y="1285875"/>
            <a:ext cx="5857875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amburg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2862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285750" y="1928813"/>
            <a:ext cx="86439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3200" b="1" dirty="0">
                <a:ea typeface="宋体" panose="02010600030101010101" pitchFamily="2" charset="-122"/>
                <a:cs typeface="Calibri" panose="020F0502020204030204" pitchFamily="34" charset="0"/>
              </a:rPr>
              <a:t>教学目标</a:t>
            </a:r>
            <a:r>
              <a:rPr lang="en-US" altLang="zh-CN" sz="3200" b="1" dirty="0">
                <a:ea typeface="宋体" panose="02010600030101010101" pitchFamily="2" charset="-122"/>
                <a:cs typeface="Calibri" panose="020F0502020204030204" pitchFamily="34" charset="0"/>
              </a:rPr>
              <a:t>:</a:t>
            </a:r>
            <a:endParaRPr lang="zh-CN" altLang="en-US" sz="3200" dirty="0"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400" dirty="0">
                <a:ea typeface="宋体" panose="02010600030101010101" pitchFamily="2" charset="-122"/>
                <a:cs typeface="Calibri" panose="020F0502020204030204" pitchFamily="34" charset="0"/>
              </a:rPr>
              <a:t>能听、说、读、写词汇：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China, the USA, fruit, drink, food, chocolate, hamburger</a:t>
            </a:r>
            <a:r>
              <a:rPr lang="zh-CN" altLang="en-US" sz="2400" dirty="0">
                <a:ea typeface="宋体" panose="02010600030101010101" pitchFamily="2" charset="-122"/>
                <a:cs typeface="Calibri" panose="020F0502020204030204" pitchFamily="34" charset="0"/>
              </a:rPr>
              <a:t>。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</a:rPr>
              <a:t>2. </a:t>
            </a:r>
            <a:r>
              <a:rPr lang="zh-CN" altLang="en-US" sz="2400" dirty="0">
                <a:ea typeface="宋体" panose="02010600030101010101" pitchFamily="2" charset="-122"/>
              </a:rPr>
              <a:t>能在教师的组织和带领下完成</a:t>
            </a:r>
            <a:r>
              <a:rPr lang="en-US" altLang="zh-CN" sz="2400" dirty="0">
                <a:ea typeface="宋体" panose="02010600030101010101" pitchFamily="2" charset="-122"/>
              </a:rPr>
              <a:t>Warming-up: Think and match</a:t>
            </a:r>
            <a:r>
              <a:rPr lang="zh-CN" altLang="en-US" sz="2400" dirty="0">
                <a:ea typeface="宋体" panose="02010600030101010101" pitchFamily="2" charset="-122"/>
              </a:rPr>
              <a:t>部分。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571500" y="714375"/>
            <a:ext cx="807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play-Flash cards</a:t>
            </a:r>
          </a:p>
        </p:txBody>
      </p:sp>
      <p:pic>
        <p:nvPicPr>
          <p:cNvPr id="12" name="Picture 2" descr="C:\Users\Administrator\Desktop\Unit3\Unit3 单词卡片集\Ch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2857500"/>
            <a:ext cx="47910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dministrator\Desktop\Unit3\Unit3 单词卡片集\hamburg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75" y="2643188"/>
            <a:ext cx="5154613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C:\Users\Administrator\Desktop\Unit3\Unit3 单词卡片集\the US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38" y="2562225"/>
            <a:ext cx="5286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istrator\Desktop\Unit3\Unit3 单词卡片集\frui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38" y="1838325"/>
            <a:ext cx="3571875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istrator\Desktop\Unit3\Unit3 单词卡片集\drink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88" y="1658938"/>
            <a:ext cx="385762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istrator\Desktop\Unit3\Unit3 单词卡片集\foo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1755775"/>
            <a:ext cx="371475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dministrator\Desktop\Unit3\Unit3 单词卡片集\chocolat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28813" y="2663825"/>
            <a:ext cx="51435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9"/>
          <p:cNvSpPr txBox="1">
            <a:spLocks noChangeArrowheads="1"/>
          </p:cNvSpPr>
          <p:nvPr/>
        </p:nvSpPr>
        <p:spPr bwMode="auto">
          <a:xfrm>
            <a:off x="428625" y="1928813"/>
            <a:ext cx="8072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play-</a:t>
            </a:r>
            <a:r>
              <a:rPr lang="zh-CN" altLang="en-US" sz="44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听声音找卡</a:t>
            </a:r>
            <a:r>
              <a:rPr lang="zh-CN" alt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片 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E:\陕旅版。。。。。。\（紧急）【资源入库】20140922小学英语陕旅版资源入库单 李娟（资源252条 海报70张 需转码70个）\五上\Unit2\Unit2 PartB Let’s sing课文动画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214563"/>
            <a:ext cx="488156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1750" y="571500"/>
            <a:ext cx="3429000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Warming-up</a:t>
            </a:r>
            <a:endParaRPr lang="zh-CN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38" y="1428750"/>
            <a:ext cx="5500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Let’s sing-Every Day</a:t>
            </a:r>
            <a:endParaRPr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571750" y="28575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7F4D00"/>
                </a:solidFill>
                <a:latin typeface="Jokerman" panose="04090605060D06020702" pitchFamily="82" charset="0"/>
                <a:ea typeface="宋体" panose="02010600030101010101" pitchFamily="2" charset="-122"/>
              </a:rPr>
              <a:t>Free talk</a:t>
            </a:r>
            <a:endParaRPr lang="zh-CN" altLang="en-US" sz="4000" b="1" dirty="0">
              <a:solidFill>
                <a:srgbClr val="7F4D00"/>
              </a:solidFill>
              <a:latin typeface="Jokerman" panose="04090605060D06020702" pitchFamily="82" charset="0"/>
              <a:ea typeface="宋体" panose="02010600030101010101" pitchFamily="2" charset="-122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285750" y="85725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What can you do at home?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357188" y="1357313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I can…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339850"/>
            <a:ext cx="385762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4000500" y="2500313"/>
            <a:ext cx="1357313" cy="214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28938" y="3857625"/>
            <a:ext cx="1571625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714875" y="3857625"/>
            <a:ext cx="1571625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28938" y="5286375"/>
            <a:ext cx="1643062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786313" y="5286375"/>
            <a:ext cx="1714500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786063" y="6572250"/>
            <a:ext cx="1714500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714875" y="6572250"/>
            <a:ext cx="1714500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357313"/>
            <a:ext cx="64293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云形标注 11"/>
          <p:cNvSpPr/>
          <p:nvPr/>
        </p:nvSpPr>
        <p:spPr>
          <a:xfrm>
            <a:off x="0" y="4357688"/>
            <a:ext cx="2000250" cy="755650"/>
          </a:xfrm>
          <a:prstGeom prst="cloudCallout">
            <a:avLst>
              <a:gd name="adj1" fmla="val 33312"/>
              <a:gd name="adj2" fmla="val -12862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Li Shan</a:t>
            </a:r>
            <a:endParaRPr lang="zh-CN" altLang="en-US" sz="2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3" name="云形标注 12"/>
          <p:cNvSpPr/>
          <p:nvPr/>
        </p:nvSpPr>
        <p:spPr>
          <a:xfrm>
            <a:off x="7358063" y="4143375"/>
            <a:ext cx="1785937" cy="755650"/>
          </a:xfrm>
          <a:prstGeom prst="cloudCallout">
            <a:avLst>
              <a:gd name="adj1" fmla="val -68698"/>
              <a:gd name="adj2" fmla="val -9886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Kitty </a:t>
            </a:r>
            <a:endParaRPr lang="zh-CN" altLang="en-US" sz="2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500188" y="2000250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Where is Li Shan from?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500188" y="4214813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Where is Kitty from?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285875" y="785813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800" dirty="0">
                <a:ea typeface="宋体" panose="02010600030101010101" pitchFamily="2" charset="-122"/>
              </a:rPr>
              <a:t>Can you guess?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85938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000500"/>
            <a:ext cx="1143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1481138"/>
            <a:ext cx="23606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00" y="3643313"/>
            <a:ext cx="24447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285875" y="785813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800">
                <a:ea typeface="宋体" panose="02010600030101010101" pitchFamily="2" charset="-122"/>
              </a:rPr>
              <a:t>Guess what food do they like?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85925"/>
            <a:ext cx="2428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500188"/>
            <a:ext cx="22860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ADMINI~1\appdata\roaming\360se6\USERDA~1\Temp\120118~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4857750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63" y="4857750"/>
            <a:ext cx="22479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18313" y="4857750"/>
            <a:ext cx="23256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48577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4857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ea typeface="宋体" panose="02010600030101010101" pitchFamily="2" charset="-122"/>
              </a:rPr>
              <a:t>Think and match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What do they like?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38275"/>
            <a:ext cx="7215187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785938" y="1143000"/>
            <a:ext cx="4786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Where are the pandas from? 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785938" y="5500688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800" dirty="0">
                <a:ea typeface="宋体" panose="02010600030101010101" pitchFamily="2" charset="-122"/>
              </a:rPr>
              <a:t>They are from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China</a:t>
            </a:r>
            <a:r>
              <a:rPr lang="en-US" altLang="zh-CN" sz="2800" dirty="0">
                <a:ea typeface="宋体" panose="02010600030101010101" pitchFamily="2" charset="-122"/>
              </a:rPr>
              <a:t>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pic>
        <p:nvPicPr>
          <p:cNvPr id="11268" name="Picture 4" descr="c:\users\ADMINI~1\appdata\roaming\360se6\USERDA~1\Temp\U_3540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000250"/>
            <a:ext cx="450056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175</Words>
  <Application>Microsoft Office PowerPoint</Application>
  <PresentationFormat>全屏显示(4:3)</PresentationFormat>
  <Paragraphs>39</Paragraphs>
  <Slides>21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楷体</vt:lpstr>
      <vt:lpstr>宋体</vt:lpstr>
      <vt:lpstr>微软雅黑</vt:lpstr>
      <vt:lpstr>Arial</vt:lpstr>
      <vt:lpstr>Calibri</vt:lpstr>
      <vt:lpstr>Comic Sans MS</vt:lpstr>
      <vt:lpstr>Jokerman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2023-01-16T17:44:29Z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8F519871439A4092857E9BA9BA5F7FC5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