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257" r:id="rId2"/>
    <p:sldId id="259" r:id="rId3"/>
    <p:sldId id="262" r:id="rId4"/>
    <p:sldId id="263" r:id="rId5"/>
    <p:sldId id="282" r:id="rId6"/>
    <p:sldId id="261" r:id="rId7"/>
    <p:sldId id="265" r:id="rId8"/>
    <p:sldId id="266" r:id="rId9"/>
    <p:sldId id="267" r:id="rId10"/>
    <p:sldId id="268" r:id="rId11"/>
    <p:sldId id="269" r:id="rId12"/>
    <p:sldId id="274" r:id="rId13"/>
    <p:sldId id="283" r:id="rId14"/>
    <p:sldId id="290" r:id="rId15"/>
    <p:sldId id="291" r:id="rId16"/>
    <p:sldId id="277" r:id="rId17"/>
    <p:sldId id="284" r:id="rId18"/>
    <p:sldId id="293" r:id="rId19"/>
    <p:sldId id="292" r:id="rId20"/>
    <p:sldId id="286" r:id="rId21"/>
    <p:sldId id="285" r:id="rId22"/>
    <p:sldId id="279" r:id="rId23"/>
    <p:sldId id="278" r:id="rId24"/>
    <p:sldId id="288" r:id="rId25"/>
    <p:sldId id="289" r:id="rId26"/>
    <p:sldId id="294" r:id="rId27"/>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F0F0F0"/>
    <a:srgbClr val="1B33AB"/>
    <a:srgbClr val="00A6AD"/>
    <a:srgbClr val="C716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10" d="100"/>
          <a:sy n="110" d="100"/>
        </p:scale>
        <p:origin x="-540" y="-210"/>
      </p:cViewPr>
      <p:guideLst>
        <p:guide orient="horz" pos="219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194560" y="1971993"/>
            <a:ext cx="8856345" cy="2407285"/>
            <a:chOff x="4571" y="1250"/>
            <a:chExt cx="13947" cy="3791"/>
          </a:xfrm>
        </p:grpSpPr>
        <p:sp>
          <p:nvSpPr>
            <p:cNvPr id="3" name="Rectangle 5"/>
            <p:cNvSpPr/>
            <p:nvPr/>
          </p:nvSpPr>
          <p:spPr>
            <a:xfrm>
              <a:off x="9508" y="3734"/>
              <a:ext cx="488" cy="1307"/>
            </a:xfrm>
            <a:prstGeom prst="rect">
              <a:avLst/>
            </a:prstGeom>
            <a:noFill/>
            <a:ln w="9525">
              <a:noFill/>
            </a:ln>
          </p:spPr>
          <p:txBody>
            <a:bodyPr wrap="non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sz="4800" b="1">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6" name="文本框 5"/>
            <p:cNvSpPr txBox="1"/>
            <p:nvPr/>
          </p:nvSpPr>
          <p:spPr>
            <a:xfrm>
              <a:off x="4571" y="1250"/>
              <a:ext cx="13947" cy="2472"/>
            </a:xfrm>
            <a:prstGeom prst="rect">
              <a:avLst/>
            </a:prstGeom>
            <a:noFill/>
          </p:spPr>
          <p:txBody>
            <a:bodyPr wrap="square" rtlCol="0">
              <a:spAutoFit/>
            </a:bodyPr>
            <a:lstStyle/>
            <a:p>
              <a:pPr lvl="0" algn="ctr">
                <a:spcBef>
                  <a:spcPct val="0"/>
                </a:spcBef>
              </a:pPr>
              <a:r>
                <a:rPr lang="en-US" altLang="zh-CN" sz="4800" dirty="0" smtClean="0">
                  <a:latin typeface="微软雅黑" panose="020B0503020204020204" charset="-122"/>
                  <a:ea typeface="微软雅黑" panose="020B0503020204020204" charset="-122"/>
                  <a:sym typeface="+mn-ea"/>
                </a:rPr>
                <a:t>Unit 5</a:t>
              </a:r>
            </a:p>
            <a:p>
              <a:pPr lvl="0" algn="ctr">
                <a:spcBef>
                  <a:spcPct val="0"/>
                </a:spcBef>
              </a:pPr>
              <a:r>
                <a:rPr lang="en-US" altLang="zh-CN" sz="4800" dirty="0" smtClean="0">
                  <a:latin typeface="微软雅黑" panose="020B0503020204020204" charset="-122"/>
                  <a:ea typeface="微软雅黑" panose="020B0503020204020204" charset="-122"/>
                </a:rPr>
                <a:t>What are the shirts made of</a:t>
              </a:r>
              <a:r>
                <a:rPr lang="zh-CN" altLang="en-US" sz="4800" dirty="0" smtClean="0">
                  <a:latin typeface="微软雅黑" panose="020B0503020204020204" charset="-122"/>
                  <a:ea typeface="微软雅黑" panose="020B0503020204020204" charset="-122"/>
                </a:rPr>
                <a:t>？</a:t>
              </a:r>
              <a:endParaRPr lang="en-US" sz="4800" dirty="0">
                <a:latin typeface="微软雅黑" panose="020B0503020204020204" charset="-122"/>
                <a:ea typeface="微软雅黑" panose="020B0503020204020204" charset="-122"/>
              </a:endParaRPr>
            </a:p>
          </p:txBody>
        </p:sp>
      </p:grpSp>
      <p:pic>
        <p:nvPicPr>
          <p:cNvPr id="7" name="Picture 4"/>
          <p:cNvPicPr>
            <a:picLocks noChangeAspect="1"/>
          </p:cNvPicPr>
          <p:nvPr/>
        </p:nvPicPr>
        <p:blipFill>
          <a:blip r:embed="rId2" cstate="email"/>
          <a:stretch>
            <a:fillRect/>
          </a:stretch>
        </p:blipFill>
        <p:spPr>
          <a:xfrm>
            <a:off x="1517333" y="2193608"/>
            <a:ext cx="379412" cy="1127125"/>
          </a:xfrm>
          <a:prstGeom prst="rect">
            <a:avLst/>
          </a:prstGeom>
          <a:noFill/>
          <a:ln w="9525">
            <a:noFill/>
          </a:ln>
        </p:spPr>
      </p:pic>
      <p:sp>
        <p:nvSpPr>
          <p:cNvPr id="9" name="Rectangle 5"/>
          <p:cNvSpPr/>
          <p:nvPr/>
        </p:nvSpPr>
        <p:spPr>
          <a:xfrm>
            <a:off x="5416578" y="3843044"/>
            <a:ext cx="1963999" cy="707886"/>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r>
              <a:rPr lang="zh-CN" altLang="en-US" sz="4000" b="1" dirty="0" smtClean="0">
                <a:solidFill>
                  <a:srgbClr val="FF0000"/>
                </a:solidFill>
                <a:latin typeface="华文楷体" panose="02010600040101010101" pitchFamily="2" charset="-122"/>
                <a:ea typeface="华文楷体" panose="02010600040101010101" pitchFamily="2" charset="-122"/>
              </a:rPr>
              <a:t>第</a:t>
            </a:r>
            <a:r>
              <a:rPr lang="en-US" altLang="zh-CN" sz="4000" b="1" dirty="0" smtClean="0">
                <a:solidFill>
                  <a:srgbClr val="FF0000"/>
                </a:solidFill>
                <a:latin typeface="华文楷体" panose="02010600040101010101" pitchFamily="2" charset="-122"/>
                <a:ea typeface="华文楷体" panose="02010600040101010101" pitchFamily="2" charset="-122"/>
              </a:rPr>
              <a:t>2</a:t>
            </a:r>
            <a:r>
              <a:rPr lang="zh-CN" altLang="en-US" sz="4000" b="1" dirty="0" smtClean="0">
                <a:solidFill>
                  <a:srgbClr val="FF0000"/>
                </a:solidFill>
                <a:latin typeface="华文楷体" panose="02010600040101010101" pitchFamily="2" charset="-122"/>
                <a:ea typeface="华文楷体" panose="02010600040101010101" pitchFamily="2" charset="-122"/>
              </a:rPr>
              <a:t>课</a:t>
            </a:r>
            <a:r>
              <a:rPr lang="zh-CN" altLang="en-US" sz="4000" b="1" dirty="0">
                <a:solidFill>
                  <a:srgbClr val="FF0000"/>
                </a:solidFill>
                <a:latin typeface="华文楷体" panose="02010600040101010101" pitchFamily="2" charset="-122"/>
                <a:ea typeface="华文楷体" panose="02010600040101010101" pitchFamily="2" charset="-122"/>
              </a:rPr>
              <a:t>时</a:t>
            </a:r>
          </a:p>
        </p:txBody>
      </p:sp>
      <p:sp>
        <p:nvSpPr>
          <p:cNvPr id="10" name="矩形 9"/>
          <p:cNvSpPr/>
          <p:nvPr/>
        </p:nvSpPr>
        <p:spPr>
          <a:xfrm>
            <a:off x="0" y="5661670"/>
            <a:ext cx="12192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687963"/>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)5. —________ is the soup made by your mother?</a:t>
            </a:r>
          </a:p>
          <a:p>
            <a:pPr>
              <a:lnSpc>
                <a:spcPct val="150000"/>
              </a:lnSpc>
            </a:pPr>
            <a:r>
              <a:rPr lang="en-US" altLang="zh-CN" sz="2400" b="1" dirty="0" smtClean="0">
                <a:latin typeface="Times New Roman" panose="02020603050405020304" charset="0"/>
              </a:rPr>
              <a:t>—First, boil some water and meat.  Then add some salt. </a:t>
            </a:r>
          </a:p>
          <a:p>
            <a:pPr>
              <a:lnSpc>
                <a:spcPct val="150000"/>
              </a:lnSpc>
            </a:pPr>
            <a:r>
              <a:rPr lang="en-US" altLang="zh-CN" sz="2400" b="1" dirty="0" smtClean="0">
                <a:latin typeface="Times New Roman" panose="02020603050405020304" charset="0"/>
              </a:rPr>
              <a:t>A. Where  		B. How  		C. What  		D. Who</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5" name="文本框 9"/>
          <p:cNvSpPr txBox="1"/>
          <p:nvPr/>
        </p:nvSpPr>
        <p:spPr>
          <a:xfrm>
            <a:off x="806975" y="3209627"/>
            <a:ext cx="9925194"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考查特殊疑问词。答语表示的是制作汤的过程，即表示“如何制作”，因此用</a:t>
            </a:r>
            <a:r>
              <a:rPr lang="en-US" altLang="zh-CN" sz="2200" b="1" dirty="0" smtClean="0">
                <a:latin typeface="仿宋" panose="02010609060101010101" charset="-122"/>
                <a:ea typeface="仿宋" panose="02010609060101010101" charset="-122"/>
              </a:rPr>
              <a:t>how</a:t>
            </a:r>
            <a:r>
              <a:rPr lang="zh-CN" altLang="en-US" sz="2200" b="1" dirty="0" smtClean="0">
                <a:latin typeface="仿宋" panose="02010609060101010101" charset="-122"/>
                <a:ea typeface="仿宋" panose="02010609060101010101" charset="-122"/>
              </a:rPr>
              <a:t>提问，故选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)6. We should practice ________ English ________. </a:t>
            </a:r>
          </a:p>
          <a:p>
            <a:pPr>
              <a:lnSpc>
                <a:spcPct val="150000"/>
              </a:lnSpc>
            </a:pPr>
            <a:r>
              <a:rPr lang="en-US" altLang="zh-CN" sz="2400" b="1" dirty="0" smtClean="0">
                <a:latin typeface="Times New Roman" panose="02020603050405020304" charset="0"/>
              </a:rPr>
              <a:t>A. everyday; everyday		B. everyday; every day		</a:t>
            </a:r>
          </a:p>
          <a:p>
            <a:pPr>
              <a:lnSpc>
                <a:spcPct val="150000"/>
              </a:lnSpc>
            </a:pPr>
            <a:r>
              <a:rPr lang="en-US" altLang="zh-CN" sz="2400" b="1" dirty="0" smtClean="0">
                <a:latin typeface="Times New Roman" panose="02020603050405020304" charset="0"/>
              </a:rPr>
              <a:t>C. every day; everyday		D. every day; every day</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858188"/>
            <a:ext cx="7449475" cy="576248"/>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charset="0"/>
                <a:sym typeface="+mn-ea"/>
              </a:rPr>
              <a:t>Ⅴ. (2017·</a:t>
            </a:r>
            <a:r>
              <a:rPr lang="zh-CN" altLang="en-US" sz="2400" b="1" dirty="0" smtClean="0">
                <a:solidFill>
                  <a:srgbClr val="F1AF00"/>
                </a:solidFill>
                <a:latin typeface="Times New Roman" panose="02020603050405020304" charset="0"/>
                <a:sym typeface="+mn-ea"/>
              </a:rPr>
              <a:t>齐齐哈尔</a:t>
            </a:r>
            <a:r>
              <a:rPr lang="en-US" altLang="zh-CN" sz="2400" b="1" dirty="0" smtClean="0">
                <a:solidFill>
                  <a:srgbClr val="F1AF00"/>
                </a:solidFill>
                <a:latin typeface="Times New Roman" panose="02020603050405020304" charset="0"/>
                <a:sym typeface="+mn-ea"/>
              </a:rPr>
              <a:t>)</a:t>
            </a:r>
            <a:r>
              <a:rPr lang="zh-CN" altLang="en-US" sz="2400" b="1" dirty="0" smtClean="0">
                <a:solidFill>
                  <a:srgbClr val="F1AF00"/>
                </a:solidFill>
                <a:latin typeface="Times New Roman" panose="02020603050405020304" charset="0"/>
                <a:sym typeface="+mn-ea"/>
              </a:rPr>
              <a:t>补全对话，方框中有一项是多余的</a:t>
            </a:r>
          </a:p>
        </p:txBody>
      </p:sp>
      <p:pic>
        <p:nvPicPr>
          <p:cNvPr id="10" name="Picture 4"/>
          <p:cNvPicPr>
            <a:picLocks noChangeAspect="1"/>
          </p:cNvPicPr>
          <p:nvPr/>
        </p:nvPicPr>
        <p:blipFill>
          <a:blip r:embed="rId2" cstate="email"/>
          <a:stretch>
            <a:fillRect/>
          </a:stretch>
        </p:blipFill>
        <p:spPr>
          <a:xfrm>
            <a:off x="578583" y="932162"/>
            <a:ext cx="84455" cy="414020"/>
          </a:xfrm>
          <a:prstGeom prst="rect">
            <a:avLst/>
          </a:prstGeom>
          <a:noFill/>
          <a:ln w="9525">
            <a:noFill/>
          </a:ln>
        </p:spPr>
      </p:pic>
      <p:sp>
        <p:nvSpPr>
          <p:cNvPr id="9" name="文本框 7"/>
          <p:cNvSpPr txBox="1"/>
          <p:nvPr/>
        </p:nvSpPr>
        <p:spPr>
          <a:xfrm>
            <a:off x="569092" y="1209647"/>
            <a:ext cx="10548088" cy="5632311"/>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A: 1. ________</a:t>
            </a:r>
          </a:p>
          <a:p>
            <a:pPr>
              <a:lnSpc>
                <a:spcPct val="150000"/>
              </a:lnSpc>
            </a:pPr>
            <a:r>
              <a:rPr lang="en-US" altLang="zh-CN" sz="2400" b="1" dirty="0" smtClean="0">
                <a:latin typeface="Times New Roman" panose="02020603050405020304" charset="0"/>
                <a:ea typeface="+mj-ea"/>
              </a:rPr>
              <a:t>B: I am looking for a watch as a birthday gift for my mother. </a:t>
            </a:r>
          </a:p>
          <a:p>
            <a:pPr>
              <a:lnSpc>
                <a:spcPct val="150000"/>
              </a:lnSpc>
            </a:pPr>
            <a:r>
              <a:rPr lang="en-US" altLang="zh-CN" sz="2400" b="1" dirty="0" smtClean="0">
                <a:latin typeface="Times New Roman" panose="02020603050405020304" charset="0"/>
                <a:ea typeface="+mj-ea"/>
              </a:rPr>
              <a:t>A: 2. ________</a:t>
            </a:r>
          </a:p>
          <a:p>
            <a:pPr>
              <a:lnSpc>
                <a:spcPct val="150000"/>
              </a:lnSpc>
            </a:pPr>
            <a:r>
              <a:rPr lang="en-US" altLang="zh-CN" sz="2400" b="1" dirty="0" smtClean="0">
                <a:latin typeface="Times New Roman" panose="02020603050405020304" charset="0"/>
                <a:ea typeface="+mj-ea"/>
              </a:rPr>
              <a:t>B: It looks nice.  3. ________</a:t>
            </a:r>
          </a:p>
          <a:p>
            <a:pPr>
              <a:lnSpc>
                <a:spcPct val="150000"/>
              </a:lnSpc>
            </a:pPr>
            <a:r>
              <a:rPr lang="en-US" altLang="zh-CN" sz="2400" b="1" dirty="0" smtClean="0">
                <a:latin typeface="Times New Roman" panose="02020603050405020304" charset="0"/>
                <a:ea typeface="+mj-ea"/>
              </a:rPr>
              <a:t>A: It's made in Korea. </a:t>
            </a:r>
          </a:p>
          <a:p>
            <a:pPr>
              <a:lnSpc>
                <a:spcPct val="150000"/>
              </a:lnSpc>
            </a:pPr>
            <a:r>
              <a:rPr lang="en-US" altLang="zh-CN" sz="2400" b="1" dirty="0" smtClean="0">
                <a:latin typeface="Times New Roman" panose="02020603050405020304" charset="0"/>
                <a:ea typeface="+mj-ea"/>
              </a:rPr>
              <a:t>B: I don't like watches from foreign countries.  Do you have any made in China?</a:t>
            </a:r>
          </a:p>
          <a:p>
            <a:pPr>
              <a:lnSpc>
                <a:spcPct val="150000"/>
              </a:lnSpc>
            </a:pPr>
            <a:r>
              <a:rPr lang="en-US" altLang="zh-CN" sz="2400" b="1" dirty="0" smtClean="0">
                <a:latin typeface="Times New Roman" panose="02020603050405020304" charset="0"/>
                <a:ea typeface="+mj-ea"/>
              </a:rPr>
              <a:t>A: Yes.  What do you think of this one? It's made in Shenzhen. </a:t>
            </a:r>
          </a:p>
          <a:p>
            <a:pPr>
              <a:lnSpc>
                <a:spcPct val="150000"/>
              </a:lnSpc>
            </a:pPr>
            <a:r>
              <a:rPr lang="en-US" altLang="zh-CN" sz="2400" b="1" dirty="0" smtClean="0">
                <a:latin typeface="Times New Roman" panose="02020603050405020304" charset="0"/>
                <a:ea typeface="+mj-ea"/>
              </a:rPr>
              <a:t>B: 4. ________</a:t>
            </a:r>
          </a:p>
          <a:p>
            <a:pPr>
              <a:lnSpc>
                <a:spcPct val="150000"/>
              </a:lnSpc>
            </a:pPr>
            <a:r>
              <a:rPr lang="en-US" altLang="zh-CN" sz="2400" b="1" dirty="0" smtClean="0">
                <a:latin typeface="Times New Roman" panose="02020603050405020304" charset="0"/>
                <a:ea typeface="+mj-ea"/>
              </a:rPr>
              <a:t>A: It's 500 </a:t>
            </a:r>
            <a:r>
              <a:rPr lang="en-US" altLang="zh-CN" sz="2400" b="1" dirty="0" err="1" smtClean="0">
                <a:latin typeface="Times New Roman" panose="02020603050405020304" charset="0"/>
                <a:ea typeface="+mj-ea"/>
              </a:rPr>
              <a:t>yuan</a:t>
            </a:r>
            <a:r>
              <a:rPr lang="en-US" altLang="zh-CN" sz="2400" b="1" dirty="0" smtClean="0">
                <a:latin typeface="Times New Roman" panose="02020603050405020304" charset="0"/>
                <a:ea typeface="+mj-ea"/>
              </a:rPr>
              <a:t>. </a:t>
            </a:r>
          </a:p>
          <a:p>
            <a:pPr>
              <a:lnSpc>
                <a:spcPct val="150000"/>
              </a:lnSpc>
            </a:pPr>
            <a:r>
              <a:rPr lang="en-US" altLang="zh-CN" sz="2400" b="1" dirty="0" smtClean="0">
                <a:latin typeface="Times New Roman" panose="02020603050405020304" charset="0"/>
                <a:ea typeface="+mj-ea"/>
              </a:rPr>
              <a:t>B: OK.   5. ________ Here is the money. </a:t>
            </a:r>
          </a:p>
        </p:txBody>
      </p:sp>
      <p:sp>
        <p:nvSpPr>
          <p:cNvPr id="7" name="文本框 10"/>
          <p:cNvSpPr txBox="1"/>
          <p:nvPr/>
        </p:nvSpPr>
        <p:spPr>
          <a:xfrm>
            <a:off x="1747905" y="1334969"/>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11" name="文本框 10"/>
          <p:cNvSpPr txBox="1"/>
          <p:nvPr/>
        </p:nvSpPr>
        <p:spPr>
          <a:xfrm>
            <a:off x="1667695" y="2393748"/>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2" name="文本框 10"/>
          <p:cNvSpPr txBox="1"/>
          <p:nvPr/>
        </p:nvSpPr>
        <p:spPr>
          <a:xfrm>
            <a:off x="3416284" y="2939179"/>
            <a:ext cx="335348" cy="461665"/>
          </a:xfrm>
          <a:prstGeom prst="rect">
            <a:avLst/>
          </a:prstGeom>
          <a:noFill/>
        </p:spPr>
        <p:txBody>
          <a:bodyPr wrap="none" rtlCol="0" anchor="t">
            <a:spAutoFit/>
          </a:bodyPr>
          <a:lstStyle/>
          <a:p>
            <a:r>
              <a:rPr lang="en-US" altLang="zh-CN" sz="2400" dirty="0" smtClean="0">
                <a:solidFill>
                  <a:srgbClr val="FF0000"/>
                </a:solidFill>
                <a:sym typeface="+mn-ea"/>
              </a:rPr>
              <a:t>E</a:t>
            </a:r>
            <a:endParaRPr lang="zh-CN" altLang="en-US" sz="2400" dirty="0">
              <a:solidFill>
                <a:srgbClr val="FF0000"/>
              </a:solidFill>
            </a:endParaRPr>
          </a:p>
        </p:txBody>
      </p:sp>
      <p:sp>
        <p:nvSpPr>
          <p:cNvPr id="13" name="文本框 10"/>
          <p:cNvSpPr txBox="1"/>
          <p:nvPr/>
        </p:nvSpPr>
        <p:spPr>
          <a:xfrm>
            <a:off x="1651652" y="5136947"/>
            <a:ext cx="351378"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14" name="文本框 10"/>
          <p:cNvSpPr txBox="1"/>
          <p:nvPr/>
        </p:nvSpPr>
        <p:spPr>
          <a:xfrm>
            <a:off x="2517926" y="6259894"/>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linds(horizont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linds(horizontal)">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linds(horizontal)">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7" grpId="0"/>
      <p:bldP spid="11"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3116096" y="1598528"/>
            <a:ext cx="5241841" cy="3727451"/>
          </a:xfrm>
          <a:prstGeom prst="rect">
            <a:avLst/>
          </a:prstGeom>
          <a:solidFill>
            <a:srgbClr val="FFFFFF"/>
          </a:solidFill>
          <a:ln w="9525">
            <a:solidFill>
              <a:srgbClr val="000000"/>
            </a:solidFill>
            <a:miter lim="800000"/>
          </a:ln>
        </p:spPr>
        <p:txBody>
          <a:bodyPr vert="horz" wrap="none" lIns="91440" tIns="45720" rIns="91440" bIns="45720" numCol="1" anchor="t" anchorCtr="0" compatLnSpc="1"/>
          <a:lstStyle/>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Times New Roman" panose="02020603050405020304" charset="0"/>
                <a:ea typeface="宋体" panose="02010600030101010101" pitchFamily="2" charset="-122"/>
                <a:cs typeface="宋体" panose="02010600030101010101" pitchFamily="2" charset="-122"/>
              </a:rPr>
              <a:t>A. What about this one?</a:t>
            </a: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Times New Roman" panose="02020603050405020304" charset="0"/>
                <a:ea typeface="宋体" panose="02010600030101010101" pitchFamily="2" charset="-122"/>
                <a:cs typeface="宋体" panose="02010600030101010101" pitchFamily="2" charset="-122"/>
              </a:rPr>
              <a:t>B. What can I do for you?</a:t>
            </a: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Times New Roman" panose="02020603050405020304" charset="0"/>
                <a:ea typeface="宋体" panose="02010600030101010101" pitchFamily="2" charset="-122"/>
                <a:cs typeface="宋体" panose="02010600030101010101" pitchFamily="2" charset="-122"/>
              </a:rPr>
              <a:t>C. How much is it?</a:t>
            </a:r>
            <a:endParaRPr kumimoji="0" lang="en-US" altLang="zh-CN" sz="2400" b="1" i="0" u="none" strike="noStrike" cap="none" normalizeH="0" baseline="0" smtClean="0">
              <a:ln>
                <a:noFill/>
              </a:ln>
              <a:solidFill>
                <a:schemeClr val="tx1"/>
              </a:solidFill>
              <a:effectLst/>
              <a:latin typeface="Times New Roman" panose="02020603050405020304" charset="0"/>
              <a:ea typeface="MingLiU_HKSCS" panose="02020500000000000000" pitchFamily="18" charset="-120"/>
              <a:cs typeface="宋体" panose="02010600030101010101" pitchFamily="2" charset="-122"/>
            </a:endParaRP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Times New Roman" panose="02020603050405020304" charset="0"/>
                <a:ea typeface="宋体" panose="02010600030101010101" pitchFamily="2" charset="-122"/>
                <a:cs typeface="宋体" panose="02010600030101010101" pitchFamily="2" charset="-122"/>
              </a:rPr>
              <a:t>D. I'll take it. </a:t>
            </a:r>
            <a:endParaRPr kumimoji="0" lang="en-US" altLang="zh-CN" sz="2400" b="1" i="0" u="none" strike="noStrike" cap="none" normalizeH="0" baseline="0" smtClean="0">
              <a:ln>
                <a:noFill/>
              </a:ln>
              <a:solidFill>
                <a:schemeClr val="tx1"/>
              </a:solidFill>
              <a:effectLst/>
              <a:latin typeface="Times New Roman" panose="02020603050405020304" charset="0"/>
              <a:ea typeface="MingLiU_HKSCS" panose="02020500000000000000" pitchFamily="18" charset="-120"/>
              <a:cs typeface="宋体" panose="02010600030101010101" pitchFamily="2" charset="-122"/>
            </a:endParaRP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Times New Roman" panose="02020603050405020304" charset="0"/>
                <a:ea typeface="宋体" panose="02010600030101010101" pitchFamily="2" charset="-122"/>
                <a:cs typeface="宋体" panose="02010600030101010101" pitchFamily="2" charset="-122"/>
              </a:rPr>
              <a:t>E. Where is it made?</a:t>
            </a:r>
            <a:endParaRPr kumimoji="0" lang="en-US" altLang="zh-CN" sz="2400" b="1" i="0" u="none" strike="noStrike" cap="none" normalizeH="0" baseline="0" smtClean="0">
              <a:ln>
                <a:noFill/>
              </a:ln>
              <a:solidFill>
                <a:schemeClr val="tx1"/>
              </a:solidFill>
              <a:effectLst/>
              <a:latin typeface="Times New Roman" panose="02020603050405020304" charset="0"/>
              <a:ea typeface="MingLiU_HKSCS" panose="02020500000000000000" pitchFamily="18" charset="-120"/>
              <a:cs typeface="宋体" panose="02010600030101010101" pitchFamily="2" charset="-122"/>
            </a:endParaRP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Times New Roman" panose="02020603050405020304" charset="0"/>
                <a:ea typeface="宋体" panose="02010600030101010101" pitchFamily="2" charset="-122"/>
                <a:cs typeface="宋体" panose="02010600030101010101" pitchFamily="2" charset="-122"/>
              </a:rPr>
              <a:t>F. Can you give me some advice?</a:t>
            </a:r>
            <a:endParaRPr kumimoji="0" lang="zh-CN"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858188"/>
            <a:ext cx="1885453" cy="576248"/>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charset="0"/>
                <a:sym typeface="+mn-ea"/>
              </a:rPr>
              <a:t>Ⅵ. </a:t>
            </a:r>
            <a:r>
              <a:rPr lang="zh-CN" altLang="en-US" sz="2400" b="1" dirty="0" smtClean="0">
                <a:solidFill>
                  <a:srgbClr val="F1AF00"/>
                </a:solidFill>
                <a:latin typeface="Times New Roman" panose="02020603050405020304" charset="0"/>
                <a:sym typeface="+mn-ea"/>
              </a:rPr>
              <a:t>完形填空</a:t>
            </a:r>
          </a:p>
        </p:txBody>
      </p:sp>
      <p:pic>
        <p:nvPicPr>
          <p:cNvPr id="10" name="Picture 4"/>
          <p:cNvPicPr>
            <a:picLocks noChangeAspect="1"/>
          </p:cNvPicPr>
          <p:nvPr/>
        </p:nvPicPr>
        <p:blipFill>
          <a:blip r:embed="rId2" cstate="email"/>
          <a:stretch>
            <a:fillRect/>
          </a:stretch>
        </p:blipFill>
        <p:spPr>
          <a:xfrm>
            <a:off x="578583" y="932162"/>
            <a:ext cx="84455" cy="414020"/>
          </a:xfrm>
          <a:prstGeom prst="rect">
            <a:avLst/>
          </a:prstGeom>
          <a:noFill/>
          <a:ln w="9525">
            <a:noFill/>
          </a:ln>
        </p:spPr>
      </p:pic>
      <p:sp>
        <p:nvSpPr>
          <p:cNvPr id="9" name="文本框 7"/>
          <p:cNvSpPr txBox="1"/>
          <p:nvPr/>
        </p:nvSpPr>
        <p:spPr>
          <a:xfrm>
            <a:off x="499259" y="1332889"/>
            <a:ext cx="11291120" cy="5078313"/>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     The umbrella is a very common object.  It keeps the __1__ and the sun off the people.  Most umbrellas can be folded up(</a:t>
            </a:r>
            <a:r>
              <a:rPr lang="zh-CN" altLang="en-US" sz="2400" b="1" dirty="0" smtClean="0">
                <a:latin typeface="Times New Roman" panose="02020603050405020304" charset="0"/>
                <a:ea typeface="+mj-ea"/>
              </a:rPr>
              <a:t>折叠</a:t>
            </a:r>
            <a:r>
              <a:rPr lang="en-US" altLang="zh-CN" sz="2400" b="1" dirty="0" smtClean="0">
                <a:latin typeface="Times New Roman" panose="02020603050405020304" charset="0"/>
                <a:ea typeface="+mj-ea"/>
              </a:rPr>
              <a:t>) so it is __2__ to carry them. </a:t>
            </a:r>
          </a:p>
          <a:p>
            <a:pPr>
              <a:lnSpc>
                <a:spcPct val="150000"/>
              </a:lnSpc>
            </a:pPr>
            <a:r>
              <a:rPr lang="en-US" altLang="zh-CN" sz="2400" b="1" dirty="0" smtClean="0">
                <a:latin typeface="Times New Roman" panose="02020603050405020304" charset="0"/>
                <a:ea typeface="+mj-ea"/>
              </a:rPr>
              <a:t>    However, the umbrella has not always been as __3__ as it is now.  In the past, it was a symbol of importance.  Some African countries still use umbrellas in this __4__—Someone carries an umbrella and walks behind the king or important person. </a:t>
            </a:r>
          </a:p>
          <a:p>
            <a:pPr>
              <a:lnSpc>
                <a:spcPct val="150000"/>
              </a:lnSpc>
            </a:pPr>
            <a:r>
              <a:rPr lang="en-US" altLang="zh-CN" sz="2400" b="1" dirty="0" smtClean="0">
                <a:latin typeface="Times New Roman" panose="02020603050405020304" charset="0"/>
                <a:ea typeface="+mj-ea"/>
              </a:rPr>
              <a:t>      Umbrellas are very old.  People in different parts of the world began to __5__ umbrellas at different times.  The Chinese had them more than 3</a:t>
            </a:r>
            <a:r>
              <a:rPr lang="zh-CN" altLang="en-US" sz="2400" b="1" dirty="0" smtClean="0">
                <a:latin typeface="Times New Roman" panose="02020603050405020304" charset="0"/>
                <a:ea typeface="+mj-ea"/>
              </a:rPr>
              <a:t>，</a:t>
            </a:r>
            <a:r>
              <a:rPr lang="en-US" altLang="zh-CN" sz="2400" b="1" dirty="0" smtClean="0">
                <a:latin typeface="Times New Roman" panose="02020603050405020304" charset="0"/>
                <a:ea typeface="+mj-ea"/>
              </a:rPr>
              <a:t>000 years ago.  From there, umbrellas __6__ to India and Egypt.  In Greece and Rome, __7__ wouldn't use them.  They believed umbrellas were only for women.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7"/>
          <p:cNvSpPr txBox="1"/>
          <p:nvPr/>
        </p:nvSpPr>
        <p:spPr>
          <a:xfrm>
            <a:off x="553049" y="1289857"/>
            <a:ext cx="11173729" cy="341632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    Britain was __8__ the first country in Europe where common people used umbrellas against rain.  The weather there is very __9__ and umbrellas are very useful. </a:t>
            </a:r>
          </a:p>
          <a:p>
            <a:pPr>
              <a:lnSpc>
                <a:spcPct val="150000"/>
              </a:lnSpc>
            </a:pPr>
            <a:r>
              <a:rPr lang="en-US" altLang="zh-CN" sz="2400" b="1" dirty="0" smtClean="0">
                <a:latin typeface="Times New Roman" panose="02020603050405020304" charset="0"/>
                <a:ea typeface="+mj-ea"/>
              </a:rPr>
              <a:t>     Everybody uses umbrellas today.  Next time you __10__ one, thinking that for centuries only great men and women used them, you'll feel you are an important person, too.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0758623" cy="3416320"/>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)1. A. rain  		B. cloud  		C. air  			D. water</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)2. A. lovely  		B. cheap  		C. hard  		D. easy</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)3. A. light  		B. heavy		C. common  		D. special</a:t>
            </a:r>
          </a:p>
        </p:txBody>
      </p:sp>
      <p:sp>
        <p:nvSpPr>
          <p:cNvPr id="11" name="文本框 10"/>
          <p:cNvSpPr txBox="1"/>
          <p:nvPr/>
        </p:nvSpPr>
        <p:spPr>
          <a:xfrm>
            <a:off x="1083573" y="1161336"/>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9"/>
          <p:cNvSpPr txBox="1"/>
          <p:nvPr/>
        </p:nvSpPr>
        <p:spPr>
          <a:xfrm>
            <a:off x="847317" y="1591027"/>
            <a:ext cx="9676304" cy="646331"/>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考查名词辨析。根据常识可知，伞是用来为人们遮挡雨和阳光的。</a:t>
            </a:r>
          </a:p>
        </p:txBody>
      </p:sp>
      <p:sp>
        <p:nvSpPr>
          <p:cNvPr id="6" name="文本框 9"/>
          <p:cNvSpPr txBox="1"/>
          <p:nvPr/>
        </p:nvSpPr>
        <p:spPr>
          <a:xfrm>
            <a:off x="798719" y="2742755"/>
            <a:ext cx="90271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考查形容词辨析。大部分的伞可以折叠，所以我们很容易携带它们。</a:t>
            </a:r>
            <a:r>
              <a:rPr lang="en-US" altLang="zh-CN" sz="2200" b="1" dirty="0" smtClean="0">
                <a:latin typeface="仿宋" panose="02010609060101010101" charset="-122"/>
                <a:ea typeface="仿宋" panose="02010609060101010101" charset="-122"/>
              </a:rPr>
              <a:t>easy</a:t>
            </a:r>
            <a:r>
              <a:rPr lang="zh-CN" altLang="en-US" sz="2200" b="1" dirty="0" smtClean="0">
                <a:latin typeface="仿宋" panose="02010609060101010101" charset="-122"/>
                <a:ea typeface="仿宋" panose="02010609060101010101" charset="-122"/>
              </a:rPr>
              <a:t>意为“容易的”。</a:t>
            </a:r>
          </a:p>
        </p:txBody>
      </p:sp>
      <p:sp>
        <p:nvSpPr>
          <p:cNvPr id="7" name="文本框 10"/>
          <p:cNvSpPr txBox="1"/>
          <p:nvPr/>
        </p:nvSpPr>
        <p:spPr>
          <a:xfrm>
            <a:off x="1015630" y="2257389"/>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3" name="文本框 10"/>
          <p:cNvSpPr txBox="1"/>
          <p:nvPr/>
        </p:nvSpPr>
        <p:spPr>
          <a:xfrm>
            <a:off x="1050309" y="3939451"/>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14" name="文本框 9"/>
          <p:cNvSpPr txBox="1"/>
          <p:nvPr/>
        </p:nvSpPr>
        <p:spPr>
          <a:xfrm>
            <a:off x="958903" y="4443454"/>
            <a:ext cx="9591375" cy="1661993"/>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考查形容词辨析。根据下一句“</a:t>
            </a:r>
            <a:r>
              <a:rPr lang="en-US" altLang="zh-CN" sz="2200" b="1" dirty="0" smtClean="0">
                <a:latin typeface="仿宋" panose="02010609060101010101" charset="-122"/>
                <a:ea typeface="仿宋" panose="02010609060101010101" charset="-122"/>
              </a:rPr>
              <a:t>In the past, it was a symbol of importance. ”</a:t>
            </a:r>
            <a:r>
              <a:rPr lang="zh-CN" altLang="en-US" sz="2200" b="1" dirty="0" smtClean="0">
                <a:latin typeface="仿宋" panose="02010609060101010101" charset="-122"/>
                <a:ea typeface="仿宋" panose="02010609060101010101" charset="-122"/>
              </a:rPr>
              <a:t>可知，在过去伞不像现在这么普遍。</a:t>
            </a:r>
            <a:r>
              <a:rPr lang="en-US" altLang="zh-CN" sz="2200" b="1" dirty="0" smtClean="0">
                <a:latin typeface="仿宋" panose="02010609060101010101" charset="-122"/>
                <a:ea typeface="仿宋" panose="02010609060101010101" charset="-122"/>
              </a:rPr>
              <a:t>common</a:t>
            </a:r>
            <a:r>
              <a:rPr lang="zh-CN" altLang="en-US" sz="2200" b="1" dirty="0" smtClean="0">
                <a:latin typeface="仿宋" panose="02010609060101010101" charset="-122"/>
                <a:ea typeface="仿宋" panose="02010609060101010101" charset="-122"/>
              </a:rPr>
              <a:t>意为“普遍的”。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6" grpId="0"/>
      <p:bldP spid="7"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52059" y="1574442"/>
            <a:ext cx="10758623" cy="3970318"/>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)4. A. way  		B. size		C. reason  		D. place</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)5. A. discover  		B. use		C. examine  		D. discuss</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)6. A. walked  		B. traveled		C. rode  	D. flew</a:t>
            </a:r>
          </a:p>
        </p:txBody>
      </p:sp>
      <p:sp>
        <p:nvSpPr>
          <p:cNvPr id="11" name="文本框 10"/>
          <p:cNvSpPr txBox="1"/>
          <p:nvPr/>
        </p:nvSpPr>
        <p:spPr>
          <a:xfrm>
            <a:off x="1043232" y="1739559"/>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9"/>
          <p:cNvSpPr txBox="1"/>
          <p:nvPr/>
        </p:nvSpPr>
        <p:spPr>
          <a:xfrm>
            <a:off x="890252" y="2142357"/>
            <a:ext cx="90271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考查名词辨析。</a:t>
            </a:r>
            <a:r>
              <a:rPr lang="en-US" altLang="zh-CN" sz="2200" b="1" dirty="0" smtClean="0">
                <a:latin typeface="仿宋" panose="02010609060101010101" charset="-122"/>
                <a:ea typeface="仿宋" panose="02010609060101010101" charset="-122"/>
              </a:rPr>
              <a:t>in this way</a:t>
            </a:r>
            <a:r>
              <a:rPr lang="zh-CN" altLang="en-US" sz="2200" b="1" dirty="0" smtClean="0">
                <a:latin typeface="仿宋" panose="02010609060101010101" charset="-122"/>
                <a:ea typeface="仿宋" panose="02010609060101010101" charset="-122"/>
              </a:rPr>
              <a:t>为介词短语，意为“以这种方式”。句意：一些非洲国家仍然以这种方式使用伞。</a:t>
            </a:r>
          </a:p>
        </p:txBody>
      </p:sp>
      <p:sp>
        <p:nvSpPr>
          <p:cNvPr id="7" name="文本框 10"/>
          <p:cNvSpPr txBox="1"/>
          <p:nvPr/>
        </p:nvSpPr>
        <p:spPr>
          <a:xfrm>
            <a:off x="1055972" y="3393075"/>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10" name="文本框 10"/>
          <p:cNvSpPr txBox="1"/>
          <p:nvPr/>
        </p:nvSpPr>
        <p:spPr>
          <a:xfrm>
            <a:off x="1077204" y="5030077"/>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13" name="文本框 9"/>
          <p:cNvSpPr txBox="1"/>
          <p:nvPr/>
        </p:nvSpPr>
        <p:spPr>
          <a:xfrm>
            <a:off x="914315" y="3850841"/>
            <a:ext cx="90271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考查动词辨析。</a:t>
            </a:r>
            <a:r>
              <a:rPr lang="en-US" altLang="zh-CN" sz="2200" b="1" dirty="0" smtClean="0">
                <a:latin typeface="仿宋" panose="02010609060101010101" charset="-122"/>
                <a:ea typeface="仿宋" panose="02010609060101010101" charset="-122"/>
              </a:rPr>
              <a:t>use</a:t>
            </a:r>
            <a:r>
              <a:rPr lang="zh-CN" altLang="en-US" sz="2200" b="1" dirty="0" smtClean="0">
                <a:latin typeface="仿宋" panose="02010609060101010101" charset="-122"/>
                <a:ea typeface="仿宋" panose="02010609060101010101" charset="-122"/>
              </a:rPr>
              <a:t>意为“使用”。句意：世界不同地区的人在不同的时期开始使用伞。</a:t>
            </a:r>
          </a:p>
        </p:txBody>
      </p:sp>
      <p:sp>
        <p:nvSpPr>
          <p:cNvPr id="14" name="文本框 9"/>
          <p:cNvSpPr txBox="1"/>
          <p:nvPr/>
        </p:nvSpPr>
        <p:spPr>
          <a:xfrm>
            <a:off x="882231" y="5455052"/>
            <a:ext cx="90271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考查动词辨析。结合上下文可知，伞是从中国传到印度和埃及的，因此用</a:t>
            </a:r>
            <a:r>
              <a:rPr lang="en-US" altLang="zh-CN" sz="2200" b="1" dirty="0" smtClean="0">
                <a:latin typeface="仿宋" panose="02010609060101010101" charset="-122"/>
                <a:ea typeface="仿宋" panose="02010609060101010101" charset="-122"/>
              </a:rPr>
              <a:t>traveled</a:t>
            </a:r>
            <a:r>
              <a:rPr lang="zh-CN" altLang="en-US" sz="2200" b="1" dirty="0" smtClean="0">
                <a:latin typeface="仿宋" panose="02010609060101010101" charset="-122"/>
                <a:ea typeface="仿宋" panose="02010609060101010101" charset="-122"/>
              </a:rPr>
              <a:t>表示“传送”。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7" grpId="0"/>
      <p:bldP spid="10"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52059" y="1157348"/>
            <a:ext cx="10758623" cy="4524315"/>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)7. A. children  	      B. parents		C. men  		D. women</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)8. A. probably       B. already		C. suddenly  		D. immediately</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p:txBody>
      </p:sp>
      <p:sp>
        <p:nvSpPr>
          <p:cNvPr id="11" name="文本框 10"/>
          <p:cNvSpPr txBox="1"/>
          <p:nvPr/>
        </p:nvSpPr>
        <p:spPr>
          <a:xfrm>
            <a:off x="1139485" y="1274338"/>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文本框 9"/>
          <p:cNvSpPr txBox="1"/>
          <p:nvPr/>
        </p:nvSpPr>
        <p:spPr>
          <a:xfrm>
            <a:off x="1002548" y="1709220"/>
            <a:ext cx="9027160"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考查名词辨析。由本段最后一句“</a:t>
            </a:r>
            <a:r>
              <a:rPr lang="en-US" altLang="zh-CN" sz="2200" b="1" dirty="0" smtClean="0">
                <a:latin typeface="仿宋" panose="02010609060101010101" charset="-122"/>
                <a:ea typeface="仿宋" panose="02010609060101010101" charset="-122"/>
              </a:rPr>
              <a:t>They believed umbrellas were only for women. ”</a:t>
            </a:r>
            <a:r>
              <a:rPr lang="zh-CN" altLang="en-US" sz="2200" b="1" dirty="0" smtClean="0">
                <a:latin typeface="仿宋" panose="02010609060101010101" charset="-122"/>
                <a:ea typeface="仿宋" panose="02010609060101010101" charset="-122"/>
              </a:rPr>
              <a:t>可知，在希腊和罗马，人们认为伞仅仅是为女士准备的，所以男士不使用伞。</a:t>
            </a:r>
          </a:p>
        </p:txBody>
      </p:sp>
      <p:sp>
        <p:nvSpPr>
          <p:cNvPr id="12" name="文本框 10"/>
          <p:cNvSpPr txBox="1"/>
          <p:nvPr/>
        </p:nvSpPr>
        <p:spPr>
          <a:xfrm>
            <a:off x="1127926" y="3519761"/>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3" name="文本框 9"/>
          <p:cNvSpPr txBox="1"/>
          <p:nvPr/>
        </p:nvSpPr>
        <p:spPr>
          <a:xfrm>
            <a:off x="914315" y="4203768"/>
            <a:ext cx="9027160"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考查副词辨析。</a:t>
            </a:r>
            <a:r>
              <a:rPr lang="en-US" altLang="zh-CN" sz="2200" b="1" dirty="0" smtClean="0">
                <a:latin typeface="仿宋" panose="02010609060101010101" charset="-122"/>
                <a:ea typeface="仿宋" panose="02010609060101010101" charset="-122"/>
              </a:rPr>
              <a:t>probably</a:t>
            </a:r>
            <a:r>
              <a:rPr lang="zh-CN" altLang="en-US" sz="2200" b="1" dirty="0" smtClean="0">
                <a:latin typeface="仿宋" panose="02010609060101010101" charset="-122"/>
                <a:ea typeface="仿宋" panose="02010609060101010101" charset="-122"/>
              </a:rPr>
              <a:t>意为“可能”；</a:t>
            </a:r>
            <a:r>
              <a:rPr lang="en-US" altLang="zh-CN" sz="2200" b="1" dirty="0" smtClean="0">
                <a:latin typeface="仿宋" panose="02010609060101010101" charset="-122"/>
                <a:ea typeface="仿宋" panose="02010609060101010101" charset="-122"/>
              </a:rPr>
              <a:t>already</a:t>
            </a:r>
            <a:r>
              <a:rPr lang="zh-CN" altLang="en-US" sz="2200" b="1" dirty="0" smtClean="0">
                <a:latin typeface="仿宋" panose="02010609060101010101" charset="-122"/>
                <a:ea typeface="仿宋" panose="02010609060101010101" charset="-122"/>
              </a:rPr>
              <a:t>意为“已经”；</a:t>
            </a:r>
            <a:r>
              <a:rPr lang="en-US" altLang="zh-CN" sz="2200" b="1" dirty="0" smtClean="0">
                <a:latin typeface="仿宋" panose="02010609060101010101" charset="-122"/>
                <a:ea typeface="仿宋" panose="02010609060101010101" charset="-122"/>
              </a:rPr>
              <a:t>suddenly</a:t>
            </a:r>
            <a:r>
              <a:rPr lang="zh-CN" altLang="en-US" sz="2200" b="1" dirty="0" smtClean="0">
                <a:latin typeface="仿宋" panose="02010609060101010101" charset="-122"/>
                <a:ea typeface="仿宋" panose="02010609060101010101" charset="-122"/>
              </a:rPr>
              <a:t>意为“突然”；</a:t>
            </a:r>
            <a:r>
              <a:rPr lang="en-US" altLang="zh-CN" sz="2200" b="1" dirty="0" smtClean="0">
                <a:latin typeface="仿宋" panose="02010609060101010101" charset="-122"/>
                <a:ea typeface="仿宋" panose="02010609060101010101" charset="-122"/>
              </a:rPr>
              <a:t>immediately</a:t>
            </a:r>
            <a:r>
              <a:rPr lang="zh-CN" altLang="en-US" sz="2200" b="1" dirty="0" smtClean="0">
                <a:latin typeface="仿宋" panose="02010609060101010101" charset="-122"/>
                <a:ea typeface="仿宋" panose="02010609060101010101" charset="-122"/>
              </a:rPr>
              <a:t>意为“立即”。句意：英国可能是欧洲第一个普通人用伞挡雨的国家。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12"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800185" y="1157347"/>
            <a:ext cx="10758623" cy="4524315"/>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)9. A. sunny  		B. rainy		C. snowy  		D. windy</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)10. A. sell  		B. return		C. borrow  		D. carry</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p:txBody>
      </p:sp>
      <p:sp>
        <p:nvSpPr>
          <p:cNvPr id="11" name="文本框 10"/>
          <p:cNvSpPr txBox="1"/>
          <p:nvPr/>
        </p:nvSpPr>
        <p:spPr>
          <a:xfrm>
            <a:off x="1171569" y="1274338"/>
            <a:ext cx="348172"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5" name="文本框 9"/>
          <p:cNvSpPr txBox="1"/>
          <p:nvPr/>
        </p:nvSpPr>
        <p:spPr>
          <a:xfrm>
            <a:off x="954420" y="1949853"/>
            <a:ext cx="90271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考查形容词辨析。英国的气候多雨。</a:t>
            </a:r>
            <a:r>
              <a:rPr lang="en-US" altLang="zh-CN" sz="2200" b="1" dirty="0" smtClean="0">
                <a:latin typeface="仿宋" panose="02010609060101010101" charset="-122"/>
                <a:ea typeface="仿宋" panose="02010609060101010101" charset="-122"/>
              </a:rPr>
              <a:t>rainy</a:t>
            </a:r>
            <a:r>
              <a:rPr lang="zh-CN" altLang="en-US" sz="2200" b="1" dirty="0" smtClean="0">
                <a:latin typeface="仿宋" panose="02010609060101010101" charset="-122"/>
                <a:ea typeface="仿宋" panose="02010609060101010101" charset="-122"/>
              </a:rPr>
              <a:t>意为“多雨的”。句意：那里的天气多雨，伞非常有用。</a:t>
            </a:r>
          </a:p>
        </p:txBody>
      </p:sp>
      <p:sp>
        <p:nvSpPr>
          <p:cNvPr id="7" name="文本框 10"/>
          <p:cNvSpPr txBox="1"/>
          <p:nvPr/>
        </p:nvSpPr>
        <p:spPr>
          <a:xfrm>
            <a:off x="1104098" y="3505370"/>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3" name="文本框 9"/>
          <p:cNvSpPr txBox="1"/>
          <p:nvPr/>
        </p:nvSpPr>
        <p:spPr>
          <a:xfrm>
            <a:off x="850146" y="4075432"/>
            <a:ext cx="10090569"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考查动词辨析。</a:t>
            </a:r>
            <a:r>
              <a:rPr lang="en-US" altLang="zh-CN" sz="2200" b="1" dirty="0" smtClean="0">
                <a:latin typeface="仿宋" panose="02010609060101010101" charset="-122"/>
                <a:ea typeface="仿宋" panose="02010609060101010101" charset="-122"/>
              </a:rPr>
              <a:t>carry</a:t>
            </a:r>
            <a:r>
              <a:rPr lang="zh-CN" altLang="en-US" sz="2200" b="1" dirty="0" smtClean="0">
                <a:latin typeface="仿宋" panose="02010609060101010101" charset="-122"/>
                <a:ea typeface="仿宋" panose="02010609060101010101" charset="-122"/>
              </a:rPr>
              <a:t>意为“携带”。句意：下次当你携带伞的时候，想到几个世纪以来只有伟大的人才使用伞，你会感觉你也是一个伟大的人。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7"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标-03"/>
          <p:cNvPicPr>
            <a:picLocks noChangeAspect="1"/>
          </p:cNvPicPr>
          <p:nvPr/>
        </p:nvPicPr>
        <p:blipFill>
          <a:blip r:embed="rId2" cstate="email"/>
          <a:stretch>
            <a:fillRect/>
          </a:stretch>
        </p:blipFill>
        <p:spPr>
          <a:xfrm>
            <a:off x="-17145" y="1026795"/>
            <a:ext cx="4001135" cy="676910"/>
          </a:xfrm>
          <a:prstGeom prst="rect">
            <a:avLst/>
          </a:prstGeom>
        </p:spPr>
      </p:pic>
      <p:sp>
        <p:nvSpPr>
          <p:cNvPr id="4" name="文本框 3"/>
          <p:cNvSpPr txBox="1"/>
          <p:nvPr/>
        </p:nvSpPr>
        <p:spPr>
          <a:xfrm>
            <a:off x="272562" y="1104265"/>
            <a:ext cx="2644628" cy="523220"/>
          </a:xfrm>
          <a:prstGeom prst="rect">
            <a:avLst/>
          </a:prstGeom>
          <a:noFill/>
        </p:spPr>
        <p:txBody>
          <a:bodyPr wrap="square" rtlCol="0">
            <a:spAutoFit/>
          </a:bodyPr>
          <a:lstStyle/>
          <a:p>
            <a:pPr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A </a:t>
            </a:r>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教材</a:t>
            </a:r>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要点回归</a:t>
            </a:r>
          </a:p>
        </p:txBody>
      </p:sp>
      <p:sp>
        <p:nvSpPr>
          <p:cNvPr id="8" name="文本框 7"/>
          <p:cNvSpPr txBox="1"/>
          <p:nvPr/>
        </p:nvSpPr>
        <p:spPr>
          <a:xfrm>
            <a:off x="123825" y="2206625"/>
            <a:ext cx="10323830" cy="279223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宋体" panose="02010600030101010101" pitchFamily="2" charset="-122"/>
              </a:rPr>
              <a:t>1. What beautiful  ________(</a:t>
            </a:r>
            <a:r>
              <a:rPr lang="zh-CN" altLang="en-US" sz="2400" b="1" dirty="0" smtClean="0">
                <a:latin typeface="Times New Roman" panose="02020603050405020304" charset="0"/>
                <a:ea typeface="宋体" panose="02010600030101010101" pitchFamily="2" charset="-122"/>
              </a:rPr>
              <a:t>手提包</a:t>
            </a:r>
            <a:r>
              <a:rPr lang="en-US" altLang="zh-CN" sz="2400" b="1" dirty="0" smtClean="0">
                <a:latin typeface="Times New Roman" panose="02020603050405020304" charset="0"/>
                <a:ea typeface="宋体" panose="02010600030101010101" pitchFamily="2" charset="-122"/>
              </a:rPr>
              <a:t>) they are!</a:t>
            </a:r>
          </a:p>
          <a:p>
            <a:pPr>
              <a:lnSpc>
                <a:spcPct val="150000"/>
              </a:lnSpc>
            </a:pPr>
            <a:r>
              <a:rPr lang="en-US" altLang="zh-CN" sz="2400" b="1" dirty="0" smtClean="0">
                <a:latin typeface="Times New Roman" panose="02020603050405020304" charset="0"/>
                <a:ea typeface="宋体" panose="02010600030101010101" pitchFamily="2" charset="-122"/>
              </a:rPr>
              <a:t>2. There is a popular ________(</a:t>
            </a:r>
            <a:r>
              <a:rPr lang="zh-CN" altLang="en-US" sz="2400" b="1" dirty="0" smtClean="0">
                <a:latin typeface="Times New Roman" panose="02020603050405020304" charset="0"/>
                <a:ea typeface="宋体" panose="02010600030101010101" pitchFamily="2" charset="-122"/>
              </a:rPr>
              <a:t>移动的</a:t>
            </a:r>
            <a:r>
              <a:rPr lang="en-US" altLang="zh-CN" sz="2400" b="1" dirty="0" smtClean="0">
                <a:latin typeface="Times New Roman" panose="02020603050405020304" charset="0"/>
                <a:ea typeface="宋体" panose="02010600030101010101" pitchFamily="2" charset="-122"/>
              </a:rPr>
              <a:t>) library in our city. </a:t>
            </a:r>
          </a:p>
          <a:p>
            <a:pPr>
              <a:lnSpc>
                <a:spcPct val="150000"/>
              </a:lnSpc>
            </a:pPr>
            <a:r>
              <a:rPr lang="en-US" altLang="zh-CN" sz="2400" b="1" dirty="0" smtClean="0">
                <a:latin typeface="Times New Roman" panose="02020603050405020304" charset="0"/>
                <a:ea typeface="宋体" panose="02010600030101010101" pitchFamily="2" charset="-122"/>
              </a:rPr>
              <a:t>3. My sister reads some  ________(</a:t>
            </a:r>
            <a:r>
              <a:rPr lang="zh-CN" altLang="en-US" sz="2400" b="1" dirty="0" smtClean="0">
                <a:latin typeface="Times New Roman" panose="02020603050405020304" charset="0"/>
                <a:ea typeface="宋体" panose="02010600030101010101" pitchFamily="2" charset="-122"/>
              </a:rPr>
              <a:t>日常的</a:t>
            </a:r>
            <a:r>
              <a:rPr lang="en-US" altLang="zh-CN" sz="2400" b="1" dirty="0" smtClean="0">
                <a:latin typeface="Times New Roman" panose="02020603050405020304" charset="0"/>
                <a:ea typeface="宋体" panose="02010600030101010101" pitchFamily="2" charset="-122"/>
              </a:rPr>
              <a:t>) English every morning. </a:t>
            </a:r>
          </a:p>
          <a:p>
            <a:pPr>
              <a:lnSpc>
                <a:spcPct val="150000"/>
              </a:lnSpc>
            </a:pPr>
            <a:r>
              <a:rPr lang="en-US" altLang="zh-CN" sz="2400" b="1" dirty="0" smtClean="0">
                <a:latin typeface="Times New Roman" panose="02020603050405020304" charset="0"/>
                <a:ea typeface="宋体" panose="02010600030101010101" pitchFamily="2" charset="-122"/>
              </a:rPr>
              <a:t>4. The ________(</a:t>
            </a:r>
            <a:r>
              <a:rPr lang="zh-CN" altLang="en-US" sz="2400" b="1" dirty="0" smtClean="0">
                <a:latin typeface="Times New Roman" panose="02020603050405020304" charset="0"/>
                <a:ea typeface="宋体" panose="02010600030101010101" pitchFamily="2" charset="-122"/>
              </a:rPr>
              <a:t>交通</a:t>
            </a:r>
            <a:r>
              <a:rPr lang="en-US" altLang="zh-CN" sz="2400" b="1" dirty="0" smtClean="0">
                <a:latin typeface="Times New Roman" panose="02020603050405020304" charset="0"/>
                <a:ea typeface="宋体" panose="02010600030101010101" pitchFamily="2" charset="-122"/>
              </a:rPr>
              <a:t>) here is very busy on weekends. </a:t>
            </a:r>
          </a:p>
          <a:p>
            <a:pPr>
              <a:lnSpc>
                <a:spcPct val="150000"/>
              </a:lnSpc>
            </a:pPr>
            <a:r>
              <a:rPr lang="en-US" altLang="zh-CN" sz="2400" b="1" dirty="0" smtClean="0">
                <a:latin typeface="Times New Roman" panose="02020603050405020304" charset="0"/>
                <a:ea typeface="宋体" panose="02010600030101010101" pitchFamily="2" charset="-122"/>
              </a:rPr>
              <a:t>5. The white and red  ________(</a:t>
            </a:r>
            <a:r>
              <a:rPr lang="zh-CN" altLang="en-US" sz="2400" b="1" dirty="0" smtClean="0">
                <a:latin typeface="Times New Roman" panose="02020603050405020304" charset="0"/>
                <a:ea typeface="宋体" panose="02010600030101010101" pitchFamily="2" charset="-122"/>
              </a:rPr>
              <a:t>帽子</a:t>
            </a:r>
            <a:r>
              <a:rPr lang="en-US" altLang="zh-CN" sz="2400" b="1" dirty="0" smtClean="0">
                <a:latin typeface="Times New Roman" panose="02020603050405020304" charset="0"/>
                <a:ea typeface="宋体" panose="02010600030101010101" pitchFamily="2" charset="-122"/>
              </a:rPr>
              <a:t>) cost my mother ten dollars yesterday. </a:t>
            </a:r>
          </a:p>
        </p:txBody>
      </p:sp>
      <p:sp>
        <p:nvSpPr>
          <p:cNvPr id="9" name="矩形 8"/>
          <p:cNvSpPr/>
          <p:nvPr/>
        </p:nvSpPr>
        <p:spPr>
          <a:xfrm>
            <a:off x="2570312" y="2273603"/>
            <a:ext cx="1699504"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handbags</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sp>
        <p:nvSpPr>
          <p:cNvPr id="10" name="矩形 9"/>
          <p:cNvSpPr/>
          <p:nvPr/>
        </p:nvSpPr>
        <p:spPr>
          <a:xfrm>
            <a:off x="3109917" y="2858170"/>
            <a:ext cx="1048685"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mobile</a:t>
            </a:r>
            <a:endParaRPr lang="zh-CN" altLang="en-US" sz="2400" b="1" dirty="0">
              <a:solidFill>
                <a:srgbClr val="C00000"/>
              </a:solidFill>
              <a:latin typeface="+mn-ea"/>
              <a:sym typeface="+mn-ea"/>
            </a:endParaRPr>
          </a:p>
        </p:txBody>
      </p:sp>
      <p:sp>
        <p:nvSpPr>
          <p:cNvPr id="11" name="矩形 10"/>
          <p:cNvSpPr/>
          <p:nvPr/>
        </p:nvSpPr>
        <p:spPr>
          <a:xfrm>
            <a:off x="6587287" y="3946640"/>
            <a:ext cx="417102"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in</a:t>
            </a:r>
            <a:endParaRPr lang="zh-CN" altLang="en-US" sz="2400" dirty="0">
              <a:solidFill>
                <a:srgbClr val="C00000"/>
              </a:solidFill>
              <a:sym typeface="+mn-ea"/>
            </a:endParaRPr>
          </a:p>
        </p:txBody>
      </p:sp>
      <p:sp>
        <p:nvSpPr>
          <p:cNvPr id="12" name="矩形 11"/>
          <p:cNvSpPr/>
          <p:nvPr/>
        </p:nvSpPr>
        <p:spPr>
          <a:xfrm>
            <a:off x="3319411" y="3373531"/>
            <a:ext cx="1315296"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everyday</a:t>
            </a:r>
            <a:endParaRPr lang="zh-CN" altLang="en-US" sz="2400" b="1" dirty="0">
              <a:solidFill>
                <a:srgbClr val="C00000"/>
              </a:solidFill>
              <a:latin typeface="+mn-ea"/>
              <a:sym typeface="+mn-ea"/>
            </a:endParaRPr>
          </a:p>
        </p:txBody>
      </p:sp>
      <p:sp>
        <p:nvSpPr>
          <p:cNvPr id="13" name="矩形 12"/>
          <p:cNvSpPr/>
          <p:nvPr/>
        </p:nvSpPr>
        <p:spPr>
          <a:xfrm>
            <a:off x="1200380" y="3946303"/>
            <a:ext cx="920573"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traffic</a:t>
            </a:r>
          </a:p>
        </p:txBody>
      </p:sp>
      <p:pic>
        <p:nvPicPr>
          <p:cNvPr id="3" name="Picture 4"/>
          <p:cNvPicPr>
            <a:picLocks noChangeAspect="1"/>
          </p:cNvPicPr>
          <p:nvPr/>
        </p:nvPicPr>
        <p:blipFill>
          <a:blip r:embed="rId3" cstate="email"/>
          <a:stretch>
            <a:fillRect/>
          </a:stretch>
        </p:blipFill>
        <p:spPr>
          <a:xfrm>
            <a:off x="412115" y="1746885"/>
            <a:ext cx="84455" cy="414020"/>
          </a:xfrm>
          <a:prstGeom prst="rect">
            <a:avLst/>
          </a:prstGeom>
          <a:noFill/>
          <a:ln w="9525">
            <a:noFill/>
          </a:ln>
        </p:spPr>
      </p:pic>
      <p:sp>
        <p:nvSpPr>
          <p:cNvPr id="5" name="Rectangle 10"/>
          <p:cNvSpPr/>
          <p:nvPr/>
        </p:nvSpPr>
        <p:spPr>
          <a:xfrm>
            <a:off x="502285" y="1746885"/>
            <a:ext cx="482696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Ⅰ. </a:t>
            </a:r>
            <a:r>
              <a:rPr lang="zh-CN" altLang="en-US" sz="2400" b="1" dirty="0" smtClean="0">
                <a:solidFill>
                  <a:srgbClr val="00A6AD"/>
                </a:solidFill>
                <a:latin typeface="+mn-ea"/>
                <a:sym typeface="+mn-ea"/>
              </a:rPr>
              <a:t>根据句意及汉语提示完成句子</a:t>
            </a:r>
          </a:p>
        </p:txBody>
      </p:sp>
      <p:sp>
        <p:nvSpPr>
          <p:cNvPr id="14" name="矩形 13"/>
          <p:cNvSpPr/>
          <p:nvPr/>
        </p:nvSpPr>
        <p:spPr>
          <a:xfrm>
            <a:off x="2956990" y="4467671"/>
            <a:ext cx="1149033"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cap/hat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dissolve">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5"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650513" y="922356"/>
            <a:ext cx="1869423" cy="583108"/>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charset="0"/>
                <a:sym typeface="+mn-ea"/>
              </a:rPr>
              <a:t>Ⅶ. </a:t>
            </a:r>
            <a:r>
              <a:rPr lang="zh-CN" altLang="en-US" sz="2400" b="1" dirty="0" smtClean="0">
                <a:solidFill>
                  <a:srgbClr val="F1AF00"/>
                </a:solidFill>
                <a:latin typeface="Times New Roman" panose="02020603050405020304" charset="0"/>
                <a:sym typeface="+mn-ea"/>
              </a:rPr>
              <a:t>阅读理解</a:t>
            </a:r>
          </a:p>
        </p:txBody>
      </p:sp>
      <p:pic>
        <p:nvPicPr>
          <p:cNvPr id="5" name="Picture 4"/>
          <p:cNvPicPr>
            <a:picLocks noChangeAspect="1"/>
          </p:cNvPicPr>
          <p:nvPr/>
        </p:nvPicPr>
        <p:blipFill>
          <a:blip r:embed="rId2" cstate="email"/>
          <a:stretch>
            <a:fillRect/>
          </a:stretch>
        </p:blipFill>
        <p:spPr>
          <a:xfrm>
            <a:off x="578583" y="1060498"/>
            <a:ext cx="84455" cy="414020"/>
          </a:xfrm>
          <a:prstGeom prst="rect">
            <a:avLst/>
          </a:prstGeom>
          <a:noFill/>
          <a:ln w="9525">
            <a:noFill/>
          </a:ln>
        </p:spPr>
      </p:pic>
      <p:graphicFrame>
        <p:nvGraphicFramePr>
          <p:cNvPr id="7" name="表格 6"/>
          <p:cNvGraphicFramePr>
            <a:graphicFrameLocks noGrp="1"/>
          </p:cNvGraphicFramePr>
          <p:nvPr/>
        </p:nvGraphicFramePr>
        <p:xfrm>
          <a:off x="1058778" y="1967997"/>
          <a:ext cx="10186737" cy="2743200"/>
        </p:xfrm>
        <a:graphic>
          <a:graphicData uri="http://schemas.openxmlformats.org/drawingml/2006/table">
            <a:tbl>
              <a:tblPr/>
              <a:tblGrid>
                <a:gridCol w="10186737">
                  <a:extLst>
                    <a:ext uri="{9D8B030D-6E8A-4147-A177-3AD203B41FA5}">
                      <a16:colId xmlns:a16="http://schemas.microsoft.com/office/drawing/2014/main" val="20000"/>
                    </a:ext>
                  </a:extLst>
                </a:gridCol>
              </a:tblGrid>
              <a:tr h="996950">
                <a:tc>
                  <a:txBody>
                    <a:bodyPr/>
                    <a:lstStyle/>
                    <a:p>
                      <a:pPr algn="just">
                        <a:lnSpc>
                          <a:spcPct val="150000"/>
                        </a:lnSpc>
                        <a:spcAft>
                          <a:spcPts val="0"/>
                        </a:spcAft>
                      </a:pPr>
                      <a:r>
                        <a:rPr lang="zh-CN" sz="2400" b="1" kern="100" dirty="0">
                          <a:latin typeface="Times New Roman" panose="02020603050405020304"/>
                          <a:ea typeface="宋体" panose="02010600030101010101" pitchFamily="2" charset="-122"/>
                          <a:cs typeface="Times New Roman" panose="02020603050405020304"/>
                        </a:rPr>
                        <a:t>　　</a:t>
                      </a:r>
                      <a:r>
                        <a:rPr lang="en-US" sz="2400" b="1" kern="100" dirty="0">
                          <a:latin typeface="Times New Roman" panose="02020603050405020304"/>
                          <a:ea typeface="宋体" panose="02010600030101010101" pitchFamily="2" charset="-122"/>
                          <a:cs typeface="Times New Roman" panose="02020603050405020304"/>
                        </a:rPr>
                        <a:t>With a kind of special mobile phone, we can check if there is pollution.  When we want to know if the air above the road is polluted, we can turn it on and make its camera to the road.  And we can also use it to check the temperature and the UV intensity(</a:t>
                      </a:r>
                      <a:r>
                        <a:rPr lang="zh-CN" sz="2400" b="1" kern="100" dirty="0">
                          <a:latin typeface="Times New Roman" panose="02020603050405020304"/>
                          <a:ea typeface="宋体" panose="02010600030101010101" pitchFamily="2" charset="-122"/>
                          <a:cs typeface="Times New Roman" panose="02020603050405020304"/>
                        </a:rPr>
                        <a:t>紫外线强度</a:t>
                      </a:r>
                      <a:r>
                        <a:rPr lang="en-US" sz="2400" b="1" kern="100" dirty="0">
                          <a:latin typeface="Times New Roman" panose="02020603050405020304"/>
                          <a:ea typeface="宋体" panose="02010600030101010101" pitchFamily="2" charset="-122"/>
                          <a:cs typeface="Times New Roman" panose="02020603050405020304"/>
                        </a:rPr>
                        <a:t>) and humidity(</a:t>
                      </a:r>
                      <a:r>
                        <a:rPr lang="zh-CN" sz="2400" b="1" kern="100" dirty="0">
                          <a:latin typeface="Times New Roman" panose="02020603050405020304"/>
                          <a:ea typeface="宋体" panose="02010600030101010101" pitchFamily="2" charset="-122"/>
                          <a:cs typeface="Times New Roman" panose="02020603050405020304"/>
                        </a:rPr>
                        <a:t>湿度</a:t>
                      </a:r>
                      <a:r>
                        <a:rPr lang="en-US" sz="2400" b="1" kern="100" dirty="0">
                          <a:latin typeface="Times New Roman" panose="02020603050405020304"/>
                          <a:ea typeface="宋体" panose="02010600030101010101" pitchFamily="2" charset="-122"/>
                          <a:cs typeface="Times New Roman" panose="02020603050405020304"/>
                        </a:rPr>
                        <a:t>).  Perhaps more and more people will like to take it to have a trip or camp. </a:t>
                      </a:r>
                      <a:endParaRPr lang="zh-CN" sz="2400" b="1"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545432" y="1665371"/>
          <a:ext cx="10668000" cy="3840480"/>
        </p:xfrm>
        <a:graphic>
          <a:graphicData uri="http://schemas.openxmlformats.org/drawingml/2006/table">
            <a:tbl>
              <a:tblPr/>
              <a:tblGrid>
                <a:gridCol w="10668000">
                  <a:extLst>
                    <a:ext uri="{9D8B030D-6E8A-4147-A177-3AD203B41FA5}">
                      <a16:colId xmlns:a16="http://schemas.microsoft.com/office/drawing/2014/main" val="20000"/>
                    </a:ext>
                  </a:extLst>
                </a:gridCol>
              </a:tblGrid>
              <a:tr h="597535">
                <a:tc>
                  <a:txBody>
                    <a:bodyPr/>
                    <a:lstStyle/>
                    <a:p>
                      <a:pPr algn="just">
                        <a:lnSpc>
                          <a:spcPct val="150000"/>
                        </a:lnSpc>
                        <a:spcAft>
                          <a:spcPts val="0"/>
                        </a:spcAft>
                      </a:pPr>
                      <a:r>
                        <a:rPr lang="en-US" sz="2400" b="1" kern="100" dirty="0" smtClean="0">
                          <a:latin typeface="Times New Roman" panose="02020603050405020304"/>
                          <a:ea typeface="宋体" panose="02010600030101010101" pitchFamily="2" charset="-122"/>
                          <a:cs typeface="Courier New" panose="02070309020205020404"/>
                        </a:rPr>
                        <a:t>      The boy called </a:t>
                      </a:r>
                      <a:r>
                        <a:rPr lang="en-US" sz="2400" b="1" kern="100" dirty="0" err="1" smtClean="0">
                          <a:latin typeface="Times New Roman" panose="02020603050405020304"/>
                          <a:ea typeface="宋体" panose="02010600030101010101" pitchFamily="2" charset="-122"/>
                          <a:cs typeface="Courier New" panose="02070309020205020404"/>
                        </a:rPr>
                        <a:t>Shubham</a:t>
                      </a:r>
                      <a:r>
                        <a:rPr lang="en-US" sz="2400" b="1" kern="100" dirty="0" smtClean="0">
                          <a:latin typeface="Times New Roman" panose="02020603050405020304"/>
                          <a:ea typeface="宋体" panose="02010600030101010101" pitchFamily="2" charset="-122"/>
                          <a:cs typeface="Courier New" panose="02070309020205020404"/>
                        </a:rPr>
                        <a:t> </a:t>
                      </a:r>
                      <a:r>
                        <a:rPr lang="en-US" sz="2400" b="1" kern="100" dirty="0" err="1" smtClean="0">
                          <a:latin typeface="Times New Roman" panose="02020603050405020304"/>
                          <a:ea typeface="宋体" panose="02010600030101010101" pitchFamily="2" charset="-122"/>
                          <a:cs typeface="Courier New" panose="02070309020205020404"/>
                        </a:rPr>
                        <a:t>Banerjee</a:t>
                      </a:r>
                      <a:r>
                        <a:rPr lang="en-US" sz="2400" b="1" kern="100" dirty="0" smtClean="0">
                          <a:latin typeface="Times New Roman" panose="02020603050405020304"/>
                          <a:ea typeface="宋体" panose="02010600030101010101" pitchFamily="2" charset="-122"/>
                          <a:cs typeface="Courier New" panose="02070309020205020404"/>
                        </a:rPr>
                        <a:t> is from .  He invented a special printer in February，</a:t>
                      </a:r>
                      <a:r>
                        <a:rPr lang="en-US" sz="2400" b="1" kern="100" dirty="0" smtClean="0">
                          <a:latin typeface="Times New Roman" panose="02020603050405020304"/>
                          <a:ea typeface="宋体" panose="02010600030101010101" pitchFamily="2" charset="-122"/>
                          <a:cs typeface="Times New Roman" panose="02020603050405020304"/>
                        </a:rPr>
                        <a:t>2014</a:t>
                      </a:r>
                      <a:r>
                        <a:rPr lang="en-US" sz="2400" b="1" kern="100" dirty="0">
                          <a:latin typeface="Times New Roman" panose="02020603050405020304"/>
                          <a:ea typeface="宋体" panose="02010600030101010101" pitchFamily="2" charset="-122"/>
                          <a:cs typeface="Times New Roman" panose="02020603050405020304"/>
                        </a:rPr>
                        <a:t>, especially for the blind men.  The blind men can use it easily and they can use it to print words quickly and correctly.  Importantly, it's the cheapest of all the printers.  Its name is </a:t>
                      </a:r>
                      <a:r>
                        <a:rPr lang="en-US" sz="2400" b="1" kern="100" dirty="0" err="1">
                          <a:latin typeface="Times New Roman" panose="02020603050405020304"/>
                          <a:ea typeface="宋体" panose="02010600030101010101" pitchFamily="2" charset="-122"/>
                          <a:cs typeface="Times New Roman" panose="02020603050405020304"/>
                        </a:rPr>
                        <a:t>Braigo</a:t>
                      </a:r>
                      <a:r>
                        <a:rPr lang="en-US" sz="2400" b="1" kern="100" dirty="0">
                          <a:latin typeface="Times New Roman" panose="02020603050405020304"/>
                          <a:ea typeface="宋体" panose="02010600030101010101" pitchFamily="2" charset="-122"/>
                          <a:cs typeface="Times New Roman" panose="02020603050405020304"/>
                        </a:rPr>
                        <a:t>.  </a:t>
                      </a:r>
                      <a:r>
                        <a:rPr lang="en-US" sz="2400" b="1" kern="100" dirty="0" err="1">
                          <a:latin typeface="Times New Roman" panose="02020603050405020304"/>
                          <a:ea typeface="宋体" panose="02010600030101010101" pitchFamily="2" charset="-122"/>
                          <a:cs typeface="Times New Roman" panose="02020603050405020304"/>
                        </a:rPr>
                        <a:t>Braigo</a:t>
                      </a:r>
                      <a:r>
                        <a:rPr lang="en-US" sz="2400" b="1" kern="100" dirty="0">
                          <a:latin typeface="Times New Roman" panose="02020603050405020304"/>
                          <a:ea typeface="宋体" panose="02010600030101010101" pitchFamily="2" charset="-122"/>
                          <a:cs typeface="Times New Roman" panose="02020603050405020304"/>
                        </a:rPr>
                        <a:t> is about two times as fast as other printers.  By the way, </a:t>
                      </a:r>
                      <a:r>
                        <a:rPr lang="en-US" sz="2400" b="1" kern="100" dirty="0" err="1">
                          <a:latin typeface="Times New Roman" panose="02020603050405020304"/>
                          <a:ea typeface="宋体" panose="02010600030101010101" pitchFamily="2" charset="-122"/>
                          <a:cs typeface="Times New Roman" panose="02020603050405020304"/>
                        </a:rPr>
                        <a:t>Banerjee</a:t>
                      </a:r>
                      <a:r>
                        <a:rPr lang="en-US" sz="2400" b="1" kern="100" dirty="0">
                          <a:latin typeface="Times New Roman" panose="02020603050405020304"/>
                          <a:ea typeface="宋体" panose="02010600030101010101" pitchFamily="2" charset="-122"/>
                          <a:cs typeface="Times New Roman" panose="02020603050405020304"/>
                        </a:rPr>
                        <a:t> is just 13 years old now. And people say he will be another Jobs or Gates. </a:t>
                      </a:r>
                      <a:endParaRPr lang="zh-CN" sz="2400" b="1" kern="100" dirty="0">
                        <a:latin typeface="Times New Roman" panose="02020603050405020304"/>
                        <a:ea typeface="宋体" panose="02010600030101010101" pitchFamily="2" charset="-122"/>
                        <a:cs typeface="Times New Roman" panose="02020603050405020304"/>
                      </a:endParaRPr>
                    </a:p>
                    <a:p>
                      <a:pPr indent="4133850" algn="r">
                        <a:lnSpc>
                          <a:spcPct val="150000"/>
                        </a:lnSpc>
                        <a:spcAft>
                          <a:spcPts val="0"/>
                        </a:spcAft>
                      </a:pPr>
                      <a:r>
                        <a:rPr lang="en-US" sz="2400" b="1" kern="100" dirty="0">
                          <a:latin typeface="Times New Roman" panose="02020603050405020304"/>
                          <a:ea typeface="宋体" panose="02010600030101010101" pitchFamily="2" charset="-122"/>
                          <a:cs typeface="Times New Roman" panose="02020603050405020304"/>
                        </a:rPr>
                        <a:t>(Reported in 2015)</a:t>
                      </a:r>
                      <a:endParaRPr lang="zh-CN" sz="2400" b="1"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53766" y="1174466"/>
            <a:ext cx="9587865" cy="224196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)1.  What kind of pollution can we know through the special mobile phone?</a:t>
            </a:r>
          </a:p>
          <a:p>
            <a:pPr>
              <a:lnSpc>
                <a:spcPct val="150000"/>
              </a:lnSpc>
            </a:pPr>
            <a:r>
              <a:rPr lang="en-US" altLang="zh-CN" sz="2400" b="1" dirty="0" smtClean="0">
                <a:latin typeface="Times New Roman" panose="02020603050405020304" charset="0"/>
              </a:rPr>
              <a:t>A. Water pollution.   			B. Air pollution. 		</a:t>
            </a:r>
          </a:p>
          <a:p>
            <a:pPr>
              <a:lnSpc>
                <a:spcPct val="150000"/>
              </a:lnSpc>
            </a:pPr>
            <a:r>
              <a:rPr lang="en-US" altLang="zh-CN" sz="2400" b="1" dirty="0" smtClean="0">
                <a:latin typeface="Times New Roman" panose="02020603050405020304" charset="0"/>
              </a:rPr>
              <a:t>C. Noise pollution.			D. Soil pollution. </a:t>
            </a:r>
          </a:p>
        </p:txBody>
      </p:sp>
      <p:sp>
        <p:nvSpPr>
          <p:cNvPr id="11" name="文本框 10"/>
          <p:cNvSpPr txBox="1"/>
          <p:nvPr/>
        </p:nvSpPr>
        <p:spPr>
          <a:xfrm>
            <a:off x="1298726" y="1309255"/>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6" name="文本框 9"/>
          <p:cNvSpPr txBox="1"/>
          <p:nvPr/>
        </p:nvSpPr>
        <p:spPr>
          <a:xfrm>
            <a:off x="938378" y="3489895"/>
            <a:ext cx="9027160"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细节理解题。根据第一个表格中的信息“</a:t>
            </a:r>
            <a:r>
              <a:rPr lang="en-US" altLang="zh-CN" sz="2200" b="1" dirty="0" smtClean="0">
                <a:latin typeface="仿宋" panose="02010609060101010101" charset="-122"/>
                <a:ea typeface="仿宋" panose="02010609060101010101" charset="-122"/>
              </a:rPr>
              <a:t>When we want to know if the air above the road is polluted…”</a:t>
            </a:r>
            <a:r>
              <a:rPr lang="zh-CN" altLang="en-US" sz="2200" b="1" dirty="0" smtClean="0">
                <a:latin typeface="仿宋" panose="02010609060101010101" charset="-122"/>
                <a:ea typeface="仿宋" panose="02010609060101010101" charset="-122"/>
              </a:rPr>
              <a:t>可知，这部特殊的手机能检测出来的污染是空气污染，故选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687963"/>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)2. When did </a:t>
            </a:r>
            <a:r>
              <a:rPr lang="en-US" altLang="zh-CN" sz="2400" b="1" dirty="0" err="1" smtClean="0">
                <a:latin typeface="Times New Roman" panose="02020603050405020304" charset="0"/>
              </a:rPr>
              <a:t>Banerjee</a:t>
            </a:r>
            <a:r>
              <a:rPr lang="en-US" altLang="zh-CN" sz="2400" b="1" dirty="0" smtClean="0">
                <a:latin typeface="Times New Roman" panose="02020603050405020304" charset="0"/>
              </a:rPr>
              <a:t> invent </a:t>
            </a:r>
            <a:r>
              <a:rPr lang="en-US" altLang="zh-CN" sz="2400" b="1" dirty="0" err="1" smtClean="0">
                <a:latin typeface="Times New Roman" panose="02020603050405020304" charset="0"/>
              </a:rPr>
              <a:t>Braigo</a:t>
            </a:r>
            <a:r>
              <a:rPr lang="en-US" altLang="zh-CN" sz="2400" b="1" dirty="0" smtClean="0">
                <a:latin typeface="Times New Roman" panose="02020603050405020304" charset="0"/>
              </a:rPr>
              <a:t>?</a:t>
            </a:r>
          </a:p>
          <a:p>
            <a:pPr>
              <a:lnSpc>
                <a:spcPct val="150000"/>
              </a:lnSpc>
            </a:pPr>
            <a:r>
              <a:rPr lang="en-US" altLang="zh-CN" sz="2400" b="1" dirty="0" smtClean="0">
                <a:latin typeface="Times New Roman" panose="02020603050405020304" charset="0"/>
              </a:rPr>
              <a:t>A. At the age of ten.			B. At the age of eleven. 		</a:t>
            </a:r>
          </a:p>
          <a:p>
            <a:pPr>
              <a:lnSpc>
                <a:spcPct val="150000"/>
              </a:lnSpc>
            </a:pPr>
            <a:r>
              <a:rPr lang="en-US" altLang="zh-CN" sz="2400" b="1" dirty="0" smtClean="0">
                <a:latin typeface="Times New Roman" panose="02020603050405020304" charset="0"/>
              </a:rPr>
              <a:t>C. At the  age of twelve. 		D. At the  age of thirteen. </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文本框 9"/>
          <p:cNvSpPr txBox="1"/>
          <p:nvPr/>
        </p:nvSpPr>
        <p:spPr>
          <a:xfrm>
            <a:off x="826084" y="3313432"/>
            <a:ext cx="9027160" cy="2090509"/>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推理判断题。根据第二个表格中的信息“</a:t>
            </a:r>
            <a:r>
              <a:rPr lang="en-US" altLang="zh-CN" sz="2200" b="1" dirty="0" smtClean="0">
                <a:latin typeface="仿宋" panose="02010609060101010101" charset="-122"/>
                <a:ea typeface="仿宋" panose="02010609060101010101" charset="-122"/>
              </a:rPr>
              <a:t>He invented a special printer in February, 2014…”“</a:t>
            </a:r>
            <a:r>
              <a:rPr lang="en-US" altLang="zh-CN" sz="2200" b="1" dirty="0" err="1" smtClean="0">
                <a:latin typeface="仿宋" panose="02010609060101010101" charset="-122"/>
                <a:ea typeface="仿宋" panose="02010609060101010101" charset="-122"/>
              </a:rPr>
              <a:t>Banerjee</a:t>
            </a:r>
            <a:r>
              <a:rPr lang="en-US" altLang="zh-CN" sz="2200" b="1" dirty="0" smtClean="0">
                <a:latin typeface="仿宋" panose="02010609060101010101" charset="-122"/>
                <a:ea typeface="仿宋" panose="02010609060101010101" charset="-122"/>
              </a:rPr>
              <a:t> is just 13 years old now. ”</a:t>
            </a:r>
            <a:r>
              <a:rPr lang="zh-CN" altLang="en-US" sz="2200" b="1" dirty="0" smtClean="0">
                <a:latin typeface="仿宋" panose="02010609060101010101" charset="-122"/>
                <a:ea typeface="仿宋" panose="02010609060101010101" charset="-122"/>
              </a:rPr>
              <a:t>以及下面的报道时间“</a:t>
            </a:r>
            <a:r>
              <a:rPr lang="en-US" altLang="zh-CN" sz="2200" b="1" dirty="0" smtClean="0">
                <a:latin typeface="仿宋" panose="02010609060101010101" charset="-122"/>
                <a:ea typeface="仿宋" panose="02010609060101010101" charset="-122"/>
              </a:rPr>
              <a:t>2015</a:t>
            </a:r>
            <a:r>
              <a:rPr lang="zh-CN" altLang="en-US" sz="2200" b="1" dirty="0" smtClean="0">
                <a:latin typeface="仿宋" panose="02010609060101010101" charset="-122"/>
                <a:ea typeface="仿宋" panose="02010609060101010101" charset="-122"/>
              </a:rPr>
              <a:t>年”可计算出，发明</a:t>
            </a:r>
            <a:r>
              <a:rPr lang="en-US" altLang="zh-CN" sz="2200" b="1" dirty="0" err="1" smtClean="0">
                <a:latin typeface="仿宋" panose="02010609060101010101" charset="-122"/>
                <a:ea typeface="仿宋" panose="02010609060101010101" charset="-122"/>
              </a:rPr>
              <a:t>Braigo</a:t>
            </a:r>
            <a:r>
              <a:rPr lang="zh-CN" altLang="en-US" sz="2200" b="1" dirty="0" smtClean="0">
                <a:latin typeface="仿宋" panose="02010609060101010101" charset="-122"/>
                <a:ea typeface="仿宋" panose="02010609060101010101" charset="-122"/>
              </a:rPr>
              <a:t>是在</a:t>
            </a:r>
            <a:r>
              <a:rPr lang="en-US" altLang="zh-CN" sz="2200" b="1" dirty="0" err="1" smtClean="0">
                <a:latin typeface="仿宋" panose="02010609060101010101" charset="-122"/>
                <a:ea typeface="仿宋" panose="02010609060101010101" charset="-122"/>
              </a:rPr>
              <a:t>Banerjee</a:t>
            </a:r>
            <a:r>
              <a:rPr lang="en-US" altLang="zh-CN" sz="2200" b="1" dirty="0" smtClean="0">
                <a:latin typeface="仿宋" panose="02010609060101010101" charset="-122"/>
                <a:ea typeface="仿宋" panose="02010609060101010101" charset="-122"/>
              </a:rPr>
              <a:t> 12</a:t>
            </a:r>
            <a:r>
              <a:rPr lang="zh-CN" altLang="en-US" sz="2200" b="1" dirty="0" smtClean="0">
                <a:latin typeface="仿宋" panose="02010609060101010101" charset="-122"/>
                <a:ea typeface="仿宋" panose="02010609060101010101" charset="-122"/>
              </a:rPr>
              <a:t>岁的时候，故选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687963"/>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)3. How many words can </a:t>
            </a:r>
            <a:r>
              <a:rPr lang="en-US" altLang="zh-CN" sz="2400" b="1" dirty="0" err="1" smtClean="0">
                <a:latin typeface="Times New Roman" panose="02020603050405020304" charset="0"/>
              </a:rPr>
              <a:t>Braigo</a:t>
            </a:r>
            <a:r>
              <a:rPr lang="en-US" altLang="zh-CN" sz="2400" b="1" dirty="0" smtClean="0">
                <a:latin typeface="Times New Roman" panose="02020603050405020304" charset="0"/>
              </a:rPr>
              <a:t> print in a minute if others print about ninety words in a minute?</a:t>
            </a:r>
          </a:p>
          <a:p>
            <a:pPr>
              <a:lnSpc>
                <a:spcPct val="150000"/>
              </a:lnSpc>
            </a:pPr>
            <a:r>
              <a:rPr lang="en-US" altLang="zh-CN" sz="2400" b="1" dirty="0" smtClean="0">
                <a:latin typeface="Times New Roman" panose="02020603050405020304" charset="0"/>
              </a:rPr>
              <a:t>A. 90.   		B. 120.   		C. 180.   		D. 270. </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文本框 9"/>
          <p:cNvSpPr txBox="1"/>
          <p:nvPr/>
        </p:nvSpPr>
        <p:spPr>
          <a:xfrm>
            <a:off x="954420" y="3072800"/>
            <a:ext cx="9027160" cy="2090509"/>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推理判断题。根据第二个表格中的信息“</a:t>
            </a:r>
            <a:r>
              <a:rPr lang="en-US" altLang="zh-CN" sz="2200" b="1" dirty="0" err="1" smtClean="0">
                <a:latin typeface="仿宋" panose="02010609060101010101" charset="-122"/>
                <a:ea typeface="仿宋" panose="02010609060101010101" charset="-122"/>
              </a:rPr>
              <a:t>Braigo</a:t>
            </a:r>
            <a:r>
              <a:rPr lang="en-US" altLang="zh-CN" sz="2200" b="1" dirty="0" smtClean="0">
                <a:latin typeface="仿宋" panose="02010609060101010101" charset="-122"/>
                <a:ea typeface="仿宋" panose="02010609060101010101" charset="-122"/>
              </a:rPr>
              <a:t> is about two times as fast as other printers. ”</a:t>
            </a:r>
            <a:r>
              <a:rPr lang="zh-CN" altLang="en-US" sz="2200" b="1" dirty="0" smtClean="0">
                <a:latin typeface="仿宋" panose="02010609060101010101" charset="-122"/>
                <a:ea typeface="仿宋" panose="02010609060101010101" charset="-122"/>
              </a:rPr>
              <a:t>可知，这台打印机的速度是其他打印机的两倍，因此当其他打印机一分钟打印</a:t>
            </a:r>
            <a:r>
              <a:rPr lang="en-US" altLang="zh-CN" sz="2200" b="1" dirty="0" smtClean="0">
                <a:latin typeface="仿宋" panose="02010609060101010101" charset="-122"/>
                <a:ea typeface="仿宋" panose="02010609060101010101" charset="-122"/>
              </a:rPr>
              <a:t>90</a:t>
            </a:r>
            <a:r>
              <a:rPr lang="zh-CN" altLang="en-US" sz="2200" b="1" dirty="0" smtClean="0">
                <a:latin typeface="仿宋" panose="02010609060101010101" charset="-122"/>
                <a:ea typeface="仿宋" panose="02010609060101010101" charset="-122"/>
              </a:rPr>
              <a:t>个单词的时候，它可以打印大约</a:t>
            </a:r>
            <a:r>
              <a:rPr lang="en-US" altLang="zh-CN" sz="2200" b="1" dirty="0" smtClean="0">
                <a:latin typeface="仿宋" panose="02010609060101010101" charset="-122"/>
                <a:ea typeface="仿宋" panose="02010609060101010101" charset="-122"/>
              </a:rPr>
              <a:t>180</a:t>
            </a:r>
            <a:r>
              <a:rPr lang="zh-CN" altLang="en-US" sz="2200" b="1" dirty="0" smtClean="0">
                <a:latin typeface="仿宋" panose="02010609060101010101" charset="-122"/>
                <a:ea typeface="仿宋" panose="02010609060101010101" charset="-122"/>
              </a:rPr>
              <a:t>个，故选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)4. Which of the following is TRUE according to the passage?</a:t>
            </a:r>
          </a:p>
          <a:p>
            <a:pPr>
              <a:lnSpc>
                <a:spcPct val="150000"/>
              </a:lnSpc>
            </a:pPr>
            <a:r>
              <a:rPr lang="en-US" altLang="zh-CN" sz="2400" b="1" dirty="0" smtClean="0">
                <a:latin typeface="Times New Roman" panose="02020603050405020304" charset="0"/>
              </a:rPr>
              <a:t>A. Many people don't like to take the special mobile phone to camp. </a:t>
            </a:r>
          </a:p>
          <a:p>
            <a:pPr>
              <a:lnSpc>
                <a:spcPct val="150000"/>
              </a:lnSpc>
            </a:pPr>
            <a:r>
              <a:rPr lang="en-US" altLang="zh-CN" sz="2400" b="1" dirty="0" smtClean="0">
                <a:latin typeface="Times New Roman" panose="02020603050405020304" charset="0"/>
              </a:rPr>
              <a:t>B. </a:t>
            </a:r>
            <a:r>
              <a:rPr lang="en-US" altLang="zh-CN" sz="2400" b="1" dirty="0" err="1" smtClean="0">
                <a:latin typeface="Times New Roman" panose="02020603050405020304" charset="0"/>
              </a:rPr>
              <a:t>Braigo</a:t>
            </a:r>
            <a:r>
              <a:rPr lang="en-US" altLang="zh-CN" sz="2400" b="1" dirty="0" smtClean="0">
                <a:latin typeface="Times New Roman" panose="02020603050405020304" charset="0"/>
              </a:rPr>
              <a:t> is very expensive for people to use. 		</a:t>
            </a:r>
          </a:p>
          <a:p>
            <a:pPr>
              <a:lnSpc>
                <a:spcPct val="150000"/>
              </a:lnSpc>
            </a:pPr>
            <a:r>
              <a:rPr lang="en-US" altLang="zh-CN" sz="2400" b="1" dirty="0" smtClean="0">
                <a:latin typeface="Times New Roman" panose="02020603050405020304" charset="0"/>
              </a:rPr>
              <a:t>C. Only blind and deaf people use </a:t>
            </a:r>
            <a:r>
              <a:rPr lang="en-US" altLang="zh-CN" sz="2400" b="1" dirty="0" err="1" smtClean="0">
                <a:latin typeface="Times New Roman" panose="02020603050405020304" charset="0"/>
              </a:rPr>
              <a:t>Braigo</a:t>
            </a:r>
            <a:r>
              <a:rPr lang="en-US" altLang="zh-CN" sz="2400" b="1" dirty="0" smtClean="0">
                <a:latin typeface="Times New Roman" panose="02020603050405020304" charset="0"/>
              </a:rPr>
              <a:t> to print. </a:t>
            </a:r>
          </a:p>
          <a:p>
            <a:pPr>
              <a:lnSpc>
                <a:spcPct val="150000"/>
              </a:lnSpc>
            </a:pPr>
            <a:r>
              <a:rPr lang="en-US" altLang="zh-CN" sz="2400" b="1" dirty="0" smtClean="0">
                <a:latin typeface="Times New Roman" panose="02020603050405020304" charset="0"/>
              </a:rPr>
              <a:t>D. There must be a camera in the special mobile phone. </a:t>
            </a:r>
          </a:p>
        </p:txBody>
      </p:sp>
      <p:sp>
        <p:nvSpPr>
          <p:cNvPr id="11" name="文本框 10"/>
          <p:cNvSpPr txBox="1"/>
          <p:nvPr/>
        </p:nvSpPr>
        <p:spPr>
          <a:xfrm>
            <a:off x="1250600" y="1575600"/>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5" name="文本框 9"/>
          <p:cNvSpPr txBox="1"/>
          <p:nvPr/>
        </p:nvSpPr>
        <p:spPr>
          <a:xfrm>
            <a:off x="1018588" y="4227832"/>
            <a:ext cx="9027160"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细节理解题。根据第一个表格中的信息“</a:t>
            </a:r>
            <a:r>
              <a:rPr lang="en-US" altLang="zh-CN" sz="2200" b="1" dirty="0" smtClean="0">
                <a:latin typeface="仿宋" panose="02010609060101010101" charset="-122"/>
                <a:ea typeface="仿宋" panose="02010609060101010101" charset="-122"/>
              </a:rPr>
              <a:t>we can turn it on and make its camera to the road”</a:t>
            </a:r>
            <a:r>
              <a:rPr lang="zh-CN" altLang="en-US" sz="2200" b="1" dirty="0" smtClean="0">
                <a:latin typeface="仿宋" panose="02010609060101010101" charset="-122"/>
                <a:ea typeface="仿宋" panose="02010609060101010101" charset="-122"/>
              </a:rPr>
              <a:t>可知，这部特殊的手机内置照相机，故选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858188"/>
            <a:ext cx="4979248" cy="576248"/>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charset="0"/>
                <a:sym typeface="+mn-ea"/>
              </a:rPr>
              <a:t>Ⅷ. </a:t>
            </a:r>
            <a:r>
              <a:rPr lang="zh-CN" altLang="en-US" sz="2400" b="1" dirty="0" smtClean="0">
                <a:solidFill>
                  <a:srgbClr val="F1AF00"/>
                </a:solidFill>
                <a:latin typeface="Times New Roman" panose="02020603050405020304" charset="0"/>
                <a:sym typeface="+mn-ea"/>
              </a:rPr>
              <a:t>用所给单词的适当形式完成短文</a:t>
            </a:r>
          </a:p>
        </p:txBody>
      </p:sp>
      <p:pic>
        <p:nvPicPr>
          <p:cNvPr id="10" name="Picture 4"/>
          <p:cNvPicPr>
            <a:picLocks noChangeAspect="1"/>
          </p:cNvPicPr>
          <p:nvPr/>
        </p:nvPicPr>
        <p:blipFill>
          <a:blip r:embed="rId2" cstate="email"/>
          <a:stretch>
            <a:fillRect/>
          </a:stretch>
        </p:blipFill>
        <p:spPr>
          <a:xfrm>
            <a:off x="578583" y="932162"/>
            <a:ext cx="84455" cy="414020"/>
          </a:xfrm>
          <a:prstGeom prst="rect">
            <a:avLst/>
          </a:prstGeom>
          <a:noFill/>
          <a:ln w="9525">
            <a:noFill/>
          </a:ln>
        </p:spPr>
      </p:pic>
      <p:sp>
        <p:nvSpPr>
          <p:cNvPr id="9" name="文本框 7"/>
          <p:cNvSpPr txBox="1"/>
          <p:nvPr/>
        </p:nvSpPr>
        <p:spPr>
          <a:xfrm>
            <a:off x="344501" y="1434236"/>
            <a:ext cx="11173729" cy="501194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         People wear clothes to protect themselves from the sun, wind, rain and cold.  It is said that the first clothes were 1. ________(make) of animal skins.  Today we use different materials. </a:t>
            </a:r>
          </a:p>
          <a:p>
            <a:pPr>
              <a:lnSpc>
                <a:spcPct val="150000"/>
              </a:lnSpc>
            </a:pPr>
            <a:r>
              <a:rPr lang="en-US" altLang="zh-CN" sz="2400" b="1" dirty="0" smtClean="0">
                <a:latin typeface="Times New Roman" panose="02020603050405020304" charset="0"/>
                <a:ea typeface="+mj-ea"/>
              </a:rPr>
              <a:t>      But clothes do more than keeping 2. ________ (we) warm.  Our clothes can also tell about who we are, our culture, life and hobbies.  For example, if we like to wear yellow or pink clothes, we are usually active and easy­going 3. ________ (person).  If we like black and  blue, we may do things 4. ________ (quiet).  As middle school students, we often wear school uniforms.  Someone who 5. ________ (work) in a bank may wear a suit every day.</a:t>
            </a:r>
          </a:p>
        </p:txBody>
      </p:sp>
      <p:sp>
        <p:nvSpPr>
          <p:cNvPr id="7" name="矩形 6"/>
          <p:cNvSpPr/>
          <p:nvPr/>
        </p:nvSpPr>
        <p:spPr>
          <a:xfrm>
            <a:off x="5019500" y="2087344"/>
            <a:ext cx="893193"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made</a:t>
            </a:r>
            <a:endParaRPr lang="zh-CN" altLang="en-US" sz="2400" b="1" dirty="0">
              <a:solidFill>
                <a:srgbClr val="C00000"/>
              </a:solidFill>
              <a:latin typeface="+mn-ea"/>
              <a:sym typeface="+mn-ea"/>
            </a:endParaRPr>
          </a:p>
        </p:txBody>
      </p:sp>
      <p:sp>
        <p:nvSpPr>
          <p:cNvPr id="11" name="矩形 10"/>
          <p:cNvSpPr/>
          <p:nvPr/>
        </p:nvSpPr>
        <p:spPr>
          <a:xfrm>
            <a:off x="5949942" y="3178208"/>
            <a:ext cx="466794"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us</a:t>
            </a:r>
            <a:endParaRPr lang="zh-CN" altLang="en-US" sz="2400" b="1" dirty="0">
              <a:solidFill>
                <a:srgbClr val="C00000"/>
              </a:solidFill>
              <a:latin typeface="+mn-ea"/>
              <a:sym typeface="+mn-ea"/>
            </a:endParaRPr>
          </a:p>
        </p:txBody>
      </p:sp>
      <p:sp>
        <p:nvSpPr>
          <p:cNvPr id="12" name="矩形 11"/>
          <p:cNvSpPr/>
          <p:nvPr/>
        </p:nvSpPr>
        <p:spPr>
          <a:xfrm>
            <a:off x="8532721" y="4285113"/>
            <a:ext cx="1166858"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persons</a:t>
            </a:r>
            <a:endParaRPr lang="zh-CN" altLang="en-US" sz="2400" b="1" dirty="0">
              <a:solidFill>
                <a:srgbClr val="C00000"/>
              </a:solidFill>
              <a:latin typeface="+mn-ea"/>
              <a:sym typeface="+mn-ea"/>
            </a:endParaRPr>
          </a:p>
        </p:txBody>
      </p:sp>
      <p:sp>
        <p:nvSpPr>
          <p:cNvPr id="13" name="矩形 12"/>
          <p:cNvSpPr/>
          <p:nvPr/>
        </p:nvSpPr>
        <p:spPr>
          <a:xfrm>
            <a:off x="6190574" y="4814502"/>
            <a:ext cx="1043812"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quietly</a:t>
            </a:r>
            <a:endParaRPr lang="zh-CN" altLang="en-US" sz="2400" b="1" dirty="0">
              <a:solidFill>
                <a:srgbClr val="C00000"/>
              </a:solidFill>
              <a:latin typeface="+mn-ea"/>
              <a:sym typeface="+mn-ea"/>
            </a:endParaRPr>
          </a:p>
        </p:txBody>
      </p:sp>
      <p:sp>
        <p:nvSpPr>
          <p:cNvPr id="14" name="矩形 13"/>
          <p:cNvSpPr/>
          <p:nvPr/>
        </p:nvSpPr>
        <p:spPr>
          <a:xfrm>
            <a:off x="8179794" y="5359934"/>
            <a:ext cx="927498"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works</a:t>
            </a:r>
            <a:endParaRPr lang="zh-CN" altLang="en-US" sz="2400" b="1" dirty="0">
              <a:solidFill>
                <a:srgbClr val="C00000"/>
              </a:solidFill>
              <a:latin typeface="+mn-ea"/>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dissolv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dissolv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dissolve">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dissolve">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7"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08915" y="1877138"/>
            <a:ext cx="11370310" cy="279595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1. Those  ________(Germany) are all very interested in the culture of China. </a:t>
            </a:r>
          </a:p>
          <a:p>
            <a:pPr>
              <a:lnSpc>
                <a:spcPct val="150000"/>
              </a:lnSpc>
            </a:pPr>
            <a:r>
              <a:rPr lang="en-US" altLang="zh-CN" sz="2400" b="1" dirty="0" smtClean="0">
                <a:latin typeface="Times New Roman" panose="02020603050405020304" charset="0"/>
                <a:ea typeface="+mj-ea"/>
              </a:rPr>
              <a:t>2. He avoids ________(eat) candies because they're not good for teeth. </a:t>
            </a:r>
          </a:p>
          <a:p>
            <a:pPr>
              <a:lnSpc>
                <a:spcPct val="150000"/>
              </a:lnSpc>
            </a:pPr>
            <a:r>
              <a:rPr lang="en-US" altLang="zh-CN" sz="2400" b="1" dirty="0" smtClean="0">
                <a:latin typeface="Times New Roman" panose="02020603050405020304" charset="0"/>
                <a:ea typeface="+mj-ea"/>
              </a:rPr>
              <a:t>3. Hangzhou is ________(know) for its silk and the West Lake in the world. </a:t>
            </a:r>
          </a:p>
          <a:p>
            <a:pPr>
              <a:lnSpc>
                <a:spcPct val="150000"/>
              </a:lnSpc>
            </a:pPr>
            <a:r>
              <a:rPr lang="en-US" altLang="zh-CN" sz="2400" b="1" dirty="0" smtClean="0">
                <a:latin typeface="Times New Roman" panose="02020603050405020304" charset="0"/>
                <a:ea typeface="+mj-ea"/>
              </a:rPr>
              <a:t>4. He bought a pair of new  ________(glove) for his father as his birthday present. </a:t>
            </a:r>
          </a:p>
          <a:p>
            <a:pPr>
              <a:lnSpc>
                <a:spcPct val="150000"/>
              </a:lnSpc>
            </a:pPr>
            <a:r>
              <a:rPr lang="en-US" altLang="zh-CN" sz="2400" b="1" dirty="0" smtClean="0">
                <a:latin typeface="Times New Roman" panose="02020603050405020304" charset="0"/>
                <a:ea typeface="+mj-ea"/>
              </a:rPr>
              <a:t>5. Do  ________(postman) still ride bikes to send letters to us?</a:t>
            </a:r>
          </a:p>
        </p:txBody>
      </p:sp>
      <p:sp>
        <p:nvSpPr>
          <p:cNvPr id="9" name="矩形 8"/>
          <p:cNvSpPr/>
          <p:nvPr/>
        </p:nvSpPr>
        <p:spPr>
          <a:xfrm>
            <a:off x="1506279" y="1975050"/>
            <a:ext cx="1622560"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Germans</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0" name="矩形 9"/>
          <p:cNvSpPr/>
          <p:nvPr/>
        </p:nvSpPr>
        <p:spPr>
          <a:xfrm>
            <a:off x="2113604" y="2555408"/>
            <a:ext cx="962443"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eating</a:t>
            </a:r>
            <a:endParaRPr lang="zh-CN" altLang="en-US" sz="2400" b="1" dirty="0">
              <a:solidFill>
                <a:srgbClr val="C00000"/>
              </a:solidFill>
              <a:latin typeface="Times New Roman" panose="02020603050405020304" charset="0"/>
              <a:sym typeface="+mn-ea"/>
            </a:endParaRPr>
          </a:p>
        </p:txBody>
      </p:sp>
      <p:sp>
        <p:nvSpPr>
          <p:cNvPr id="11" name="矩形 10"/>
          <p:cNvSpPr/>
          <p:nvPr/>
        </p:nvSpPr>
        <p:spPr>
          <a:xfrm>
            <a:off x="2332057" y="3073989"/>
            <a:ext cx="1028230"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known</a:t>
            </a:r>
            <a:endParaRPr lang="zh-CN" altLang="en-US" sz="2400" b="1" dirty="0">
              <a:solidFill>
                <a:srgbClr val="C00000"/>
              </a:solidFill>
              <a:latin typeface="Times New Roman" panose="02020603050405020304" charset="0"/>
              <a:sym typeface="+mn-ea"/>
            </a:endParaRPr>
          </a:p>
        </p:txBody>
      </p:sp>
      <p:sp>
        <p:nvSpPr>
          <p:cNvPr id="12" name="矩形 11"/>
          <p:cNvSpPr/>
          <p:nvPr/>
        </p:nvSpPr>
        <p:spPr>
          <a:xfrm>
            <a:off x="3892265" y="3604857"/>
            <a:ext cx="970587"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gloves</a:t>
            </a:r>
            <a:endParaRPr lang="zh-CN" altLang="en-US" sz="2400" b="1" dirty="0">
              <a:solidFill>
                <a:srgbClr val="C00000"/>
              </a:solidFill>
              <a:latin typeface="Times New Roman" panose="02020603050405020304" charset="0"/>
              <a:sym typeface="+mn-ea"/>
            </a:endParaRPr>
          </a:p>
        </p:txBody>
      </p:sp>
      <p:sp>
        <p:nvSpPr>
          <p:cNvPr id="13" name="矩形 12"/>
          <p:cNvSpPr/>
          <p:nvPr/>
        </p:nvSpPr>
        <p:spPr>
          <a:xfrm>
            <a:off x="1019390" y="4170788"/>
            <a:ext cx="1288879"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postmen</a:t>
            </a:r>
          </a:p>
        </p:txBody>
      </p:sp>
      <p:pic>
        <p:nvPicPr>
          <p:cNvPr id="14" name="Picture 4"/>
          <p:cNvPicPr>
            <a:picLocks noChangeAspect="1"/>
          </p:cNvPicPr>
          <p:nvPr/>
        </p:nvPicPr>
        <p:blipFill>
          <a:blip r:embed="rId2" cstate="email"/>
          <a:stretch>
            <a:fillRect/>
          </a:stretch>
        </p:blipFill>
        <p:spPr>
          <a:xfrm>
            <a:off x="412115" y="1456749"/>
            <a:ext cx="84455" cy="414020"/>
          </a:xfrm>
          <a:prstGeom prst="rect">
            <a:avLst/>
          </a:prstGeom>
          <a:noFill/>
          <a:ln w="9525">
            <a:noFill/>
          </a:ln>
        </p:spPr>
      </p:pic>
      <p:sp>
        <p:nvSpPr>
          <p:cNvPr id="15" name="Rectangle 10"/>
          <p:cNvSpPr/>
          <p:nvPr/>
        </p:nvSpPr>
        <p:spPr>
          <a:xfrm>
            <a:off x="555039" y="1439154"/>
            <a:ext cx="467147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Ⅱ. </a:t>
            </a:r>
            <a:r>
              <a:rPr lang="zh-CN" altLang="en-US" sz="2400" b="1" dirty="0" smtClean="0">
                <a:solidFill>
                  <a:srgbClr val="00A6AD"/>
                </a:solidFill>
                <a:latin typeface="+mn-ea"/>
                <a:sym typeface="+mn-ea"/>
              </a:rPr>
              <a:t>用所给单词的适当形式填空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76695" y="1775844"/>
            <a:ext cx="11370310" cy="397031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1. </a:t>
            </a:r>
            <a:r>
              <a:rPr lang="zh-CN" altLang="en-US" sz="2400" b="1" dirty="0" smtClean="0">
                <a:latin typeface="Times New Roman" panose="02020603050405020304" charset="0"/>
                <a:ea typeface="+mj-ea"/>
              </a:rPr>
              <a:t>无论你去哪里，学习最重要。</a:t>
            </a:r>
          </a:p>
          <a:p>
            <a:pPr>
              <a:lnSpc>
                <a:spcPct val="150000"/>
              </a:lnSpc>
            </a:pPr>
            <a:r>
              <a:rPr lang="en-US" altLang="zh-CN" sz="2400" b="1" dirty="0" smtClean="0">
                <a:latin typeface="Times New Roman" panose="02020603050405020304" charset="0"/>
                <a:ea typeface="+mj-ea"/>
              </a:rPr>
              <a:t>________ ________ where you go, study is the most important. </a:t>
            </a:r>
          </a:p>
          <a:p>
            <a:pPr>
              <a:lnSpc>
                <a:spcPct val="150000"/>
              </a:lnSpc>
            </a:pPr>
            <a:r>
              <a:rPr lang="en-US" altLang="zh-CN" sz="2400" b="1" dirty="0" smtClean="0">
                <a:latin typeface="Times New Roman" panose="02020603050405020304" charset="0"/>
                <a:ea typeface="+mj-ea"/>
              </a:rPr>
              <a:t>2. </a:t>
            </a:r>
            <a:r>
              <a:rPr lang="zh-CN" altLang="en-US" sz="2400" b="1" dirty="0" smtClean="0">
                <a:latin typeface="Times New Roman" panose="02020603050405020304" charset="0"/>
                <a:ea typeface="+mj-ea"/>
              </a:rPr>
              <a:t>在上班的途中有大量的车辆。</a:t>
            </a:r>
          </a:p>
          <a:p>
            <a:pPr>
              <a:lnSpc>
                <a:spcPct val="150000"/>
              </a:lnSpc>
            </a:pPr>
            <a:r>
              <a:rPr lang="en-US" altLang="zh-CN" sz="2400" b="1" dirty="0" smtClean="0">
                <a:latin typeface="Times New Roman" panose="02020603050405020304" charset="0"/>
                <a:ea typeface="+mj-ea"/>
              </a:rPr>
              <a:t>There is  _______</a:t>
            </a:r>
            <a:r>
              <a:rPr lang="en-US" altLang="zh-CN" sz="2400" b="1" dirty="0" smtClean="0">
                <a:latin typeface="Times New Roman" panose="02020603050405020304" charset="0"/>
              </a:rPr>
              <a:t>___</a:t>
            </a:r>
            <a:r>
              <a:rPr lang="en-US" altLang="zh-CN" sz="2400" b="1" dirty="0" smtClean="0">
                <a:latin typeface="Times New Roman" panose="02020603050405020304" charset="0"/>
                <a:ea typeface="+mj-ea"/>
              </a:rPr>
              <a:t>_  _____  on the way to work. </a:t>
            </a:r>
          </a:p>
          <a:p>
            <a:pPr>
              <a:lnSpc>
                <a:spcPct val="150000"/>
              </a:lnSpc>
            </a:pPr>
            <a:r>
              <a:rPr lang="en-US" altLang="zh-CN" sz="2400" b="1" dirty="0" smtClean="0">
                <a:latin typeface="Times New Roman" panose="02020603050405020304" charset="0"/>
                <a:ea typeface="+mj-ea"/>
              </a:rPr>
              <a:t>3. </a:t>
            </a:r>
            <a:r>
              <a:rPr lang="zh-CN" altLang="en-US" sz="2400" b="1" dirty="0" smtClean="0">
                <a:latin typeface="Times New Roman" panose="02020603050405020304" charset="0"/>
                <a:ea typeface="+mj-ea"/>
              </a:rPr>
              <a:t>我祖父每天早晨锻炼，尽管他已经</a:t>
            </a:r>
            <a:r>
              <a:rPr lang="en-US" altLang="zh-CN" sz="2400" b="1" dirty="0" smtClean="0">
                <a:latin typeface="Times New Roman" panose="02020603050405020304" charset="0"/>
                <a:ea typeface="+mj-ea"/>
              </a:rPr>
              <a:t>70</a:t>
            </a:r>
            <a:r>
              <a:rPr lang="zh-CN" altLang="en-US" sz="2400" b="1" dirty="0" smtClean="0">
                <a:latin typeface="Times New Roman" panose="02020603050405020304" charset="0"/>
                <a:ea typeface="+mj-ea"/>
              </a:rPr>
              <a:t>岁了。</a:t>
            </a:r>
          </a:p>
          <a:p>
            <a:pPr>
              <a:lnSpc>
                <a:spcPct val="150000"/>
              </a:lnSpc>
            </a:pPr>
            <a:r>
              <a:rPr lang="en-US" altLang="zh-CN" sz="2400" b="1" dirty="0" smtClean="0">
                <a:latin typeface="Times New Roman" panose="02020603050405020304" charset="0"/>
                <a:ea typeface="+mj-ea"/>
              </a:rPr>
              <a:t>My grandfather does exercise every morning  ________  ________ he is already seventy.  </a:t>
            </a:r>
          </a:p>
        </p:txBody>
      </p:sp>
      <p:sp>
        <p:nvSpPr>
          <p:cNvPr id="9" name="矩形 8"/>
          <p:cNvSpPr/>
          <p:nvPr/>
        </p:nvSpPr>
        <p:spPr>
          <a:xfrm>
            <a:off x="866981" y="2404564"/>
            <a:ext cx="2635623"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No            matter</a:t>
            </a:r>
            <a:endParaRPr lang="zh-CN" altLang="en-US" sz="2400" b="1" dirty="0">
              <a:solidFill>
                <a:srgbClr val="C00000"/>
              </a:solidFill>
              <a:latin typeface="+mn-ea"/>
              <a:sym typeface="+mn-ea"/>
            </a:endParaRPr>
          </a:p>
        </p:txBody>
      </p:sp>
      <p:pic>
        <p:nvPicPr>
          <p:cNvPr id="7" name="Picture 4"/>
          <p:cNvPicPr>
            <a:picLocks noChangeAspect="1"/>
          </p:cNvPicPr>
          <p:nvPr/>
        </p:nvPicPr>
        <p:blipFill>
          <a:blip r:embed="rId2" cstate="email"/>
          <a:stretch>
            <a:fillRect/>
          </a:stretch>
        </p:blipFill>
        <p:spPr>
          <a:xfrm>
            <a:off x="403323" y="1342441"/>
            <a:ext cx="84455" cy="414020"/>
          </a:xfrm>
          <a:prstGeom prst="rect">
            <a:avLst/>
          </a:prstGeom>
          <a:noFill/>
          <a:ln w="9525">
            <a:noFill/>
          </a:ln>
        </p:spPr>
      </p:pic>
      <p:sp>
        <p:nvSpPr>
          <p:cNvPr id="11" name="Rectangle 10"/>
          <p:cNvSpPr/>
          <p:nvPr/>
        </p:nvSpPr>
        <p:spPr>
          <a:xfrm>
            <a:off x="546247" y="1324846"/>
            <a:ext cx="3898824"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Ⅲ. </a:t>
            </a:r>
            <a:r>
              <a:rPr lang="zh-CN" altLang="en-US" sz="2400" b="1" dirty="0" smtClean="0">
                <a:solidFill>
                  <a:srgbClr val="00A6AD"/>
                </a:solidFill>
                <a:latin typeface="+mn-ea"/>
                <a:sym typeface="+mn-ea"/>
              </a:rPr>
              <a:t>根据汉语意思完成句子</a:t>
            </a:r>
          </a:p>
        </p:txBody>
      </p:sp>
      <p:sp>
        <p:nvSpPr>
          <p:cNvPr id="12" name="矩形 11"/>
          <p:cNvSpPr/>
          <p:nvPr/>
        </p:nvSpPr>
        <p:spPr>
          <a:xfrm>
            <a:off x="1667775" y="3533772"/>
            <a:ext cx="2984436"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heavy/much     traffic</a:t>
            </a:r>
            <a:endParaRPr lang="zh-CN" altLang="en-US" sz="2400" b="1" dirty="0">
              <a:solidFill>
                <a:srgbClr val="C00000"/>
              </a:solidFill>
              <a:latin typeface="Times New Roman" panose="02020603050405020304" charset="0"/>
              <a:sym typeface="+mn-ea"/>
            </a:endParaRPr>
          </a:p>
        </p:txBody>
      </p:sp>
      <p:sp>
        <p:nvSpPr>
          <p:cNvPr id="13" name="矩形 12"/>
          <p:cNvSpPr/>
          <p:nvPr/>
        </p:nvSpPr>
        <p:spPr>
          <a:xfrm>
            <a:off x="6729531" y="4683615"/>
            <a:ext cx="2991984"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even          though</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across)">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dissolv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ssolv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76695" y="1775844"/>
            <a:ext cx="11370310" cy="230832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4. </a:t>
            </a:r>
            <a:r>
              <a:rPr lang="zh-CN" altLang="en-US" sz="2400" b="1" dirty="0" smtClean="0">
                <a:latin typeface="Times New Roman" panose="02020603050405020304" charset="0"/>
                <a:ea typeface="+mj-ea"/>
              </a:rPr>
              <a:t>你可以在网上买到世界各地的所有东西。</a:t>
            </a:r>
          </a:p>
          <a:p>
            <a:pPr>
              <a:lnSpc>
                <a:spcPct val="150000"/>
              </a:lnSpc>
            </a:pPr>
            <a:r>
              <a:rPr lang="en-US" altLang="zh-CN" sz="2400" b="1" dirty="0" smtClean="0">
                <a:latin typeface="Times New Roman" panose="02020603050405020304" charset="0"/>
                <a:ea typeface="+mj-ea"/>
              </a:rPr>
              <a:t>You can buy all the things in ________ ________ ________ the world online. </a:t>
            </a:r>
          </a:p>
          <a:p>
            <a:pPr>
              <a:lnSpc>
                <a:spcPct val="150000"/>
              </a:lnSpc>
            </a:pPr>
            <a:r>
              <a:rPr lang="en-US" altLang="zh-CN" sz="2400" b="1" dirty="0" smtClean="0">
                <a:latin typeface="Times New Roman" panose="02020603050405020304" charset="0"/>
                <a:ea typeface="+mj-ea"/>
              </a:rPr>
              <a:t>5. </a:t>
            </a:r>
            <a:r>
              <a:rPr lang="zh-CN" altLang="en-US" sz="2400" b="1" dirty="0" smtClean="0">
                <a:latin typeface="Times New Roman" panose="02020603050405020304" charset="0"/>
                <a:ea typeface="+mj-ea"/>
              </a:rPr>
              <a:t>在许多次购物经历后，我妈妈知道了许多购物技巧。</a:t>
            </a:r>
          </a:p>
          <a:p>
            <a:pPr>
              <a:lnSpc>
                <a:spcPct val="150000"/>
              </a:lnSpc>
            </a:pPr>
            <a:r>
              <a:rPr lang="en-US" altLang="zh-CN" sz="2400" b="1" dirty="0" smtClean="0">
                <a:latin typeface="Times New Roman" panose="02020603050405020304" charset="0"/>
                <a:ea typeface="+mj-ea"/>
              </a:rPr>
              <a:t>After many  ________  ____</a:t>
            </a:r>
            <a:r>
              <a:rPr lang="en-US" altLang="zh-CN" sz="2400" b="1" dirty="0" smtClean="0">
                <a:latin typeface="Times New Roman" panose="02020603050405020304" charset="0"/>
              </a:rPr>
              <a:t>___</a:t>
            </a:r>
            <a:r>
              <a:rPr lang="en-US" altLang="zh-CN" sz="2400" b="1" dirty="0" smtClean="0">
                <a:latin typeface="Times New Roman" panose="02020603050405020304" charset="0"/>
                <a:ea typeface="+mj-ea"/>
              </a:rPr>
              <a:t>____</a:t>
            </a:r>
            <a:r>
              <a:rPr lang="zh-CN" altLang="en-US" sz="2400" b="1" dirty="0" smtClean="0">
                <a:latin typeface="Times New Roman" panose="02020603050405020304" charset="0"/>
                <a:ea typeface="+mj-ea"/>
              </a:rPr>
              <a:t>， </a:t>
            </a:r>
            <a:r>
              <a:rPr lang="en-US" altLang="zh-CN" sz="2400" b="1" dirty="0" smtClean="0">
                <a:latin typeface="Times New Roman" panose="02020603050405020304" charset="0"/>
                <a:ea typeface="+mj-ea"/>
              </a:rPr>
              <a:t>my mother realized many shopping skills.</a:t>
            </a:r>
          </a:p>
        </p:txBody>
      </p:sp>
      <p:sp>
        <p:nvSpPr>
          <p:cNvPr id="10" name="矩形 9"/>
          <p:cNvSpPr/>
          <p:nvPr/>
        </p:nvSpPr>
        <p:spPr>
          <a:xfrm>
            <a:off x="4393518" y="2445269"/>
            <a:ext cx="3881024"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all               parts            of </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13" name="矩形 12"/>
          <p:cNvSpPr/>
          <p:nvPr/>
        </p:nvSpPr>
        <p:spPr>
          <a:xfrm>
            <a:off x="2138660" y="3552409"/>
            <a:ext cx="3347740" cy="461665"/>
          </a:xfrm>
          <a:prstGeom prst="rect">
            <a:avLst/>
          </a:prstGeom>
          <a:noFill/>
          <a:ln w="9525">
            <a:noFill/>
          </a:ln>
        </p:spPr>
        <p:txBody>
          <a:bodyPr wrap="square" anchor="ctr">
            <a:spAutoFit/>
          </a:bodyPr>
          <a:lstStyle/>
          <a:p>
            <a:r>
              <a:rPr lang="en-US" altLang="zh-CN" sz="2400" dirty="0" smtClean="0">
                <a:solidFill>
                  <a:srgbClr val="C00000"/>
                </a:solidFill>
                <a:sym typeface="+mn-ea"/>
              </a:rPr>
              <a:t>shopping       experiences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标-04"/>
          <p:cNvPicPr>
            <a:picLocks noChangeAspect="1"/>
          </p:cNvPicPr>
          <p:nvPr/>
        </p:nvPicPr>
        <p:blipFill>
          <a:blip r:embed="rId2" cstate="email"/>
          <a:stretch>
            <a:fillRect/>
          </a:stretch>
        </p:blipFill>
        <p:spPr>
          <a:xfrm>
            <a:off x="260350" y="949569"/>
            <a:ext cx="4222750" cy="804301"/>
          </a:xfrm>
          <a:prstGeom prst="rect">
            <a:avLst/>
          </a:prstGeom>
        </p:spPr>
      </p:pic>
      <p:sp>
        <p:nvSpPr>
          <p:cNvPr id="3" name="文本框 2"/>
          <p:cNvSpPr txBox="1"/>
          <p:nvPr/>
        </p:nvSpPr>
        <p:spPr>
          <a:xfrm>
            <a:off x="685216" y="1073687"/>
            <a:ext cx="2638864" cy="523220"/>
          </a:xfrm>
          <a:prstGeom prst="rect">
            <a:avLst/>
          </a:prstGeom>
          <a:noFill/>
        </p:spPr>
        <p:txBody>
          <a:bodyPr wrap="none" rtlCol="0">
            <a:spAutoFit/>
          </a:bodyPr>
          <a:lstStyle/>
          <a:p>
            <a:pPr lvl="0"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B </a:t>
            </a:r>
            <a:r>
              <a:rPr lang="zh-CN"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知识</a:t>
            </a:r>
            <a:r>
              <a:rPr lang="zh-CN" altLang="zh-CN"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综合运用</a:t>
            </a:r>
          </a:p>
        </p:txBody>
      </p:sp>
      <p:sp>
        <p:nvSpPr>
          <p:cNvPr id="9" name="文本框 8"/>
          <p:cNvSpPr txBox="1"/>
          <p:nvPr/>
        </p:nvSpPr>
        <p:spPr>
          <a:xfrm>
            <a:off x="534704" y="2354246"/>
            <a:ext cx="9587865" cy="1687963"/>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)1. —Could you please tell me something about this new invention?</a:t>
            </a:r>
          </a:p>
          <a:p>
            <a:pPr>
              <a:lnSpc>
                <a:spcPct val="150000"/>
              </a:lnSpc>
            </a:pPr>
            <a:r>
              <a:rPr lang="en-US" altLang="zh-CN" sz="2400" b="1" dirty="0" smtClean="0">
                <a:latin typeface="Times New Roman" panose="02020603050405020304" charset="0"/>
              </a:rPr>
              <a:t>—Of course.  First, it's made  ________ Germany. </a:t>
            </a:r>
          </a:p>
          <a:p>
            <a:pPr>
              <a:lnSpc>
                <a:spcPct val="150000"/>
              </a:lnSpc>
            </a:pPr>
            <a:r>
              <a:rPr lang="en-US" altLang="zh-CN" sz="2400" b="1" dirty="0" smtClean="0">
                <a:latin typeface="Times New Roman" panose="02020603050405020304" charset="0"/>
              </a:rPr>
              <a:t>A. of  		B. from  		C. by  		D. in</a:t>
            </a:r>
          </a:p>
        </p:txBody>
      </p:sp>
      <p:sp>
        <p:nvSpPr>
          <p:cNvPr id="11" name="文本框 10"/>
          <p:cNvSpPr txBox="1"/>
          <p:nvPr/>
        </p:nvSpPr>
        <p:spPr>
          <a:xfrm>
            <a:off x="812165" y="2556376"/>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5" name="Rectangle 9"/>
          <p:cNvSpPr/>
          <p:nvPr/>
        </p:nvSpPr>
        <p:spPr>
          <a:xfrm>
            <a:off x="588963" y="1880712"/>
            <a:ext cx="1869423" cy="583108"/>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charset="0"/>
                <a:sym typeface="+mn-ea"/>
              </a:rPr>
              <a:t>Ⅳ. </a:t>
            </a:r>
            <a:r>
              <a:rPr lang="zh-CN" altLang="en-US" sz="2400" b="1" dirty="0" smtClean="0">
                <a:solidFill>
                  <a:srgbClr val="F1AF00"/>
                </a:solidFill>
                <a:latin typeface="Times New Roman" panose="02020603050405020304" charset="0"/>
                <a:sym typeface="+mn-ea"/>
              </a:rPr>
              <a:t>单项填空</a:t>
            </a:r>
          </a:p>
        </p:txBody>
      </p:sp>
      <p:pic>
        <p:nvPicPr>
          <p:cNvPr id="7" name="Picture 4"/>
          <p:cNvPicPr>
            <a:picLocks noChangeAspect="1"/>
          </p:cNvPicPr>
          <p:nvPr/>
        </p:nvPicPr>
        <p:blipFill>
          <a:blip r:embed="rId3" cstate="email"/>
          <a:stretch>
            <a:fillRect/>
          </a:stretch>
        </p:blipFill>
        <p:spPr>
          <a:xfrm>
            <a:off x="473075" y="2036445"/>
            <a:ext cx="84455" cy="414020"/>
          </a:xfrm>
          <a:prstGeom prst="rect">
            <a:avLst/>
          </a:prstGeom>
          <a:noFill/>
          <a:ln w="9525">
            <a:noFill/>
          </a:ln>
        </p:spPr>
      </p:pic>
      <p:sp>
        <p:nvSpPr>
          <p:cNvPr id="10" name="文本框 9"/>
          <p:cNvSpPr txBox="1"/>
          <p:nvPr/>
        </p:nvSpPr>
        <p:spPr>
          <a:xfrm>
            <a:off x="582385" y="4156113"/>
            <a:ext cx="90271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考查介词。</a:t>
            </a:r>
            <a:r>
              <a:rPr lang="en-US" altLang="zh-CN" sz="2200" b="1" dirty="0" smtClean="0">
                <a:latin typeface="仿宋" panose="02010609060101010101" charset="-122"/>
                <a:ea typeface="仿宋" panose="02010609060101010101" charset="-122"/>
              </a:rPr>
              <a:t>Germany</a:t>
            </a:r>
            <a:r>
              <a:rPr lang="zh-CN" altLang="en-US" sz="2200" b="1" dirty="0" smtClean="0">
                <a:latin typeface="仿宋" panose="02010609060101010101" charset="-122"/>
                <a:ea typeface="仿宋" panose="02010609060101010101" charset="-122"/>
              </a:rPr>
              <a:t>表示地点，因此用介词</a:t>
            </a:r>
            <a:r>
              <a:rPr lang="en-US" altLang="zh-CN" sz="2200" b="1" dirty="0" smtClean="0">
                <a:latin typeface="仿宋" panose="02010609060101010101" charset="-122"/>
                <a:ea typeface="仿宋" panose="02010609060101010101" charset="-122"/>
              </a:rPr>
              <a:t>in</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be made in</a:t>
            </a:r>
            <a:r>
              <a:rPr lang="zh-CN" altLang="en-US" sz="2200" b="1" dirty="0" smtClean="0">
                <a:latin typeface="仿宋" panose="02010609060101010101" charset="-122"/>
                <a:ea typeface="仿宋" panose="02010609060101010101" charset="-122"/>
              </a:rPr>
              <a:t>表示“产于某地”。故选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heckerboard(across)">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279595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)2. (2017·</a:t>
            </a:r>
            <a:r>
              <a:rPr lang="zh-CN" altLang="en-US" sz="2400" b="1" dirty="0" smtClean="0">
                <a:latin typeface="Times New Roman" panose="02020603050405020304" charset="0"/>
              </a:rPr>
              <a:t>安顺</a:t>
            </a:r>
            <a:r>
              <a:rPr lang="en-US" altLang="zh-CN" sz="2400" b="1" dirty="0" smtClean="0">
                <a:latin typeface="Times New Roman" panose="02020603050405020304" charset="0"/>
              </a:rPr>
              <a:t>)—Excuse me, sir, smoking  ________ in the gas station. </a:t>
            </a:r>
          </a:p>
          <a:p>
            <a:pPr>
              <a:lnSpc>
                <a:spcPct val="150000"/>
              </a:lnSpc>
            </a:pPr>
            <a:r>
              <a:rPr lang="en-US" altLang="zh-CN" sz="2400" b="1" dirty="0" smtClean="0">
                <a:latin typeface="Times New Roman" panose="02020603050405020304" charset="0"/>
              </a:rPr>
              <a:t>—Oh, I'm awfully sorry. </a:t>
            </a:r>
          </a:p>
          <a:p>
            <a:pPr>
              <a:lnSpc>
                <a:spcPct val="150000"/>
              </a:lnSpc>
            </a:pPr>
            <a:r>
              <a:rPr lang="en-US" altLang="zh-CN" sz="2400" b="1" dirty="0" smtClean="0">
                <a:latin typeface="Times New Roman" panose="02020603050405020304" charset="0"/>
              </a:rPr>
              <a:t>A. doesn't allow  		B. is allowed		</a:t>
            </a:r>
          </a:p>
          <a:p>
            <a:pPr>
              <a:lnSpc>
                <a:spcPct val="150000"/>
              </a:lnSpc>
            </a:pPr>
            <a:r>
              <a:rPr lang="en-US" altLang="zh-CN" sz="2400" b="1" dirty="0" smtClean="0">
                <a:latin typeface="Times New Roman" panose="02020603050405020304" charset="0"/>
              </a:rPr>
              <a:t>C. aren't allowed  		D. isn't allowed</a:t>
            </a:r>
          </a:p>
        </p:txBody>
      </p:sp>
      <p:sp>
        <p:nvSpPr>
          <p:cNvPr id="10" name="文本框 9"/>
          <p:cNvSpPr txBox="1"/>
          <p:nvPr/>
        </p:nvSpPr>
        <p:spPr>
          <a:xfrm>
            <a:off x="903228" y="4220280"/>
            <a:ext cx="9925194" cy="1661993"/>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考查动词的被动语态。句意：“对不起，先生，加油站不允许吸烟。”“哦，真的感到很抱歉。”句中的</a:t>
            </a:r>
            <a:r>
              <a:rPr lang="en-US" altLang="zh-CN" sz="2200" b="1" dirty="0" smtClean="0">
                <a:latin typeface="仿宋" panose="02010609060101010101" charset="-122"/>
                <a:ea typeface="仿宋" panose="02010609060101010101" charset="-122"/>
              </a:rPr>
              <a:t>smoking</a:t>
            </a:r>
            <a:r>
              <a:rPr lang="zh-CN" altLang="en-US" sz="2200" b="1" dirty="0" smtClean="0">
                <a:latin typeface="仿宋" panose="02010609060101010101" charset="-122"/>
                <a:ea typeface="仿宋" panose="02010609060101010101" charset="-122"/>
              </a:rPr>
              <a:t>与</a:t>
            </a:r>
            <a:r>
              <a:rPr lang="en-US" altLang="zh-CN" sz="2200" b="1" dirty="0" smtClean="0">
                <a:latin typeface="仿宋" panose="02010609060101010101" charset="-122"/>
                <a:ea typeface="仿宋" panose="02010609060101010101" charset="-122"/>
              </a:rPr>
              <a:t>allow</a:t>
            </a:r>
            <a:r>
              <a:rPr lang="zh-CN" altLang="en-US" sz="2200" b="1" dirty="0" smtClean="0">
                <a:latin typeface="仿宋" panose="02010609060101010101" charset="-122"/>
                <a:ea typeface="仿宋" panose="02010609060101010101" charset="-122"/>
              </a:rPr>
              <a:t>之间存在被动关系，应用被动语态；其次动名词作主语视作单数。故选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13648" y="1443407"/>
            <a:ext cx="9587865"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)3. The gloves ________ keep hands warm. </a:t>
            </a:r>
          </a:p>
          <a:p>
            <a:pPr>
              <a:lnSpc>
                <a:spcPct val="150000"/>
              </a:lnSpc>
            </a:pPr>
            <a:r>
              <a:rPr lang="en-US" altLang="zh-CN" sz="2400" b="1" dirty="0" smtClean="0">
                <a:latin typeface="Times New Roman" panose="02020603050405020304" charset="0"/>
              </a:rPr>
              <a:t>A. used to  	B. are used to	   C. are used for  	D. used for</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133965"/>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)4. I found ________ hard to drive on a busy street. </a:t>
            </a:r>
          </a:p>
          <a:p>
            <a:pPr>
              <a:lnSpc>
                <a:spcPct val="150000"/>
              </a:lnSpc>
            </a:pPr>
            <a:r>
              <a:rPr lang="en-US" altLang="zh-CN" sz="2400" b="1" dirty="0" smtClean="0">
                <a:latin typeface="Times New Roman" panose="02020603050405020304" charset="0"/>
              </a:rPr>
              <a:t>A. that  		B. this  		C. its  		D. it</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en-US" altLang="zh-CN" sz="2400" dirty="0">
              <a:solidFill>
                <a:srgbClr val="FF0000"/>
              </a:solidFill>
            </a:endParaRPr>
          </a:p>
        </p:txBody>
      </p:sp>
      <p:sp>
        <p:nvSpPr>
          <p:cNvPr id="5" name="文本框 9"/>
          <p:cNvSpPr txBox="1"/>
          <p:nvPr/>
        </p:nvSpPr>
        <p:spPr>
          <a:xfrm>
            <a:off x="790933" y="2680238"/>
            <a:ext cx="9925194"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en-US" altLang="zh-CN" sz="2200" b="1" dirty="0" smtClean="0">
                <a:latin typeface="仿宋" panose="02010609060101010101" charset="-122"/>
                <a:ea typeface="仿宋" panose="02010609060101010101" charset="-122"/>
              </a:rPr>
              <a:t>“</a:t>
            </a:r>
            <a:r>
              <a:rPr lang="en-US" altLang="zh-CN" sz="2200" b="1" dirty="0" err="1" smtClean="0">
                <a:latin typeface="仿宋" panose="02010609060101010101" charset="-122"/>
                <a:ea typeface="仿宋" panose="02010609060101010101" charset="-122"/>
              </a:rPr>
              <a:t>sb</a:t>
            </a:r>
            <a:r>
              <a:rPr lang="en-US" altLang="zh-CN" sz="2200" b="1" dirty="0" smtClean="0">
                <a:latin typeface="仿宋" panose="02010609060101010101" charset="-122"/>
                <a:ea typeface="仿宋" panose="02010609060101010101" charset="-122"/>
              </a:rPr>
              <a:t> finds it</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adj. </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to do </a:t>
            </a:r>
            <a:r>
              <a:rPr lang="en-US" altLang="zh-CN" sz="2200" b="1" dirty="0" err="1" smtClean="0">
                <a:latin typeface="仿宋" panose="02010609060101010101" charset="-122"/>
                <a:ea typeface="仿宋" panose="02010609060101010101" charset="-122"/>
              </a:rPr>
              <a:t>sth</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为固定结构，其中</a:t>
            </a:r>
            <a:r>
              <a:rPr lang="en-US" altLang="zh-CN" sz="2200" b="1" dirty="0" smtClean="0">
                <a:latin typeface="仿宋" panose="02010609060101010101" charset="-122"/>
                <a:ea typeface="仿宋" panose="02010609060101010101" charset="-122"/>
              </a:rPr>
              <a:t>it</a:t>
            </a:r>
            <a:r>
              <a:rPr lang="zh-CN" altLang="en-US" sz="2200" b="1" dirty="0" smtClean="0">
                <a:latin typeface="仿宋" panose="02010609060101010101" charset="-122"/>
                <a:ea typeface="仿宋" panose="02010609060101010101" charset="-122"/>
              </a:rPr>
              <a:t>作形式宾语，真正的宾语是后面的动词不定式。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1713</Words>
  <Application>Microsoft Office PowerPoint</Application>
  <PresentationFormat>宽屏</PresentationFormat>
  <Paragraphs>179</Paragraphs>
  <Slides>26</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26</vt:i4>
      </vt:variant>
    </vt:vector>
  </HeadingPairs>
  <TitlesOfParts>
    <vt:vector size="39" baseType="lpstr">
      <vt:lpstr>MingLiU_HKSCS</vt:lpstr>
      <vt:lpstr>仿宋</vt:lpstr>
      <vt:lpstr>黑体</vt:lpstr>
      <vt:lpstr>华文楷体</vt:lpstr>
      <vt:lpstr>华文新魏</vt:lpstr>
      <vt:lpstr>宋体</vt:lpstr>
      <vt:lpstr>微软雅黑</vt:lpstr>
      <vt:lpstr>Arial</vt:lpstr>
      <vt:lpstr>Calibri</vt:lpstr>
      <vt:lpstr>Calibri Light</vt:lpstr>
      <vt:lpstr>Courier New</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2018-02-07T04:03:00Z</dcterms:created>
  <dcterms:modified xsi:type="dcterms:W3CDTF">2023-01-16T17:44:50Z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D24A99D5A7814E12A310190FF7026B34</vt:lpwstr>
  </property>
  <property fmtid="{A09F084E-AD41-489F-8076-AA5BE3082BCA}" pid="100">
    <vt:ui4>5</vt:ui4>
  </property>
  <property fmtid="{64440492-4C8B-11D1-8B70-080036B11A03}" pid="11">
    <vt:lpwstr>www.2ppt.com-爱PPT提供资源下载</vt:lpwstr>
  </property>
</Properties>
</file>