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32" r:id="rId2"/>
    <p:sldId id="777" r:id="rId3"/>
    <p:sldId id="778" r:id="rId4"/>
    <p:sldId id="779" r:id="rId5"/>
    <p:sldId id="783" r:id="rId6"/>
    <p:sldId id="784" r:id="rId7"/>
    <p:sldId id="803" r:id="rId8"/>
    <p:sldId id="804" r:id="rId9"/>
    <p:sldId id="805" r:id="rId10"/>
    <p:sldId id="807" r:id="rId11"/>
    <p:sldId id="806" r:id="rId12"/>
    <p:sldId id="808" r:id="rId13"/>
    <p:sldId id="809" r:id="rId14"/>
    <p:sldId id="810" r:id="rId15"/>
    <p:sldId id="811" r:id="rId16"/>
    <p:sldId id="812" r:id="rId17"/>
    <p:sldId id="813" r:id="rId18"/>
    <p:sldId id="814" r:id="rId19"/>
    <p:sldId id="815" r:id="rId20"/>
    <p:sldId id="816" r:id="rId21"/>
    <p:sldId id="817" r:id="rId22"/>
    <p:sldId id="818" r:id="rId23"/>
    <p:sldId id="819" r:id="rId24"/>
    <p:sldId id="820" r:id="rId25"/>
    <p:sldId id="821" r:id="rId26"/>
    <p:sldId id="822" r:id="rId27"/>
    <p:sldId id="823" r:id="rId28"/>
    <p:sldId id="824" r:id="rId29"/>
    <p:sldId id="825" r:id="rId30"/>
    <p:sldId id="826" r:id="rId31"/>
    <p:sldId id="827" r:id="rId32"/>
    <p:sldId id="828" r:id="rId33"/>
    <p:sldId id="829" r:id="rId34"/>
    <p:sldId id="830" r:id="rId35"/>
    <p:sldId id="831" r:id="rId3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9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F4C1AF8-053E-4264-B726-CD2C15C9D6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2F99BBE7-EB9C-4C99-9ABE-6C4CBC98FCE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C91A75E-8AC6-424C-BFCA-50C85AF192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724E15C-E215-47E9-9031-C1271D1F3A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680F005-D700-4981-8195-DFA7E4014531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AC80499-076F-4E5F-B9C8-F4B14ECCE4DB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3921777-152F-4EF7-9F8C-57EB669EEFD7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CBF10AD-284B-4122-B18B-073843B1535E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7C1A3FC-EB88-43DA-8254-E5A7131A7ABF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722001F-E8E5-4263-9877-880443DBF7C3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C0A4934-6157-4763-A7B2-FDD429A35099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F216199-84A5-481C-B190-61D95ABDFF31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AEC271-7773-4EA5-8C27-788DC7DB370C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22AEF71-BD8D-44F7-A10F-A0B2E871DA98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8715D57-F96F-4D2E-86BE-279E81BB4DF7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67BAA7E-EB63-45A8-8A3A-3D581B60F632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6E15784-7D7A-40D2-B568-8825B6FD452B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0641812-4C7F-42DC-AF29-4986B027D83B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998771C-AF1D-445A-A9E6-C8F9B5E1A1E6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2CE96BD-E96F-48CC-A877-3CD1CA8FAB0E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FF9611-E868-44F3-90FE-DBE82D7D81E9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922295-835A-432A-BEBA-1F6C885CD478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4A85FBE-37B9-48E1-9BB8-19280C59CDC1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2AFC87-DF30-491E-9243-C3FF56C99E48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7C430B-6C79-4837-83FC-14836EE37B42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58BFED-D08D-4BE7-A016-BAAF47684AF8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B91C68-DA73-4373-A01C-92F52A1EAFC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6131BA-443A-49C4-A527-74E55482FD07}" type="slidenum">
              <a:rPr lang="zh-CN" altLang="en-US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A50E97E-DFC0-4E84-A590-AF637CE3B7E9}" type="slidenum">
              <a:rPr lang="zh-CN" altLang="en-US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399CE88-AEF8-4C7A-86D1-DEA099EAE755}" type="slidenum">
              <a:rPr lang="zh-CN" altLang="en-US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C90B9A8-49AC-40A9-92E6-92853077CE94}" type="slidenum">
              <a:rPr lang="zh-CN" altLang="en-US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5713BBE-B1B6-42AF-9F06-FAC39BB07F87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30F0D4-B6EC-4575-B50E-22DF55A4A6E4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DC2E2BF-3EE9-4164-8805-CD230A5DA308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070E295-4C82-4307-9190-B999234D5602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BEB311-636B-46DC-81E8-0D7FBF84E463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989506D-7780-49AF-AB60-680708858E54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349250"/>
            <a:ext cx="339566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7838282" y="5541963"/>
            <a:ext cx="14874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28732" y="3910928"/>
            <a:ext cx="6773636" cy="808237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 highlightClick="1"/>
          </p:cNvPr>
          <p:cNvSpPr/>
          <p:nvPr userDrawn="1"/>
        </p:nvSpPr>
        <p:spPr>
          <a:xfrm>
            <a:off x="8242697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动作按钮: 前进或下一项 13">
            <a:hlinkClick r:id="" action="ppaction://hlinkshowjump?jump=nextslide" highlightClick="1"/>
          </p:cNvPr>
          <p:cNvSpPr/>
          <p:nvPr userDrawn="1"/>
        </p:nvSpPr>
        <p:spPr>
          <a:xfrm>
            <a:off x="8515351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动作按钮: 结束 14">
            <a:hlinkClick r:id="" action="ppaction://hlinkshowjump?jump=endshow" highlightClick="1"/>
          </p:cNvPr>
          <p:cNvSpPr/>
          <p:nvPr userDrawn="1"/>
        </p:nvSpPr>
        <p:spPr>
          <a:xfrm>
            <a:off x="878086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1262064"/>
            <a:ext cx="2226469" cy="2905125"/>
            <a:chOff x="-949635" y="0"/>
            <a:chExt cx="7009631" cy="6858000"/>
          </a:xfrm>
        </p:grpSpPr>
        <p:sp>
          <p:nvSpPr>
            <p:cNvPr id="3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  <p:sp>
          <p:nvSpPr>
            <p:cNvPr id="4" name="Diamond 4"/>
            <p:cNvSpPr/>
            <p:nvPr/>
          </p:nvSpPr>
          <p:spPr bwMode="auto">
            <a:xfrm>
              <a:off x="-177451" y="652072"/>
              <a:ext cx="5648939" cy="5527622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ea typeface="+mn-ea"/>
              </a:endParaRPr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825625"/>
            <a:ext cx="1333500" cy="17780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4400" dirty="0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950914"/>
            <a:ext cx="554831" cy="739775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762126"/>
            <a:ext cx="554831" cy="739775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908301"/>
            <a:ext cx="554831" cy="739775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3768725"/>
            <a:ext cx="554831" cy="739775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anchor="ctr" anchorCtr="1">
            <a:normAutofit fontScale="9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1135063"/>
            <a:ext cx="1908572" cy="361950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930400"/>
            <a:ext cx="1909763" cy="361950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3149600"/>
            <a:ext cx="1909763" cy="361950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4024313"/>
            <a:ext cx="1908572" cy="361950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55000" lnSpcReduction="20000"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26" name="动作按钮: 后退或前一项 25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自定义 2">
            <a:hlinkClick r:id="" action="ppaction://noaction" highlightClick="1"/>
          </p:cNvPr>
          <p:cNvSpPr/>
          <p:nvPr userDrawn="1"/>
        </p:nvSpPr>
        <p:spPr>
          <a:xfrm>
            <a:off x="564357" y="5360988"/>
            <a:ext cx="1279922" cy="368300"/>
          </a:xfrm>
          <a:prstGeom prst="actionButtonBlan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4775" y="6292850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104775" y="792163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>
            <a:off x="2347913" y="1222376"/>
            <a:ext cx="0" cy="4640263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20"/>
          <p:cNvGrpSpPr/>
          <p:nvPr userDrawn="1"/>
        </p:nvGrpSpPr>
        <p:grpSpPr bwMode="auto">
          <a:xfrm>
            <a:off x="80963" y="2106614"/>
            <a:ext cx="2270522" cy="2905125"/>
            <a:chOff x="755951" y="2210607"/>
            <a:chExt cx="3026493" cy="2905010"/>
          </a:xfrm>
        </p:grpSpPr>
        <p:grpSp>
          <p:nvGrpSpPr>
            <p:cNvPr id="11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7" name="Diamond 3"/>
              <p:cNvSpPr/>
              <p:nvPr/>
            </p:nvSpPr>
            <p:spPr bwMode="auto">
              <a:xfrm>
                <a:off x="-949918" y="0"/>
                <a:ext cx="7009914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  <p:sp>
            <p:nvSpPr>
              <p:cNvPr id="18" name="Diamond 4"/>
              <p:cNvSpPr/>
              <p:nvPr/>
            </p:nvSpPr>
            <p:spPr bwMode="auto">
              <a:xfrm>
                <a:off x="-178116" y="652072"/>
                <a:ext cx="5649892" cy="5527622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3" name="Diamond 5"/>
              <p:cNvSpPr>
                <a:spLocks noChangeArrowheads="1"/>
              </p:cNvSpPr>
              <p:nvPr/>
            </p:nvSpPr>
            <p:spPr bwMode="auto">
              <a:xfrm>
                <a:off x="990600" y="2045349"/>
                <a:ext cx="2769087" cy="2767302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zh-CN" altLang="zh-CN"/>
              </a:p>
            </p:txBody>
          </p:sp>
          <p:grpSp>
            <p:nvGrpSpPr>
              <p:cNvPr id="14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167" y="80457"/>
            <a:ext cx="8929483" cy="64416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6430964"/>
            <a:ext cx="279797" cy="365125"/>
          </a:xfrm>
        </p:spPr>
        <p:txBody>
          <a:bodyPr/>
          <a:lstStyle>
            <a:lvl1pPr>
              <a:defRPr/>
            </a:lvl1pPr>
          </a:lstStyle>
          <a:p>
            <a:fld id="{C33CB5B3-31FB-4DD8-8594-32A3480B3E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 highlightClick="1"/>
          </p:cNvPr>
          <p:cNvSpPr/>
          <p:nvPr userDrawn="1"/>
        </p:nvSpPr>
        <p:spPr>
          <a:xfrm>
            <a:off x="8281988" y="6513513"/>
            <a:ext cx="20955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动作按钮: 前进或下一项 4">
            <a:hlinkClick r:id="" action="ppaction://hlinkshowjump?jump=nextslide" highlightClick="1"/>
          </p:cNvPr>
          <p:cNvSpPr/>
          <p:nvPr userDrawn="1"/>
        </p:nvSpPr>
        <p:spPr>
          <a:xfrm>
            <a:off x="8554642" y="6526213"/>
            <a:ext cx="202406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动作按钮: 结束 5">
            <a:hlinkClick r:id="" action="ppaction://hlinkshowjump?jump=endshow" highlightClick="1"/>
          </p:cNvPr>
          <p:cNvSpPr/>
          <p:nvPr userDrawn="1"/>
        </p:nvSpPr>
        <p:spPr>
          <a:xfrm>
            <a:off x="8820150" y="6515101"/>
            <a:ext cx="1905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4064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燕尾形 15">
            <a:hlinkClick r:id="rId2" action="ppaction://hlinksldjump"/>
          </p:cNvPr>
          <p:cNvSpPr/>
          <p:nvPr userDrawn="1"/>
        </p:nvSpPr>
        <p:spPr>
          <a:xfrm>
            <a:off x="4842273" y="6505576"/>
            <a:ext cx="1563290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自主学习</a:t>
            </a:r>
          </a:p>
        </p:txBody>
      </p:sp>
      <p:sp>
        <p:nvSpPr>
          <p:cNvPr id="9" name="燕尾形 16">
            <a:hlinkClick r:id="rId3" action="ppaction://hlinksldjump"/>
          </p:cNvPr>
          <p:cNvSpPr/>
          <p:nvPr userDrawn="1"/>
        </p:nvSpPr>
        <p:spPr>
          <a:xfrm>
            <a:off x="6548438" y="6505576"/>
            <a:ext cx="1563291" cy="352425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 defTabSz="687070" eaLnBrk="1" hangingPunct="1">
              <a:defRPr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互动探究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81155" y="534839"/>
            <a:ext cx="8775808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141" y="5872164"/>
            <a:ext cx="7653338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1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2489201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62A1512-7548-4390-914A-FAE981459D7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DB8A51-A445-4BC2-9D62-758CADAD060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6500814"/>
            <a:ext cx="3202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DA4F048F-1FA9-4556-99C9-B10634AA13F2}" type="slidenum">
              <a:rPr lang="zh-CN" alt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6280150"/>
            <a:ext cx="344091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1"/>
          <p:cNvSpPr>
            <a:spLocks noChangeArrowheads="1"/>
          </p:cNvSpPr>
          <p:nvPr/>
        </p:nvSpPr>
        <p:spPr bwMode="auto">
          <a:xfrm>
            <a:off x="347150" y="3933070"/>
            <a:ext cx="8428435" cy="9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</a:pP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Section </a:t>
            </a:r>
            <a:r>
              <a:rPr lang="en-US" altLang="zh-CN" sz="3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3200" b="1" dirty="0">
                <a:latin typeface="Cambria" panose="02040503050406030204" pitchFamily="18" charset="0"/>
              </a:rPr>
              <a:t>　</a:t>
            </a:r>
            <a:r>
              <a:rPr lang="en-US" altLang="zh-CN" sz="3200" b="1" dirty="0">
                <a:latin typeface="Cambria" panose="02040503050406030204" pitchFamily="18" charset="0"/>
                <a:cs typeface="Times New Roman" panose="02020603050405020304" pitchFamily="18" charset="0"/>
              </a:rPr>
              <a:t>Reading and Thinking(2)</a:t>
            </a:r>
            <a:endParaRPr lang="zh-CN" altLang="zh-CN" sz="3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10633" y="5980605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00" y="2132820"/>
            <a:ext cx="5688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/>
              <a:t>Welcome Unit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51222" y="14843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310754" y="2060575"/>
            <a:ext cx="842843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So this is it—senior high school at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last.I’m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not outgoing so I’m a little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anxious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right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now.I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want to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make a good first </a:t>
            </a:r>
            <a:r>
              <a:rPr lang="en-US" altLang="zh-CN" sz="2400" b="1" kern="100" dirty="0" err="1">
                <a:latin typeface="Times New Roman" panose="02020603050405020304"/>
                <a:cs typeface="Courier New" panose="02070309020205020404"/>
              </a:rPr>
              <a:t>impression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.Will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 make any friends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What if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no one talks to me?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just had my first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maths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class at senior high school! The class was difficult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the teacher was kind and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friendly.He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even told us a funny story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and everyone laughed so much! 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found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most of my classmates and teachers friendly and helpful.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6628" name="Picture 5" descr="课文整体突破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7" y="692151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908050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英美各异的学校名称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8675" name="对象 1"/>
          <p:cNvGraphicFramePr>
            <a:graphicFrameLocks noChangeAspect="1"/>
          </p:cNvGraphicFramePr>
          <p:nvPr/>
        </p:nvGraphicFramePr>
        <p:xfrm>
          <a:off x="359569" y="2276475"/>
          <a:ext cx="3511154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Document" r:id="rId4" imgW="4675505" imgH="2011680" progId="Word.Document.8">
                  <p:embed/>
                </p:oleObj>
              </mc:Choice>
              <mc:Fallback>
                <p:oleObj name="Document" r:id="rId4" imgW="4675505" imgH="201168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9" y="2276475"/>
                        <a:ext cx="3511154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205979" y="681038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anxious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焦虑的；不安的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anxiety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忧虑；担心；渴望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anxiously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adv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焦虑地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77428" y="1185863"/>
            <a:ext cx="865919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anxious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is anxious to go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to college now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but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anxious about/for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not passing the College Entrance Examination.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她现在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上大学，但又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不能通过高考。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spent the next several hours filled with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anxiety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我在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不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安中度过了余下的几个小时。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Everybody is waiting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anxiously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for the doctor.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大家都在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等着医生。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 waited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with anxiety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for the news of her safe arrival.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我们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等待她平安到达的消息。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94163" y="2797175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渴望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4393" y="280670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担心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5569" y="3889375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焦虑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68430" y="436513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焦急地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2270" y="555625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焦急地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anxious ____________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担心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担忧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anxious ____________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渴望做某事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焦虑地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72492" y="2014538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for/about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49166" y="2601913"/>
            <a:ext cx="80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0325" y="3057526"/>
            <a:ext cx="17123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 anxiety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1"/>
          <p:cNvSpPr>
            <a:spLocks noChangeArrowheads="1"/>
          </p:cNvSpPr>
          <p:nvPr/>
        </p:nvSpPr>
        <p:spPr bwMode="auto">
          <a:xfrm>
            <a:off x="292894" y="1287463"/>
            <a:ext cx="83450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巩固内化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There is no reason to be anxious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 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exam result.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He is anxious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___________(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spend) the holiday with you.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mother was filled with 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__________(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anxious) about/over her daughter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English.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She waited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___________(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anxious) for her mother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’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 letter.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34629" y="1833563"/>
            <a:ext cx="1311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about/for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7636" y="2349292"/>
            <a:ext cx="1218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spend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01827" y="2781082"/>
            <a:ext cx="10887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anxiety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54123" y="3933070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anxiously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make a good first impression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 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留下好的第一印象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The new teacher </a:t>
            </a:r>
            <a:r>
              <a:rPr lang="en-US" altLang="zh-CN" sz="24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made/left a good impression</a:t>
            </a: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 on the students by her rich knowledge and humorous talk.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那位新老师以丰富的知识和幽默的语言给同学们留下了很好的印象。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短语记牢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400" dirty="0">
                <a:latin typeface="+mj-ea"/>
                <a:ea typeface="+mj-ea"/>
                <a:cs typeface="Times New Roman" panose="02020603050405020304" pitchFamily="18" charset="0"/>
              </a:rPr>
              <a:t>记牢下列短语</a:t>
            </a:r>
            <a:endParaRPr lang="zh-CN" altLang="zh-CN" sz="24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leave/make an impression on...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　给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留下印象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be impressed by/with...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被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打动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impress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on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sb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/impress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sb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with 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sth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 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某事给某人留下深刻印象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454819" y="1484313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Everyone agreed that they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were greatly impressed by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Morissette’s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brilliant music and singing.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大家都认为莫里塞特杰出的音乐和演唱给他们留下了深刻的印象。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Our teacher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impressed us with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 importance of learning English well.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老师要我们牢牢记住学好英语的重要性。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0963" name="矩形 11"/>
          <p:cNvSpPr>
            <a:spLocks noChangeArrowheads="1"/>
          </p:cNvSpPr>
          <p:nvPr/>
        </p:nvSpPr>
        <p:spPr bwMode="auto">
          <a:xfrm>
            <a:off x="248841" y="1412875"/>
            <a:ext cx="859869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My first ____________ (impress) of him was that he was a kind and thoughtful young man.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little boy impressed me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 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his big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bright eyes the first time I saw him.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补全句子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The first time she visited Guilin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she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____________________________ 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被</a:t>
            </a:r>
            <a:r>
              <a:rPr lang="en-US" altLang="zh-CN" sz="24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打动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)the scenery there. 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63610" y="1882323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impression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2625" y="2924930"/>
            <a:ext cx="731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with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9951" y="5157240"/>
            <a:ext cx="4206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was deeply impressed by/with/at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197644" y="393701"/>
            <a:ext cx="88389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What if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no one talks to me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？要是没有人跟我说话会怎么样呢？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3011" name="矩形 11"/>
          <p:cNvSpPr>
            <a:spLocks noChangeArrowheads="1"/>
          </p:cNvSpPr>
          <p:nvPr/>
        </p:nvSpPr>
        <p:spPr bwMode="auto">
          <a:xfrm>
            <a:off x="360647" y="1340710"/>
            <a:ext cx="8512969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【句式解读】　句中</a:t>
            </a:r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what if...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表示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要是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会怎么样呢？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后面跟一个句子，相当于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What will/would happen if...?</a:t>
            </a:r>
            <a:endParaRPr lang="zh-CN" altLang="zh-CN" sz="2000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【用法总结】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(1)What about.../How about...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怎么样？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表建议或征求对方意见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What about/How about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 going to the movies with me tonight?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今晚和我去看场电影好不好？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(2)Why not do...? 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为什么不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Why not stop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 them (from) polluting the river?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为什么不阻止他们污染这条河呢？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(3)How come...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怎么发生的？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How come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 you enjoy collecting stamps?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你怎么会喜欢集邮呢？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1"/>
          <p:cNvSpPr>
            <a:spLocks noChangeArrowheads="1"/>
          </p:cNvSpPr>
          <p:nvPr/>
        </p:nvSpPr>
        <p:spPr bwMode="auto">
          <a:xfrm>
            <a:off x="251222" y="8366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5059" name="矩形 11"/>
          <p:cNvSpPr>
            <a:spLocks noChangeArrowheads="1"/>
          </p:cNvSpPr>
          <p:nvPr/>
        </p:nvSpPr>
        <p:spPr bwMode="auto">
          <a:xfrm>
            <a:off x="292894" y="1401764"/>
            <a:ext cx="867171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What ____________ we moved the sofa over there? 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What about ____________(have) a game of chess?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补全句子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________________ they left you alone here?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他们怎么会把你一个人留在这里呢？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④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________________________________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it in some other way?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为什么不用其他办法试着做它呢？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54598" y="1954213"/>
            <a:ext cx="3722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6252" y="2432051"/>
            <a:ext cx="1021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having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5568" y="3584576"/>
            <a:ext cx="1526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How come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6126" y="4616451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Why not try doing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52400" y="2349501"/>
            <a:ext cx="84284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单词语境记忆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4" name="Picture 6" descr="课时基础过关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5611" y="908051"/>
            <a:ext cx="859988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29791" y="2913064"/>
            <a:ext cx="8684419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1.As an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外向的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girl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get along well with my classmates.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2.What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给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留下深刻印象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me most was that such a little boy could play the violin so well.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3.The students will have an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实验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in the laboratory tomorrow.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23962" y="2949576"/>
            <a:ext cx="127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outgoing</a:t>
            </a:r>
            <a:endParaRPr lang="zh-CN" altLang="en-US" sz="2400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59669" y="3494088"/>
            <a:ext cx="1431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impressed</a:t>
            </a:r>
            <a:endParaRPr lang="zh-CN" altLang="en-US" sz="240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925366" y="4606926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experiment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1"/>
          <p:cNvSpPr>
            <a:spLocks noChangeArrowheads="1"/>
          </p:cNvSpPr>
          <p:nvPr/>
        </p:nvSpPr>
        <p:spPr bwMode="auto">
          <a:xfrm>
            <a:off x="251222" y="765176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found most of my classmates and teachers friendly and helpful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179390" y="1965505"/>
            <a:ext cx="892924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我发现我的大多数同学和老师都很友好，乐于助人。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【句式解读】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found most of my classmates and teachers friendly and helpful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为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find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＋宾语＋宾补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结构。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【用法总结】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能够充当宾语的有名词或代词。宾语补足语主要是对宾语进行补充说明，说明宾语的身份、特征或状态等。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 turned around and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found the little girl struggling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in the lake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crying for help.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我们转过身来时发现小女孩在湖中挣扎，大声呼救。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(2)find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复合结构的常见形式有：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0723" name="矩形 11"/>
          <p:cNvSpPr>
            <a:spLocks noChangeArrowheads="1"/>
          </p:cNvSpPr>
          <p:nvPr/>
        </p:nvSpPr>
        <p:spPr bwMode="auto">
          <a:xfrm>
            <a:off x="260747" y="3417889"/>
            <a:ext cx="842843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When he woke up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found himself lying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in the street.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当他醒来时，他发现自己正躺在大街上。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found myself surrounded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by a group of children full of curiosity.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我发现自己被一群充满好奇心的孩子围住了。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49156" name="对象 1"/>
          <p:cNvGraphicFramePr>
            <a:graphicFrameLocks noChangeAspect="1"/>
          </p:cNvGraphicFramePr>
          <p:nvPr/>
        </p:nvGraphicFramePr>
        <p:xfrm>
          <a:off x="365522" y="1649414"/>
          <a:ext cx="5691188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Document" r:id="rId4" imgW="7603490" imgH="1868805" progId="Word.Document.8">
                  <p:embed/>
                </p:oleObj>
              </mc:Choice>
              <mc:Fallback>
                <p:oleObj name="Document" r:id="rId4" imgW="7603490" imgH="18688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522" y="1649414"/>
                        <a:ext cx="5691188" cy="186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1"/>
          <p:cNvSpPr>
            <a:spLocks noChangeArrowheads="1"/>
          </p:cNvSpPr>
          <p:nvPr/>
        </p:nvSpPr>
        <p:spPr bwMode="auto">
          <a:xfrm>
            <a:off x="359569" y="1341439"/>
            <a:ext cx="842843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当不定式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或从句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find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的宾语时，通常用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作形式宾语，将真正的宾语放在宾补之后，即构成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find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./</a:t>
            </a:r>
            <a:r>
              <a:rPr lang="en-US" altLang="zh-CN" sz="2400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to do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/that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从句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，表示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发现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认为做某事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find it important to develop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low-carbon economy.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我们发现发展低碳经济很重要。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find it amazing that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they’re still together.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他们还在一起，这使我很吃惊。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2771" name="矩形 11"/>
          <p:cNvSpPr>
            <a:spLocks noChangeArrowheads="1"/>
          </p:cNvSpPr>
          <p:nvPr/>
        </p:nvSpPr>
        <p:spPr bwMode="auto">
          <a:xfrm>
            <a:off x="260746" y="1473200"/>
            <a:ext cx="877587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She found herself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 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(trap) into buying the useless medicines.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find it necessary for us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__________(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learn) a foreign language.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我认为当你有麻烦时帮助你是我的责任。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find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 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you are in trouble.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 find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 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you are in trouble.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05721" y="1942473"/>
            <a:ext cx="1106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trapped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7880" y="2996940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learn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32171" y="4654929"/>
            <a:ext cx="3727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that it is my duty to help you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1600" y="5301260"/>
            <a:ext cx="290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my duty to help you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矩形 11"/>
          <p:cNvSpPr>
            <a:spLocks noChangeArrowheads="1"/>
          </p:cNvSpPr>
          <p:nvPr/>
        </p:nvSpPr>
        <p:spPr bwMode="auto">
          <a:xfrm>
            <a:off x="359569" y="1484313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形式宾语句型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6123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结构：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6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指主句中常用的动词：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think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believe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make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find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consider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feel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指的是形式宾语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it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指的是宾补的两种形式：形容词或名词；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指的是真正宾语的三种形式：不定式短语，动名词短语或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that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引导的宾语从句。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1"/>
          <p:cNvSpPr>
            <a:spLocks noChangeArrowheads="1"/>
          </p:cNvSpPr>
          <p:nvPr/>
        </p:nvSpPr>
        <p:spPr bwMode="auto">
          <a:xfrm>
            <a:off x="251222" y="6921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Understanding in context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4819" name="矩形 11"/>
          <p:cNvSpPr>
            <a:spLocks noChangeArrowheads="1"/>
          </p:cNvSpPr>
          <p:nvPr/>
        </p:nvSpPr>
        <p:spPr bwMode="auto">
          <a:xfrm>
            <a:off x="292894" y="1196976"/>
            <a:ext cx="8598694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This afternoon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we had our chemistry class in the science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lab.The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lab is new and the lesson was great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the guy next to me tried to talk to me the whole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time.I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couldn’t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concentrate 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the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experiment.I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really wanted to tell him to please be quiet and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leave me alone!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62992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What a day! This morning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was worried that no one would talk to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me.But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I was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wrong.I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didn’t feel awkward or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frightened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at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all.I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miss my friends from junior high school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but I believe I will make new friends here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and there’s a lot to explore at senior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high.I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feel much more confident than I felt this </a:t>
            </a:r>
            <a:r>
              <a:rPr lang="en-US" altLang="zh-CN" sz="2000" kern="100" dirty="0" err="1">
                <a:latin typeface="Times New Roman" panose="02020603050405020304"/>
                <a:cs typeface="Courier New" panose="02070309020205020404"/>
              </a:rPr>
              <a:t>morning.I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think that tomorrow will be a great day!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11"/>
          <p:cNvSpPr>
            <a:spLocks noChangeArrowheads="1"/>
          </p:cNvSpPr>
          <p:nvPr/>
        </p:nvSpPr>
        <p:spPr bwMode="auto">
          <a:xfrm>
            <a:off x="251222" y="1192213"/>
            <a:ext cx="842843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文化视窗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如何快速适应高中生活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5843" name="矩形 11"/>
          <p:cNvSpPr>
            <a:spLocks noChangeArrowheads="1"/>
          </p:cNvSpPr>
          <p:nvPr/>
        </p:nvSpPr>
        <p:spPr bwMode="auto">
          <a:xfrm>
            <a:off x="248841" y="2273301"/>
            <a:ext cx="859869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我们要学会独立自主。进入高中以后就是一个大人了，凡事要学会独立自主，不要总是想着依靠别人，这样才能快速成长。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我们要多交新朋友。进入高中会有很多的新同学，多交一些新朋友，这样也可以冲淡离开初中同学的失落感。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1"/>
          <p:cNvSpPr>
            <a:spLocks noChangeArrowheads="1"/>
          </p:cNvSpPr>
          <p:nvPr/>
        </p:nvSpPr>
        <p:spPr bwMode="auto">
          <a:xfrm>
            <a:off x="179785" y="476250"/>
            <a:ext cx="84284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frightened </a:t>
            </a:r>
            <a:r>
              <a:rPr lang="en-US" altLang="zh-CN" sz="2400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惊吓的，害怕的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frightening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adj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令人恐惧的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fright </a:t>
            </a:r>
            <a:r>
              <a:rPr lang="en-US" altLang="zh-CN" sz="2400" b="1" i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n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惊吓，恐怖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frighten </a:t>
            </a:r>
            <a:r>
              <a:rPr lang="en-US" altLang="zh-CN" sz="2400" b="1" i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vt</a:t>
            </a:r>
            <a:r>
              <a:rPr lang="en-US" altLang="zh-CN" sz="2400" b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使害怕，使惊吓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370285" y="1976476"/>
            <a:ext cx="8597503" cy="418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frightened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及其相关词的用法和意义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little girl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is frightened of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dogs.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这个小女孩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狗。</a:t>
            </a:r>
            <a:r>
              <a:rPr lang="zh-CN" altLang="zh-CN" sz="2000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was very frightened to look down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from the top floor of the building.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她很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从那栋建筑物的顶楼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The little girl was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frightened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at the sight of the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frightening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snake and shook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with fright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这个小女孩一看到这条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蛇就感到很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000" kern="100" dirty="0" smtClean="0">
                <a:latin typeface="Times New Roman" panose="02020603050405020304"/>
                <a:cs typeface="Courier New" panose="02070309020205020404"/>
              </a:rPr>
              <a:t>__________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浑身发抖。</a:t>
            </a:r>
            <a:r>
              <a:rPr lang="en-US" altLang="zh-CN" sz="2000" kern="100" dirty="0">
                <a:latin typeface="Times New Roman" panose="02020603050405020304"/>
                <a:cs typeface="Times New Roman" panose="02020603050405020304"/>
              </a:rPr>
              <a:t>   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4694" y="267335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害怕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98900" y="3768725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害怕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58521" y="3740150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往下看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9246" y="4859338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令人恐怖的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09558" y="4870450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恐惧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4720" y="4857751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吓得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  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341439"/>
            <a:ext cx="842843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News of the robberies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frightened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many people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into fitting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new locks to their doors.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发生抢劫案的消息把许多人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</a:t>
            </a:r>
            <a:r>
              <a:rPr lang="zh-CN" altLang="zh-CN" sz="2400" kern="100" dirty="0" smtClean="0">
                <a:latin typeface="Times New Roman" panose="02020603050405020304"/>
                <a:cs typeface="Times New Roman" panose="02020603050405020304"/>
              </a:rPr>
              <a:t>了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新门锁。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害怕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be frightened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__________...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害怕做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with fright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害怕地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frighten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doing </a:t>
            </a:r>
            <a:r>
              <a:rPr lang="en-US" altLang="zh-CN" sz="2400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吓得某人做某事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9940" y="2271495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吓得装上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1736" y="3429000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frightened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5720" y="3933070"/>
            <a:ext cx="808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to do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84039" y="5085230"/>
            <a:ext cx="662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into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260748" y="1436689"/>
            <a:ext cx="877587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Travelling in an airplane can be a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__________(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frighten) experience for some people.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 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fiction made him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 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to death.(frighten)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man frightened the old lady into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______(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sign) the paper at last.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He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_____________________ 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when he saw the frightening scene.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当他看到这令人惊恐的一幕时他吓得要死。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1538" y="1914466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frightening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540" y="2924930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frightening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92100" y="2924930"/>
            <a:ext cx="144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frightened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1598" y="3661749"/>
            <a:ext cx="1090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signing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519" y="4678029"/>
            <a:ext cx="3062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was frightened to death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271462" y="1341438"/>
            <a:ext cx="859750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4.Columbus discovered America but did not 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探索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the new continent.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5.____________(frighten) by the sudden thunder and lightning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dog sat tremblingly in a corner.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6.When one loses ____________(confident)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can never expect to do his work well.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7.He was beginning to get very ____________(annoy) with me about my carelessness.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8.She waited ____________(anxious) for her mother’s letter.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731544" y="1412876"/>
            <a:ext cx="11063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explore</a:t>
            </a:r>
            <a:endParaRPr lang="zh-CN" altLang="en-US" sz="240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29841" y="1971676"/>
            <a:ext cx="151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Frightened</a:t>
            </a:r>
            <a:endParaRPr lang="zh-CN" altLang="en-US" sz="2400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127647" y="3121026"/>
            <a:ext cx="15327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confidence</a:t>
            </a:r>
            <a:endParaRPr lang="zh-CN" altLang="en-US" sz="240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20666" y="3573463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annoyed</a:t>
            </a:r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1594557" y="4025901"/>
            <a:ext cx="1380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anxiously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6.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concentrate on 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集中精力于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36960" y="1916790"/>
            <a:ext cx="8428434" cy="326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I will leave so that/in order that you can </a:t>
            </a:r>
            <a:r>
              <a:rPr lang="en-US" altLang="zh-CN" sz="2000" b="1" kern="100" dirty="0">
                <a:latin typeface="Times New Roman" panose="02020603050405020304"/>
                <a:cs typeface="Courier New" panose="02070309020205020404"/>
              </a:rPr>
              <a:t>concentrate on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 your work.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我这就走，好让你能专心工作。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短语记牢</a:t>
            </a:r>
            <a:r>
              <a:rPr lang="en-US" altLang="zh-CN" sz="20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0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000" kern="100" dirty="0">
                <a:latin typeface="Times New Roman" panose="02020603050405020304"/>
                <a:cs typeface="Times New Roman" panose="02020603050405020304"/>
              </a:rPr>
              <a:t>记牢下列短语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concentrate on (doing) </a:t>
            </a:r>
            <a:r>
              <a:rPr lang="en-US" altLang="zh-CN" sz="20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专心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(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做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)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某事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concentrate one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s mind/one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s attention on  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集中注意力于；致力于；专心于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focus on   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集中精力于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fix/focus one</a:t>
            </a:r>
            <a:r>
              <a:rPr lang="en-US" altLang="zh-CN" sz="20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000" kern="100" dirty="0">
                <a:latin typeface="Times New Roman" panose="02020603050405020304"/>
                <a:ea typeface="楷体_GB2312"/>
                <a:cs typeface="Courier New" panose="02070309020205020404"/>
              </a:rPr>
              <a:t>s mind/attention on...  </a:t>
            </a:r>
            <a:r>
              <a:rPr lang="zh-CN" altLang="zh-CN" sz="20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集中注意力于</a:t>
            </a:r>
            <a:r>
              <a:rPr lang="en-US" altLang="zh-CN" sz="20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2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454819" y="1484314"/>
            <a:ext cx="842843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We should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concentrate our attention 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efficiency to improve our work.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我们应该把注意力集中在效率上来改善我们的工作。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Every one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fixed/focused his/her mind/attention on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listening to the teacher.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大家集中注意力于听老师讲课。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1683" name="矩形 11"/>
          <p:cNvSpPr>
            <a:spLocks noChangeArrowheads="1"/>
          </p:cNvSpPr>
          <p:nvPr/>
        </p:nvSpPr>
        <p:spPr bwMode="auto">
          <a:xfrm>
            <a:off x="263129" y="1460500"/>
            <a:ext cx="8597503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(1)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We must concentrate our efforts on ____________(improve) education.</a:t>
            </a:r>
            <a:endParaRPr lang="zh-CN" altLang="zh-CN" sz="2400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As a senior high student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I think you should concentrate your attention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 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your skills of learning.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cs typeface="Courier New" panose="02070309020205020404" pitchFamily="49" charset="0"/>
              </a:rPr>
              <a:t>(2)</a:t>
            </a:r>
            <a:r>
              <a:rPr lang="zh-C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补全句子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As students we </a:t>
            </a:r>
            <a:r>
              <a:rPr lang="en-US" altLang="zh-CN" sz="2400" dirty="0" smtClean="0">
                <a:latin typeface="Times New Roman" panose="02020603050405020304" pitchFamily="18" charset="0"/>
                <a:ea typeface="楷体_GB2312" pitchFamily="49" charset="-122"/>
              </a:rPr>
              <a:t>____________________________________________________.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作为学生，我们必须集中精力学习。</a:t>
            </a:r>
            <a:r>
              <a:rPr lang="en-US" altLang="zh-CN" sz="2400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070" y="1929773"/>
            <a:ext cx="14654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improving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9900" y="3573020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129" y="5157240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must concentrate on our studies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251222" y="38100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7.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leave...alone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不打扰；不惊动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9939" name="矩形 11"/>
          <p:cNvSpPr>
            <a:spLocks noChangeArrowheads="1"/>
          </p:cNvSpPr>
          <p:nvPr/>
        </p:nvSpPr>
        <p:spPr bwMode="auto">
          <a:xfrm>
            <a:off x="413147" y="885825"/>
            <a:ext cx="8428434" cy="465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She shouted “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Leave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 me 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alone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” and ran to her bed.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她高声嚷着：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让我独自待一会儿！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然后就跑上了床。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[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短语记牢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Courier New" panose="02070309020205020404" pitchFamily="49" charset="0"/>
              </a:rPr>
              <a:t>]</a:t>
            </a:r>
            <a:r>
              <a:rPr lang="zh-CN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　</a:t>
            </a:r>
            <a:r>
              <a:rPr lang="zh-CN" altLang="zh-CN" sz="2000" dirty="0">
                <a:latin typeface="+mj-ea"/>
                <a:ea typeface="+mj-ea"/>
                <a:cs typeface="Times New Roman" panose="02020603050405020304" pitchFamily="18" charset="0"/>
              </a:rPr>
              <a:t>记牢下列短语</a:t>
            </a:r>
            <a:endParaRPr lang="zh-CN" altLang="zh-CN" sz="2000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leave behind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　遗留；把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抛在后面；落后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leave aside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搁置一边；不考虑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leave out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省略；遗漏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</a:rPr>
              <a:t>leave for  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到</a:t>
            </a: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000" dirty="0">
                <a:latin typeface="Times New Roman" panose="02020603050405020304" pitchFamily="18" charset="0"/>
                <a:ea typeface="楷体_GB2312" pitchFamily="49" charset="-122"/>
              </a:rPr>
              <a:t>地方去；前往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I wonder why they 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left aside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 such an important question.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我纳闷他们为什么不考虑如此重要的一个问题。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700020" algn="l"/>
              </a:tabLst>
              <a:defRPr/>
            </a:pPr>
            <a:r>
              <a:rPr lang="en-US" altLang="zh-CN" sz="20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Either one goes forward or he will be </a:t>
            </a:r>
            <a:r>
              <a:rPr lang="en-US" altLang="zh-CN" sz="2000" b="1" dirty="0">
                <a:latin typeface="Times New Roman" panose="02020603050405020304" pitchFamily="18" charset="0"/>
                <a:cs typeface="Courier New" panose="02070309020205020404" pitchFamily="49" charset="0"/>
              </a:rPr>
              <a:t>left behind</a:t>
            </a:r>
            <a:r>
              <a:rPr lang="en-US" altLang="zh-CN" sz="2000" dirty="0">
                <a:latin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不进则退。</a:t>
            </a:r>
            <a:endParaRPr lang="zh-CN" altLang="zh-CN" sz="20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1"/>
          <p:cNvSpPr>
            <a:spLocks noChangeArrowheads="1"/>
          </p:cNvSpPr>
          <p:nvPr/>
        </p:nvSpPr>
        <p:spPr bwMode="auto">
          <a:xfrm>
            <a:off x="355997" y="11922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7891" name="矩形 11"/>
          <p:cNvSpPr>
            <a:spLocks noChangeArrowheads="1"/>
          </p:cNvSpPr>
          <p:nvPr/>
        </p:nvSpPr>
        <p:spPr bwMode="auto">
          <a:xfrm>
            <a:off x="347663" y="1768476"/>
            <a:ext cx="842843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leave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相关短语填空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newly married couple are ________________ their honeymoon.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editors decide to ________________ this chapter to make the book shorter.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We tried to be friendly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but his refusal made us think he wanted to </a:t>
            </a:r>
            <a:r>
              <a:rPr lang="en-US" altLang="zh-CN" sz="2400" kern="100" dirty="0" smtClean="0">
                <a:latin typeface="Times New Roman" panose="02020603050405020304"/>
                <a:ea typeface="楷体_GB2312"/>
                <a:cs typeface="Courier New" panose="02070309020205020404"/>
              </a:rPr>
              <a:t>________________.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16020" y="2132820"/>
            <a:ext cx="1524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leaving for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39728" y="3284980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leave out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1500" y="4941210"/>
            <a:ext cx="1702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 left alone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3403600"/>
            <a:ext cx="300037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251222" y="114300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短语语境填空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266700" y="1719263"/>
            <a:ext cx="877014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1.He has told me his plans and he’s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给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留下了一个好印象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me.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2.They made it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最终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in spite of  the great difficulty.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3.If you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集中精力于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 English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you will master the language.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4.I wish everyone would stop interfering and just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不打扰我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5.He has broken his word so many times that I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_________________(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不能再相信他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). 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35586" y="1641940"/>
            <a:ext cx="4060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made/left a good impression 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98697" y="2817813"/>
            <a:ext cx="909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at last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85818" y="3357563"/>
            <a:ext cx="1984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concentrate on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8230" y="4365130"/>
            <a:ext cx="2026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leave me alone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46955" y="5373270"/>
            <a:ext cx="3411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cannot trust him any more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251222" y="1196976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语境串记同根词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05990" y="1773238"/>
            <a:ext cx="873063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My husband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s talking with full food in his mouth often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annoys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me.Although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I sometimes am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annoyed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with him about his </a:t>
            </a:r>
            <a:r>
              <a:rPr lang="en-US" altLang="zh-CN" sz="2400" b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annoying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 habit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he can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t get rid of it.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8" name="Picture 5" descr="记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75485" y="792163"/>
            <a:ext cx="47267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2"/>
          <p:cNvSpPr>
            <a:spLocks noChangeArrowheads="1"/>
          </p:cNvSpPr>
          <p:nvPr/>
        </p:nvSpPr>
        <p:spPr bwMode="auto">
          <a:xfrm>
            <a:off x="4143018" y="636588"/>
            <a:ext cx="1107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记单词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73357" y="2889251"/>
            <a:ext cx="30315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构词法助记派生词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48290" y="3414713"/>
            <a:ext cx="3100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后缀为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sz="2400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ous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的形容词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3635" y="3940176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anxious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忧虑的，担心的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famous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著名的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humorous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滑稽的，幽默的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dangerous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危险的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251222" y="1601788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后缀为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-ion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的名词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22672" y="2106614"/>
            <a:ext cx="8428434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impress</a:t>
            </a:r>
            <a:r>
              <a:rPr lang="en-US" altLang="zh-CN" sz="2400" dirty="0" err="1">
                <a:latin typeface="宋体" panose="02010600030101010101" pitchFamily="2" charset="-122"/>
                <a:ea typeface="楷体_GB2312" pitchFamily="49" charset="-122"/>
                <a:cs typeface="Times New Roman" panose="02020603050405020304" pitchFamily="18" charset="0"/>
              </a:rPr>
              <a:t>→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impression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印象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②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celebrate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celebration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庆典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dirty="0">
                <a:latin typeface="宋体" panose="02010600030101010101" pitchFamily="2" charset="-122"/>
                <a:ea typeface="楷体_GB2312" pitchFamily="49" charset="-122"/>
              </a:rPr>
              <a:t>③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separate</a:t>
            </a:r>
            <a:r>
              <a:rPr lang="en-US" altLang="zh-CN" sz="2400" dirty="0" err="1">
                <a:latin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400" dirty="0" err="1">
                <a:latin typeface="Times New Roman" panose="02020603050405020304" pitchFamily="18" charset="0"/>
                <a:ea typeface="楷体_GB2312" pitchFamily="49" charset="-122"/>
              </a:rPr>
              <a:t>separation</a:t>
            </a:r>
            <a:r>
              <a:rPr lang="zh-CN" altLang="zh-CN" sz="2400" dirty="0">
                <a:latin typeface="Times New Roman" panose="02020603050405020304" pitchFamily="18" charset="0"/>
                <a:ea typeface="楷体_GB2312" pitchFamily="49" charset="-122"/>
              </a:rPr>
              <a:t>分离</a:t>
            </a:r>
            <a:endParaRPr lang="zh-CN" altLang="zh-CN" sz="24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句式语境仿写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251223" y="1484314"/>
            <a:ext cx="889277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What if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no one talks to me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？要是没有人和我说话会怎么办呢？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要是他不同意我会怎么办呢？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	</a:t>
            </a:r>
            <a:r>
              <a:rPr lang="en-US" altLang="zh-CN" sz="2400" kern="100" dirty="0" smtClean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_____________________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he doesn’t agree with me?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2.I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found most of my classmates and teachers friendly and helpful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我发现我的大部分同学和老师都很友好，乐于助人。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	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我发现绘画或素描很令人放松。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69875" indent="-457200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	I find </a:t>
            </a:r>
            <a:r>
              <a:rPr lang="en-US" altLang="zh-CN" sz="2400" kern="100" dirty="0" smtClean="0">
                <a:latin typeface="Times New Roman" panose="02020603050405020304"/>
                <a:cs typeface="Courier New" panose="02070309020205020404"/>
              </a:rPr>
              <a:t>__________________________________________.  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99019" y="2587626"/>
            <a:ext cx="1114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What if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570" y="4653170"/>
            <a:ext cx="4317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/>
                <a:ea typeface="宋体" panose="02010600030101010101" pitchFamily="2" charset="-122"/>
              </a:rPr>
              <a:t>painting or drawing very relaxing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1"/>
          <p:cNvSpPr>
            <a:spLocks noChangeArrowheads="1"/>
          </p:cNvSpPr>
          <p:nvPr/>
        </p:nvSpPr>
        <p:spPr bwMode="auto">
          <a:xfrm>
            <a:off x="251222" y="908051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3.I feel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much more confident than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 I felt this morning.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22672" y="1412875"/>
            <a:ext cx="84284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我感觉比今天早晨更加自信。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仿写</a:t>
            </a:r>
            <a:r>
              <a:rPr lang="en-US" altLang="zh-CN" sz="2400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这次实验的结果比上次的好。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The result of this experiment is _______________________________________.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7202" y="2503488"/>
            <a:ext cx="3836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better than that of the last one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251222" y="1674813"/>
            <a:ext cx="84284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句型公式</a:t>
            </a:r>
            <a:endParaRPr lang="zh-CN" altLang="zh-CN" sz="240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413147" y="2251075"/>
            <a:ext cx="842843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sz="2400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if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用于疑问句句首，提出假设，意为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如果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怎么办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find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＋宾语＋宾补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结构。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  <a:defRPr/>
            </a:pP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3.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比较级句式，</a:t>
            </a:r>
            <a:r>
              <a:rPr lang="en-US" altLang="zh-CN" sz="2400" kern="100" dirty="0">
                <a:latin typeface="Times New Roman" panose="02020603050405020304"/>
                <a:ea typeface="楷体_GB2312"/>
                <a:cs typeface="Courier New" panose="02070309020205020404"/>
              </a:rPr>
              <a:t>much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修饰比较级，意为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更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多</a:t>
            </a:r>
            <a:r>
              <a:rPr lang="en-US" altLang="zh-CN" sz="2400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sz="2400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1835</Words>
  <Application>Microsoft Office PowerPoint</Application>
  <PresentationFormat>全屏显示(4:3)</PresentationFormat>
  <Paragraphs>294</Paragraphs>
  <Slides>35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0" baseType="lpstr">
      <vt:lpstr>等线</vt:lpstr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B803B2DCE0F54DC0BD8B67DA41ECCC00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