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77" r:id="rId3"/>
    <p:sldId id="278" r:id="rId4"/>
    <p:sldId id="290" r:id="rId5"/>
    <p:sldId id="279" r:id="rId6"/>
    <p:sldId id="301" r:id="rId7"/>
    <p:sldId id="280" r:id="rId8"/>
    <p:sldId id="281" r:id="rId9"/>
    <p:sldId id="302" r:id="rId10"/>
    <p:sldId id="303" r:id="rId11"/>
    <p:sldId id="29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52B60-C33E-4D57-B315-6E40038DD9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91C03-2079-41F0-91BD-0FDCE0F27C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69888" y="266700"/>
          <a:ext cx="1122362" cy="882650"/>
        </p:xfrm>
        <a:graphic>
          <a:graphicData uri="http://schemas.openxmlformats.org/drawingml/2006/table">
            <a:tbl>
              <a:tblPr/>
              <a:tblGrid>
                <a:gridCol w="112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86550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ea typeface="微软雅黑" panose="020B0503020204020204" pitchFamily="34" charset="-122"/>
                        </a:rPr>
                        <a:t>LOGO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86360" marR="86360" marT="43180" marB="431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3636963"/>
            <a:ext cx="7772400" cy="1195387"/>
          </a:xfrm>
        </p:spPr>
        <p:txBody>
          <a:bodyPr/>
          <a:lstStyle>
            <a:lvl1pPr algn="ctr">
              <a:defRPr sz="3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4940300"/>
            <a:ext cx="6402387" cy="8921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263901" y="6457950"/>
            <a:ext cx="5880100" cy="400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0" y="6457950"/>
            <a:ext cx="6588125" cy="400050"/>
          </a:xfrm>
          <a:prstGeom prst="rect">
            <a:avLst/>
          </a:prstGeom>
          <a:solidFill>
            <a:srgbClr val="43BBE1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+mj-lt"/>
          <a:ea typeface="+mj-ea"/>
          <a:cs typeface="+mj-cs"/>
        </a:defRPr>
      </a:lvl1pPr>
      <a:lvl2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23850" indent="-32385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716F70"/>
          </a:solidFill>
          <a:latin typeface="+mn-lt"/>
          <a:ea typeface="+mn-ea"/>
          <a:cs typeface="+mn-cs"/>
        </a:defRPr>
      </a:lvl1pPr>
      <a:lvl2pPr marL="703580" indent="-27178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716F70"/>
          </a:solidFill>
          <a:latin typeface="+mn-lt"/>
          <a:ea typeface="+mn-ea"/>
        </a:defRPr>
      </a:lvl2pPr>
      <a:lvl3pPr marL="1082675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rgbClr val="716F70"/>
          </a:solidFill>
          <a:latin typeface="+mn-lt"/>
          <a:ea typeface="+mn-ea"/>
        </a:defRPr>
      </a:lvl3pPr>
      <a:lvl4pPr marL="1514475" indent="-21590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rgbClr val="716F70"/>
          </a:solidFill>
          <a:latin typeface="+mn-lt"/>
          <a:ea typeface="+mn-ea"/>
        </a:defRPr>
      </a:lvl4pPr>
      <a:lvl5pPr marL="19481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5pPr>
      <a:lvl6pPr marL="24053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6pPr>
      <a:lvl7pPr marL="28625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7pPr>
      <a:lvl8pPr marL="33197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8pPr>
      <a:lvl9pPr marL="37769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46568" y="611188"/>
            <a:ext cx="1524000" cy="498475"/>
          </a:xfrm>
        </p:spPr>
        <p:txBody>
          <a:bodyPr/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</a:rPr>
              <a:t>Unit 1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0" y="1232566"/>
            <a:ext cx="914399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6000" b="1" dirty="0">
                <a:latin typeface="Times New Roman" panose="02020603050405020304" pitchFamily="18" charset="0"/>
              </a:rPr>
              <a:t>Where’s the bird?</a:t>
            </a:r>
            <a:endParaRPr lang="en-US" altLang="zh-C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9610" y="2848117"/>
            <a:ext cx="3212719" cy="253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584998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3116" y="356190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第二课时</a:t>
            </a:r>
            <a:endParaRPr lang="zh-CN" altLang="en-US" sz="36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5954" y="2965451"/>
            <a:ext cx="1903809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351088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5955507" y="2965450"/>
            <a:ext cx="3188493" cy="3106738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A.Thank</a:t>
            </a:r>
            <a:r>
              <a:rPr lang="en-US" altLang="zh-CN" sz="2800" dirty="0">
                <a:latin typeface="Times New Roman" panose="02020603050405020304" pitchFamily="18" charset="0"/>
              </a:rPr>
              <a:t> you.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B.It’s</a:t>
            </a:r>
            <a:r>
              <a:rPr lang="en-US" altLang="zh-CN" sz="2800" dirty="0">
                <a:latin typeface="Times New Roman" panose="02020603050405020304" pitchFamily="18" charset="0"/>
              </a:rPr>
              <a:t> on the chair.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C.How</a:t>
            </a:r>
            <a:r>
              <a:rPr lang="en-US" altLang="zh-CN" sz="2800" dirty="0">
                <a:latin typeface="Times New Roman" panose="02020603050405020304" pitchFamily="18" charset="0"/>
              </a:rPr>
              <a:t> beautiful!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D.No</a:t>
            </a:r>
            <a:r>
              <a:rPr lang="en-US" altLang="zh-CN" sz="2800" dirty="0">
                <a:latin typeface="Times New Roman" panose="02020603050405020304" pitchFamily="18" charset="0"/>
              </a:rPr>
              <a:t>, it isn’t.</a:t>
            </a:r>
          </a:p>
          <a:p>
            <a:pPr eaLnBrk="0" hangingPunct="0"/>
            <a:endParaRPr lang="zh-CN" altLang="zh-CN" dirty="0"/>
          </a:p>
        </p:txBody>
      </p:sp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511969" y="1858963"/>
            <a:ext cx="6186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/>
              <a:t>给下列句子选择合适的答语。</a:t>
            </a:r>
          </a:p>
        </p:txBody>
      </p:sp>
      <p:sp>
        <p:nvSpPr>
          <p:cNvPr id="11269" name="矩形 5"/>
          <p:cNvSpPr>
            <a:spLocks noChangeArrowheads="1"/>
          </p:cNvSpPr>
          <p:nvPr/>
        </p:nvSpPr>
        <p:spPr bwMode="auto">
          <a:xfrm>
            <a:off x="736997" y="2814638"/>
            <a:ext cx="521851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        )1.Where is my schoolbag?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        )2.Is it in the tree?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        )3.Here you are.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        )4.Look! A bird!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16794" y="401002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矩形 2"/>
          <p:cNvSpPr>
            <a:spLocks noChangeArrowheads="1"/>
          </p:cNvSpPr>
          <p:nvPr/>
        </p:nvSpPr>
        <p:spPr bwMode="auto">
          <a:xfrm>
            <a:off x="998935" y="5683251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矩形 3"/>
          <p:cNvSpPr>
            <a:spLocks noChangeArrowheads="1"/>
          </p:cNvSpPr>
          <p:nvPr/>
        </p:nvSpPr>
        <p:spPr bwMode="auto">
          <a:xfrm>
            <a:off x="1008460" y="3024189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矩形 4"/>
          <p:cNvSpPr>
            <a:spLocks noChangeArrowheads="1"/>
          </p:cNvSpPr>
          <p:nvPr/>
        </p:nvSpPr>
        <p:spPr bwMode="auto">
          <a:xfrm>
            <a:off x="998935" y="484663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9" grpId="0"/>
      <p:bldP spid="13320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5421" y="2798763"/>
            <a:ext cx="4482703" cy="35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935288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388144" y="935333"/>
            <a:ext cx="785455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Make a conversation by using “Is it in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?”with your classmates.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20995" y="690378"/>
            <a:ext cx="2436813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400050" y="1916113"/>
            <a:ext cx="702290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Hello, boys and girls.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Hello, Miss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Do you remember this little bird?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Yes.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Let’s sing the song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“Where is the bird?”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01903" y="1384300"/>
            <a:ext cx="3442097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7562" y="1690003"/>
            <a:ext cx="197643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cxnSp>
        <p:nvCxnSpPr>
          <p:cNvPr id="409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70310" y="1366838"/>
            <a:ext cx="26853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guess     /ges/</a:t>
            </a:r>
            <a:endParaRPr lang="zh-CN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矩形 2"/>
          <p:cNvSpPr>
            <a:spLocks noChangeArrowheads="1"/>
          </p:cNvSpPr>
          <p:nvPr/>
        </p:nvSpPr>
        <p:spPr bwMode="auto">
          <a:xfrm>
            <a:off x="570309" y="2243508"/>
            <a:ext cx="8066485" cy="22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作</a:t>
            </a:r>
            <a:r>
              <a:rPr lang="zh-CN" altLang="zh-CN" sz="2400" dirty="0">
                <a:latin typeface="Times New Roman" panose="02020603050405020304" pitchFamily="18" charset="0"/>
              </a:rPr>
              <a:t>动词，意为</a:t>
            </a:r>
            <a:r>
              <a:rPr lang="en-US" altLang="zh-CN" sz="2400" dirty="0">
                <a:latin typeface="Times New Roman" panose="02020603050405020304" pitchFamily="18" charset="0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</a:rPr>
              <a:t>猜；猜测</a:t>
            </a:r>
            <a:r>
              <a:rPr lang="en-US" altLang="zh-CN" sz="2400" dirty="0">
                <a:latin typeface="Times New Roman" panose="02020603050405020304" pitchFamily="18" charset="0"/>
              </a:rPr>
              <a:t>”</a:t>
            </a:r>
            <a:r>
              <a:rPr lang="zh-CN" altLang="zh-CN" sz="2400" dirty="0">
                <a:latin typeface="Times New Roman" panose="02020603050405020304" pitchFamily="18" charset="0"/>
              </a:rPr>
              <a:t>，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  I guess he was wrong.  </a:t>
            </a:r>
            <a:r>
              <a:rPr lang="zh-CN" altLang="zh-CN" sz="2400" dirty="0">
                <a:latin typeface="Times New Roman" panose="02020603050405020304" pitchFamily="18" charset="0"/>
              </a:rPr>
              <a:t>我想他错了。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作</a:t>
            </a:r>
            <a:r>
              <a:rPr lang="zh-CN" altLang="zh-CN" sz="2400" dirty="0">
                <a:latin typeface="Times New Roman" panose="02020603050405020304" pitchFamily="18" charset="0"/>
              </a:rPr>
              <a:t>名词，意为</a:t>
            </a:r>
            <a:r>
              <a:rPr lang="en-US" altLang="zh-CN" sz="2400" dirty="0">
                <a:latin typeface="Times New Roman" panose="02020603050405020304" pitchFamily="18" charset="0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</a:rPr>
              <a:t>猜测；猜想</a:t>
            </a:r>
            <a:r>
              <a:rPr lang="en-US" altLang="zh-CN" sz="2400" dirty="0">
                <a:latin typeface="Times New Roman" panose="02020603050405020304" pitchFamily="18" charset="0"/>
              </a:rPr>
              <a:t>”</a:t>
            </a:r>
            <a:r>
              <a:rPr lang="zh-CN" altLang="zh-CN" sz="2400" dirty="0">
                <a:latin typeface="Times New Roman" panose="02020603050405020304" pitchFamily="18" charset="0"/>
              </a:rPr>
              <a:t>， 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  I'll give you three guesses.  </a:t>
            </a:r>
            <a:r>
              <a:rPr lang="zh-CN" altLang="zh-CN" sz="2400" dirty="0">
                <a:latin typeface="Times New Roman" panose="02020603050405020304" pitchFamily="18" charset="0"/>
              </a:rPr>
              <a:t>我让你猜三次。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3"/>
          <p:cNvSpPr>
            <a:spLocks noChangeArrowheads="1"/>
          </p:cNvSpPr>
          <p:nvPr/>
        </p:nvSpPr>
        <p:spPr bwMode="auto">
          <a:xfrm>
            <a:off x="570310" y="4918075"/>
            <a:ext cx="7744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汉译英。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 smtClean="0">
                <a:latin typeface="Times New Roman" panose="02020603050405020304" pitchFamily="18" charset="0"/>
              </a:rPr>
              <a:t>请</a:t>
            </a:r>
            <a:r>
              <a:rPr lang="zh-CN" altLang="zh-CN" sz="2800" dirty="0">
                <a:latin typeface="Times New Roman" panose="02020603050405020304" pitchFamily="18" charset="0"/>
              </a:rPr>
              <a:t>猜出我的名字。</a:t>
            </a:r>
            <a:r>
              <a:rPr lang="en-US" altLang="zh-CN" sz="2800" dirty="0">
                <a:latin typeface="Times New Roman" panose="02020603050405020304" pitchFamily="18" charset="0"/>
              </a:rPr>
              <a:t>_____________________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4"/>
          <p:cNvSpPr>
            <a:spLocks noChangeArrowheads="1"/>
          </p:cNvSpPr>
          <p:nvPr/>
        </p:nvSpPr>
        <p:spPr bwMode="auto">
          <a:xfrm>
            <a:off x="3913585" y="5610226"/>
            <a:ext cx="3490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Please guess my name.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9" grpId="0"/>
      <p:bldP spid="6150" grpId="0"/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5186" y="4359349"/>
            <a:ext cx="1970485" cy="23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4675"/>
            <a:ext cx="2916238" cy="482600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85737" y="1763713"/>
            <a:ext cx="49340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Is it in your pencil case?</a:t>
            </a:r>
            <a:endParaRPr lang="zh-CN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185738" y="2533466"/>
            <a:ext cx="843200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这是个一般疑问句，意为</a:t>
            </a:r>
            <a:r>
              <a:rPr lang="en-US" altLang="zh-CN" sz="2800" dirty="0">
                <a:latin typeface="Times New Roman" panose="02020603050405020304" pitchFamily="18" charset="0"/>
              </a:rPr>
              <a:t>“</a:t>
            </a:r>
            <a:r>
              <a:rPr lang="zh-CN" altLang="zh-CN" sz="2800" dirty="0">
                <a:latin typeface="Times New Roman" panose="02020603050405020304" pitchFamily="18" charset="0"/>
              </a:rPr>
              <a:t>它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800" dirty="0">
                <a:latin typeface="Times New Roman" panose="02020603050405020304" pitchFamily="18" charset="0"/>
              </a:rPr>
              <a:t>吗？</a:t>
            </a:r>
            <a:r>
              <a:rPr lang="en-US" altLang="zh-CN" sz="2800" dirty="0">
                <a:latin typeface="Times New Roman" panose="02020603050405020304" pitchFamily="18" charset="0"/>
              </a:rPr>
              <a:t>”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其肯定回答为</a:t>
            </a:r>
            <a:r>
              <a:rPr lang="en-US" altLang="zh-CN" sz="2800" dirty="0">
                <a:latin typeface="Times New Roman" panose="02020603050405020304" pitchFamily="18" charset="0"/>
              </a:rPr>
              <a:t>“Yes, it is.”</a:t>
            </a:r>
            <a:r>
              <a:rPr lang="zh-CN" altLang="zh-CN" sz="2800" dirty="0">
                <a:latin typeface="Times New Roman" panose="02020603050405020304" pitchFamily="18" charset="0"/>
              </a:rPr>
              <a:t>，否定回答为</a:t>
            </a:r>
            <a:r>
              <a:rPr lang="en-US" altLang="zh-CN" sz="2800" dirty="0">
                <a:latin typeface="Times New Roman" panose="02020603050405020304" pitchFamily="18" charset="0"/>
              </a:rPr>
              <a:t>“No, it isn’t.”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185738" y="4224338"/>
            <a:ext cx="6074569" cy="130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汉译英。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 smtClean="0">
                <a:latin typeface="Times New Roman" panose="02020603050405020304" pitchFamily="18" charset="0"/>
              </a:rPr>
              <a:t>它</a:t>
            </a:r>
            <a:r>
              <a:rPr lang="zh-CN" altLang="zh-CN" sz="2800" dirty="0">
                <a:latin typeface="Times New Roman" panose="02020603050405020304" pitchFamily="18" charset="0"/>
              </a:rPr>
              <a:t>在你的书桌里吗？</a:t>
            </a:r>
            <a:r>
              <a:rPr lang="en-US" altLang="zh-CN" sz="2800" dirty="0">
                <a:latin typeface="Times New Roman" panose="02020603050405020304" pitchFamily="18" charset="0"/>
              </a:rPr>
              <a:t>_______________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413190" y="4971584"/>
            <a:ext cx="2755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 it in your desk?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2" grpId="0"/>
      <p:bldP spid="7173" grpId="0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297113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473869" y="1963739"/>
            <a:ext cx="7391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Where’s my pencil?</a:t>
            </a: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Guess.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Is it in your pencil case?             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No,it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isn’t.                                   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Is it in your schoolbag?               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Yes,it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is.                                       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33910" y="2581276"/>
            <a:ext cx="1932384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 it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      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No,it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isn’t.                            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Yes,it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is.                                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05849" y="2868941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92065" y="1082676"/>
            <a:ext cx="36871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Guess and say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 txBox="1">
            <a:spLocks noChangeArrowheads="1"/>
          </p:cNvSpPr>
          <p:nvPr/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Expand</a:t>
            </a:r>
          </a:p>
        </p:txBody>
      </p:sp>
      <p:sp>
        <p:nvSpPr>
          <p:cNvPr id="9219" name="矩形 2"/>
          <p:cNvSpPr>
            <a:spLocks noChangeArrowheads="1"/>
          </p:cNvSpPr>
          <p:nvPr/>
        </p:nvSpPr>
        <p:spPr bwMode="auto">
          <a:xfrm>
            <a:off x="1032272" y="1404938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b="1"/>
              <a:t>美国人过圣诞节的习俗</a:t>
            </a:r>
          </a:p>
        </p:txBody>
      </p:sp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169069" y="2239964"/>
            <a:ext cx="5391759" cy="39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每年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日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zh-CN" sz="2400" dirty="0">
                <a:latin typeface="Times New Roman" panose="02020603050405020304" pitchFamily="18" charset="0"/>
              </a:rPr>
              <a:t>圣诞节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latin typeface="Times New Roman" panose="02020603050405020304" pitchFamily="18" charset="0"/>
              </a:rPr>
              <a:t>是美国人最大最热闹的节日。圣诞夜是一个狂欢的夜晚。人们在小杉树上或小松树上挂满礼物、彩花和彩灯，树顶上还装上一颗大星。大人们站在一旁欣赏圣诞树， 孩子们更是手舞足蹈，甚至手拉手地围着圣诞树跳起欢快的舞蹈。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9990" y="2392326"/>
            <a:ext cx="3504010" cy="446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43274"/>
            <a:ext cx="8915400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532063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2634854" y="4311650"/>
            <a:ext cx="44075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</a:rPr>
              <a:t>Is it in your pencil case?</a:t>
            </a:r>
            <a:endParaRPr lang="zh-CN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2"/>
          <p:cNvSpPr>
            <a:spLocks noChangeArrowheads="1"/>
          </p:cNvSpPr>
          <p:nvPr/>
        </p:nvSpPr>
        <p:spPr bwMode="auto">
          <a:xfrm>
            <a:off x="2634853" y="3454400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</a:rPr>
              <a:t>guess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876550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498872" y="1485901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/>
              <a:t>将下列单词与图片连线。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6313" y="2230438"/>
            <a:ext cx="65127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2232" y="2668589"/>
            <a:ext cx="640556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23122" y="2538413"/>
            <a:ext cx="779859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51872" y="2625726"/>
            <a:ext cx="798909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27093" y="2554288"/>
            <a:ext cx="596504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矩形 2"/>
          <p:cNvSpPr>
            <a:spLocks noChangeArrowheads="1"/>
          </p:cNvSpPr>
          <p:nvPr/>
        </p:nvSpPr>
        <p:spPr bwMode="auto">
          <a:xfrm>
            <a:off x="310754" y="4754564"/>
            <a:ext cx="100834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</a:rPr>
              <a:t>desk                   chair                       under                    bird                  on 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274" name="直接连接符 4"/>
          <p:cNvCxnSpPr>
            <a:cxnSpLocks noChangeShapeType="1"/>
          </p:cNvCxnSpPr>
          <p:nvPr/>
        </p:nvCxnSpPr>
        <p:spPr bwMode="auto">
          <a:xfrm>
            <a:off x="1604963" y="3756025"/>
            <a:ext cx="6285310" cy="119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直接连接符 11"/>
          <p:cNvCxnSpPr>
            <a:cxnSpLocks noChangeShapeType="1"/>
          </p:cNvCxnSpPr>
          <p:nvPr/>
        </p:nvCxnSpPr>
        <p:spPr bwMode="auto">
          <a:xfrm flipH="1">
            <a:off x="976312" y="3690938"/>
            <a:ext cx="1900238" cy="132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直接连接符 13"/>
          <p:cNvCxnSpPr>
            <a:cxnSpLocks noChangeShapeType="1"/>
          </p:cNvCxnSpPr>
          <p:nvPr/>
        </p:nvCxnSpPr>
        <p:spPr bwMode="auto">
          <a:xfrm>
            <a:off x="4318397" y="3908425"/>
            <a:ext cx="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直接连接符 15"/>
          <p:cNvCxnSpPr>
            <a:cxnSpLocks noChangeShapeType="1"/>
          </p:cNvCxnSpPr>
          <p:nvPr/>
        </p:nvCxnSpPr>
        <p:spPr bwMode="auto">
          <a:xfrm>
            <a:off x="5840017" y="3671888"/>
            <a:ext cx="55364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直接连接符 17"/>
          <p:cNvCxnSpPr>
            <a:cxnSpLocks noChangeShapeType="1"/>
          </p:cNvCxnSpPr>
          <p:nvPr/>
        </p:nvCxnSpPr>
        <p:spPr bwMode="auto">
          <a:xfrm flipV="1">
            <a:off x="2720579" y="3690938"/>
            <a:ext cx="4601765" cy="132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2414588" cy="498475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250030" y="1505173"/>
            <a:ext cx="6186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dirty="0"/>
              <a:t>给下列短语选择合适的译文。</a:t>
            </a: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178079" y="2316164"/>
            <a:ext cx="4572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1. in the tree    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</a:rPr>
              <a:t>在树上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</a:rPr>
              <a:t>在树下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2. on your chair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A.</a:t>
            </a:r>
            <a:r>
              <a:rPr lang="zh-CN" altLang="zh-CN" sz="2800" dirty="0">
                <a:latin typeface="Times New Roman" panose="02020603050405020304" pitchFamily="18" charset="0"/>
              </a:rPr>
              <a:t>在我的书桌上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B.</a:t>
            </a:r>
            <a:r>
              <a:rPr lang="zh-CN" altLang="zh-CN" sz="2800" dirty="0">
                <a:latin typeface="Times New Roman" panose="02020603050405020304" pitchFamily="18" charset="0"/>
              </a:rPr>
              <a:t>在你的椅子上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84254" y="4370389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1062" y="2465389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84254" y="2476501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062" y="4370389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Box 1"/>
          <p:cNvSpPr txBox="1">
            <a:spLocks noChangeArrowheads="1"/>
          </p:cNvSpPr>
          <p:nvPr/>
        </p:nvSpPr>
        <p:spPr bwMode="auto">
          <a:xfrm>
            <a:off x="4105636" y="2346326"/>
            <a:ext cx="500169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3. in your pencil case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在你的铅笔盒里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在我的铅笔盒上面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4. under the desk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在桌子下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在椅子下</a:t>
            </a:r>
          </a:p>
          <a:p>
            <a:endParaRPr lang="zh-CN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公司入职培训_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公司入职培训_2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入职培训_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全屏显示(4:3)</PresentationFormat>
  <Paragraphs>79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Franklin Gothic Medium</vt:lpstr>
      <vt:lpstr>Times New Roman</vt:lpstr>
      <vt:lpstr>WWW.2PPT.COM
</vt:lpstr>
      <vt:lpstr>Unit 1 </vt:lpstr>
      <vt:lpstr>Introduce</vt:lpstr>
      <vt:lpstr>Words</vt:lpstr>
      <vt:lpstr>Expressions</vt:lpstr>
      <vt:lpstr>Dialogue</vt:lpstr>
      <vt:lpstr>PowerPoint 演示文稿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2023-01-16T17:45:29Z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D4DF55B2B8944DDB90121F3B3D8E3E37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