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498" r:id="rId2"/>
    <p:sldId id="520" r:id="rId3"/>
    <p:sldId id="447" r:id="rId4"/>
    <p:sldId id="430" r:id="rId5"/>
    <p:sldId id="431" r:id="rId6"/>
    <p:sldId id="432" r:id="rId7"/>
    <p:sldId id="433" r:id="rId8"/>
    <p:sldId id="349" r:id="rId9"/>
    <p:sldId id="518" r:id="rId10"/>
    <p:sldId id="376" r:id="rId11"/>
    <p:sldId id="446" r:id="rId12"/>
    <p:sldId id="448" r:id="rId13"/>
    <p:sldId id="389" r:id="rId14"/>
    <p:sldId id="391" r:id="rId15"/>
    <p:sldId id="392" r:id="rId16"/>
    <p:sldId id="394" r:id="rId17"/>
    <p:sldId id="519" r:id="rId18"/>
    <p:sldId id="486" r:id="rId19"/>
    <p:sldId id="487" r:id="rId20"/>
    <p:sldId id="496" r:id="rId2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b="1" kern="1200">
        <a:solidFill>
          <a:srgbClr val="0000FF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b="1" kern="1200">
        <a:solidFill>
          <a:srgbClr val="0000FF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b="1" kern="1200">
        <a:solidFill>
          <a:srgbClr val="0000FF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b="1" kern="1200">
        <a:solidFill>
          <a:srgbClr val="0000FF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b="1" kern="1200">
        <a:solidFill>
          <a:srgbClr val="0000FF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b="1" kern="1200">
        <a:solidFill>
          <a:srgbClr val="0000FF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b="1" kern="1200">
        <a:solidFill>
          <a:srgbClr val="0000FF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b="1" kern="1200">
        <a:solidFill>
          <a:srgbClr val="0000FF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b="1" kern="1200">
        <a:solidFill>
          <a:srgbClr val="0000FF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8">
          <p15:clr>
            <a:srgbClr val="A4A3A4"/>
          </p15:clr>
        </p15:guide>
        <p15:guide id="2" pos="27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5050"/>
    <a:srgbClr val="800000"/>
    <a:srgbClr val="003366"/>
    <a:srgbClr val="0000FF"/>
    <a:srgbClr val="FFFF00"/>
    <a:srgbClr val="FF99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218"/>
        <p:guide pos="27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71B0E-B51C-42B7-AA9C-3357C61BBC1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3ACAA-4B8B-4874-AFE7-8EEA735BD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3ACAA-4B8B-4874-AFE7-8EEA735BDE8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标题和两项内容在文本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5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19971;&#19979;&#37329;&#22826;&#38451;/start.swf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19971;&#19979;&#37329;&#22826;&#38451;/start.swf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3" descr="框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711" y="1345681"/>
            <a:ext cx="6172200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801811" y="1527086"/>
            <a:ext cx="6096000" cy="1434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</a:pPr>
            <a:r>
              <a:rPr lang="zh-CN" altLang="en-US" sz="3200" dirty="0">
                <a:solidFill>
                  <a:schemeClr val="tx2"/>
                </a:solidFill>
                <a:cs typeface="Times New Roman" panose="02020603050405020304" pitchFamily="18" charset="0"/>
              </a:rPr>
              <a:t>Lesson</a:t>
            </a:r>
            <a:r>
              <a:rPr lang="en-US" sz="3200" dirty="0">
                <a:solidFill>
                  <a:schemeClr val="tx2"/>
                </a:solidFill>
                <a:cs typeface="Times New Roman" panose="02020603050405020304" pitchFamily="18" charset="0"/>
              </a:rPr>
              <a:t>  22</a:t>
            </a:r>
          </a:p>
          <a:p>
            <a:pPr algn="ctr">
              <a:lnSpc>
                <a:spcPct val="110000"/>
              </a:lnSpc>
              <a:spcBef>
                <a:spcPct val="20000"/>
              </a:spcBef>
            </a:pPr>
            <a:r>
              <a:rPr lang="en-US" sz="4000" dirty="0">
                <a:solidFill>
                  <a:schemeClr val="tx2"/>
                </a:solidFill>
                <a:cs typeface="Times New Roman" panose="02020603050405020304" pitchFamily="18" charset="0"/>
              </a:rPr>
              <a:t>Big Plans for the Weekend</a:t>
            </a:r>
            <a:endParaRPr lang="zh-CN" altLang="en-US" sz="4000" dirty="0">
              <a:solidFill>
                <a:schemeClr val="tx2"/>
              </a:solidFill>
            </a:endParaRPr>
          </a:p>
        </p:txBody>
      </p:sp>
      <p:pic>
        <p:nvPicPr>
          <p:cNvPr id="4100" name="Picture 4" descr="老师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318" y="3479716"/>
            <a:ext cx="3146425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3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38930" y="5105356"/>
            <a:ext cx="1828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3240665" y="5486346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581400" y="228600"/>
            <a:ext cx="54864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4800" dirty="0">
                <a:solidFill>
                  <a:srgbClr val="CC0000"/>
                </a:solidFill>
              </a:rPr>
              <a:t>Let's listen to </a:t>
            </a:r>
          </a:p>
          <a:p>
            <a:pPr algn="ctr"/>
            <a:r>
              <a:rPr lang="zh-CN" altLang="en-US" sz="4800" dirty="0">
                <a:solidFill>
                  <a:srgbClr val="CC0000"/>
                </a:solidFill>
              </a:rPr>
              <a:t>          the dialogue!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5181600" y="4419600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7467600" y="4495800"/>
            <a:ext cx="3492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 sz="3200" b="0">
              <a:solidFill>
                <a:srgbClr val="800000"/>
              </a:solidFill>
              <a:sym typeface="Arial" panose="020B0604020202020204" pitchFamily="34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743200" y="4419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953000" y="2209800"/>
            <a:ext cx="42672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dirty="0">
                <a:solidFill>
                  <a:srgbClr val="CC0000"/>
                </a:solidFill>
              </a:rPr>
              <a:t>Think about it!</a:t>
            </a:r>
          </a:p>
          <a:p>
            <a:endParaRPr lang="zh-CN" altLang="en-US" sz="3200" dirty="0">
              <a:solidFill>
                <a:srgbClr val="CC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003399"/>
                </a:solidFill>
              </a:rPr>
              <a:t>What is Danny going             to do this weekend? 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4495800" y="5181600"/>
            <a:ext cx="44973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chemeClr val="tx2"/>
                </a:solidFill>
              </a:rPr>
              <a:t>He is going to make donuts.</a:t>
            </a:r>
          </a:p>
        </p:txBody>
      </p:sp>
      <p:pic>
        <p:nvPicPr>
          <p:cNvPr id="13320" name="Picture 8" descr="u=2234819557,1450926101&amp;fm=21&amp;gp=0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800" y="5791200"/>
            <a:ext cx="533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bldLvl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r>
              <a:rPr lang="zh-CN" altLang="en-US" b="1" i="1" dirty="0">
                <a:solidFill>
                  <a:srgbClr val="660033"/>
                </a:solidFill>
                <a:latin typeface="Times New Roman" panose="02020603050405020304" pitchFamily="18" charset="0"/>
              </a:rPr>
              <a:t>Listen and fill in the blanks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38200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indent="0">
              <a:lnSpc>
                <a:spcPct val="150000"/>
              </a:lnSpc>
              <a:buFontTx/>
              <a:buNone/>
            </a:pPr>
            <a:r>
              <a:rPr lang="zh-CN" altLang="en-US" dirty="0"/>
              <a:t>   </a:t>
            </a:r>
            <a:r>
              <a:rPr lang="zh-CN" altLang="en-US" b="1" dirty="0">
                <a:solidFill>
                  <a:srgbClr val="000066"/>
                </a:solidFill>
                <a:latin typeface="Times New Roman" panose="02020603050405020304" pitchFamily="18" charset="0"/>
              </a:rPr>
              <a:t>Danny and Jenny are having _____ together. But Danny can't stay still. Because he has big _____ for the weekend. He is going to make ______. Jenny would love to join him this weekend. It's going to be a </a:t>
            </a:r>
            <a:r>
              <a:rPr lang="zh-CN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_____ </a:t>
            </a:r>
            <a:r>
              <a:rPr lang="zh-CN" altLang="en-US" b="1" dirty="0">
                <a:solidFill>
                  <a:srgbClr val="000066"/>
                </a:solidFill>
                <a:latin typeface="Times New Roman" panose="02020603050405020304" pitchFamily="18" charset="0"/>
              </a:rPr>
              <a:t>weekend! 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943600" y="1524000"/>
            <a:ext cx="1431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chemeClr val="tx2"/>
                </a:solidFill>
              </a:rPr>
              <a:t>lunch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33400" y="2971800"/>
            <a:ext cx="11525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chemeClr val="tx2"/>
                </a:solidFill>
              </a:rPr>
              <a:t>plans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457200" y="3733800"/>
            <a:ext cx="152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chemeClr val="tx2"/>
                </a:solidFill>
              </a:rPr>
              <a:t>donuts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5257800" y="4419600"/>
            <a:ext cx="10906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chemeClr val="tx1"/>
                </a:solidFill>
              </a:rPr>
              <a:t>great</a:t>
            </a:r>
          </a:p>
        </p:txBody>
      </p:sp>
      <p:pic>
        <p:nvPicPr>
          <p:cNvPr id="14344" name="Picture 8" descr="u=1041143286,418218870&amp;fm=21&amp;gp=0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29600" y="5410200"/>
            <a:ext cx="609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ldLvl="0" autoUpdateAnimBg="0"/>
      <p:bldP spid="14341" grpId="0" bldLvl="0" autoUpdateAnimBg="0"/>
      <p:bldP spid="14342" grpId="0" bldLvl="0" autoUpdateAnimBg="0"/>
      <p:bldP spid="14343" grpId="0" bldLvl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矩形 5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62200" y="76200"/>
            <a:ext cx="4114800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848600" y="6400800"/>
            <a:ext cx="1219200" cy="381000"/>
          </a:xfrm>
          <a:prstGeom prst="rect">
            <a:avLst/>
          </a:prstGeom>
          <a:solidFill>
            <a:srgbClr val="FFFFCC"/>
          </a:solidFill>
          <a:ln w="57150" cap="flat" cmpd="sng">
            <a:solidFill>
              <a:srgbClr val="FFFFCC"/>
            </a:solidFill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57200" y="838200"/>
            <a:ext cx="9450388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5000"/>
              </a:lnSpc>
            </a:pPr>
            <a:r>
              <a:rPr lang="zh-CN" altLang="en-US" dirty="0"/>
              <a:t>          </a:t>
            </a:r>
            <a:r>
              <a:rPr lang="zh-CN" altLang="en-US" dirty="0">
                <a:solidFill>
                  <a:srgbClr val="003366"/>
                </a:solidFill>
              </a:rPr>
              <a:t>A: You have lunch so fast. </a:t>
            </a:r>
          </a:p>
          <a:p>
            <a:pPr>
              <a:lnSpc>
                <a:spcPts val="5000"/>
              </a:lnSpc>
            </a:pPr>
            <a:r>
              <a:rPr lang="zh-CN" altLang="en-US" dirty="0">
                <a:solidFill>
                  <a:srgbClr val="003366"/>
                </a:solidFill>
              </a:rPr>
              <a:t>               Are you in a hurry to go somewhere?</a:t>
            </a:r>
          </a:p>
          <a:p>
            <a:pPr>
              <a:lnSpc>
                <a:spcPts val="5000"/>
              </a:lnSpc>
            </a:pPr>
            <a:r>
              <a:rPr lang="zh-CN" altLang="en-US" dirty="0">
                <a:solidFill>
                  <a:schemeClr val="tx2"/>
                </a:solidFill>
              </a:rPr>
              <a:t>B: No. Actually, I have big plans for the weekend! I can't wait.</a:t>
            </a:r>
          </a:p>
          <a:p>
            <a:pPr>
              <a:lnSpc>
                <a:spcPts val="5000"/>
              </a:lnSpc>
            </a:pPr>
            <a:r>
              <a:rPr lang="zh-CN" altLang="en-US" dirty="0">
                <a:solidFill>
                  <a:srgbClr val="003366"/>
                </a:solidFill>
              </a:rPr>
              <a:t>A: Oh! That's great. What are you going to do this weekend?</a:t>
            </a:r>
          </a:p>
          <a:p>
            <a:pPr>
              <a:lnSpc>
                <a:spcPts val="5000"/>
              </a:lnSpc>
            </a:pPr>
            <a:r>
              <a:rPr lang="zh-CN" altLang="en-US" dirty="0">
                <a:solidFill>
                  <a:schemeClr val="tx2"/>
                </a:solidFill>
              </a:rPr>
              <a:t>B: I'm going to help  the old poeple surf the Internet. </a:t>
            </a:r>
          </a:p>
          <a:p>
            <a:pPr>
              <a:lnSpc>
                <a:spcPts val="5000"/>
              </a:lnSpc>
            </a:pPr>
            <a:r>
              <a:rPr lang="zh-CN" altLang="en-US" dirty="0">
                <a:solidFill>
                  <a:schemeClr val="tx2"/>
                </a:solidFill>
              </a:rPr>
              <a:t>     Would you like to join me this weekend?</a:t>
            </a:r>
          </a:p>
          <a:p>
            <a:pPr>
              <a:lnSpc>
                <a:spcPts val="5000"/>
              </a:lnSpc>
            </a:pPr>
            <a:r>
              <a:rPr lang="zh-CN" altLang="en-US" dirty="0">
                <a:solidFill>
                  <a:srgbClr val="800000"/>
                </a:solidFill>
              </a:rPr>
              <a:t>         </a:t>
            </a:r>
            <a:r>
              <a:rPr lang="zh-CN" altLang="en-US" dirty="0">
                <a:solidFill>
                  <a:srgbClr val="003366"/>
                </a:solidFill>
              </a:rPr>
              <a:t>A: Really? I would love to come!</a:t>
            </a:r>
          </a:p>
          <a:p>
            <a:pPr>
              <a:lnSpc>
                <a:spcPts val="5000"/>
              </a:lnSpc>
            </a:pPr>
            <a:r>
              <a:rPr lang="zh-CN" altLang="en-US" dirty="0">
                <a:solidFill>
                  <a:srgbClr val="800000"/>
                </a:solidFill>
              </a:rPr>
              <a:t>         </a:t>
            </a:r>
            <a:r>
              <a:rPr lang="zh-CN" altLang="en-US" dirty="0">
                <a:solidFill>
                  <a:schemeClr val="tx2"/>
                </a:solidFill>
              </a:rPr>
              <a:t>B: Wonderful! Now it's going to be a great weekend! 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685800" y="685800"/>
            <a:ext cx="7999413" cy="310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dirty="0">
                <a:solidFill>
                  <a:srgbClr val="660033"/>
                </a:solidFill>
              </a:rPr>
              <a:t>Language points:</a:t>
            </a:r>
          </a:p>
          <a:p>
            <a:pPr algn="just">
              <a:lnSpc>
                <a:spcPct val="150000"/>
              </a:lnSpc>
            </a:pPr>
            <a:r>
              <a:rPr lang="zh-CN" altLang="en-US" sz="3200" dirty="0">
                <a:solidFill>
                  <a:srgbClr val="003366"/>
                </a:solidFill>
                <a:cs typeface="Times New Roman" panose="02020603050405020304" pitchFamily="18" charset="0"/>
              </a:rPr>
              <a:t>1. Are you </a:t>
            </a:r>
            <a:r>
              <a:rPr lang="zh-CN" altLang="en-US" sz="3200" u="sng" dirty="0">
                <a:solidFill>
                  <a:srgbClr val="003366"/>
                </a:solidFill>
                <a:cs typeface="Times New Roman" panose="02020603050405020304" pitchFamily="18" charset="0"/>
              </a:rPr>
              <a:t>in a hurry to go</a:t>
            </a:r>
            <a:r>
              <a:rPr lang="zh-CN" altLang="en-US" sz="3200" dirty="0">
                <a:solidFill>
                  <a:srgbClr val="003366"/>
                </a:solidFill>
                <a:cs typeface="Times New Roman" panose="02020603050405020304" pitchFamily="18" charset="0"/>
              </a:rPr>
              <a:t> somewhere? </a:t>
            </a:r>
          </a:p>
          <a:p>
            <a:pPr algn="just">
              <a:lnSpc>
                <a:spcPct val="150000"/>
              </a:lnSpc>
            </a:pPr>
            <a:r>
              <a:rPr lang="zh-CN" altLang="en-US" sz="3200" dirty="0">
                <a:solidFill>
                  <a:srgbClr val="003366"/>
                </a:solidFill>
              </a:rPr>
              <a:t>    </a:t>
            </a:r>
            <a:r>
              <a:rPr lang="zh-CN" altLang="en-US" sz="3200" dirty="0">
                <a:solidFill>
                  <a:schemeClr val="tx2"/>
                </a:solidFill>
                <a:cs typeface="Times New Roman" panose="02020603050405020304" pitchFamily="18" charset="0"/>
              </a:rPr>
              <a:t>in a hurry to do sth. </a:t>
            </a:r>
          </a:p>
          <a:p>
            <a:pPr algn="just">
              <a:lnSpc>
                <a:spcPct val="150000"/>
              </a:lnSpc>
            </a:pPr>
            <a:endParaRPr lang="zh-CN" altLang="en-US" sz="32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066800" y="3352800"/>
            <a:ext cx="71151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003366"/>
                </a:solidFill>
              </a:rPr>
              <a:t>I'm in a hurry to go to school.</a:t>
            </a: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003366"/>
                </a:solidFill>
              </a:rPr>
              <a:t>He is in a hurry to go home.</a:t>
            </a: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003366"/>
                </a:solidFill>
              </a:rPr>
              <a:t>Tom is in a hurry to go to work</a:t>
            </a:r>
            <a:r>
              <a:rPr lang="zh-CN" altLang="en-US" sz="3200" dirty="0" smtClean="0">
                <a:solidFill>
                  <a:srgbClr val="003366"/>
                </a:solidFill>
              </a:rPr>
              <a:t>.</a:t>
            </a:r>
            <a:endParaRPr lang="zh-CN" altLang="en-US" sz="3200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ldLvl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685800" y="914400"/>
            <a:ext cx="800100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>
                <a:solidFill>
                  <a:srgbClr val="993366"/>
                </a:solidFill>
              </a:rPr>
              <a:t>Let's Do It!</a:t>
            </a:r>
            <a:endParaRPr lang="zh-CN" altLang="en-US" sz="3600">
              <a:solidFill>
                <a:srgbClr val="993366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zh-CN" altLang="en-US" sz="2800">
                <a:solidFill>
                  <a:schemeClr val="tx2"/>
                </a:solidFill>
              </a:rPr>
              <a:t>1.</a:t>
            </a:r>
            <a:r>
              <a:rPr lang="zh-CN" altLang="en-US" sz="2800">
                <a:solidFill>
                  <a:schemeClr val="tx2"/>
                </a:solidFill>
                <a:cs typeface="Times New Roman" panose="02020603050405020304" pitchFamily="18" charset="0"/>
              </a:rPr>
              <a:t>The policemen are</a:t>
            </a:r>
            <a:r>
              <a:rPr lang="zh-CN" altLang="en-US" sz="2800">
                <a:solidFill>
                  <a:schemeClr val="tx2"/>
                </a:solidFill>
              </a:rPr>
              <a:t> </a:t>
            </a:r>
            <a:r>
              <a:rPr lang="zh-CN" altLang="en-US" sz="2800">
                <a:solidFill>
                  <a:schemeClr val="tx2"/>
                </a:solidFill>
                <a:ea typeface="楷体_GB2312" pitchFamily="1" charset="-122"/>
              </a:rPr>
              <a:t>in a hurry</a:t>
            </a:r>
            <a:r>
              <a:rPr lang="zh-CN" altLang="en-US" sz="2800">
                <a:solidFill>
                  <a:schemeClr val="tx2"/>
                </a:solidFill>
                <a:cs typeface="Times New Roman" panose="02020603050405020304" pitchFamily="18" charset="0"/>
              </a:rPr>
              <a:t> _______ the boy. </a:t>
            </a:r>
          </a:p>
          <a:p>
            <a:pPr algn="just">
              <a:lnSpc>
                <a:spcPct val="200000"/>
              </a:lnSpc>
            </a:pPr>
            <a:r>
              <a:rPr lang="zh-CN" altLang="en-US" sz="2800">
                <a:solidFill>
                  <a:schemeClr val="tx2"/>
                </a:solidFill>
                <a:ea typeface="楷体_GB2312" pitchFamily="1" charset="-122"/>
              </a:rPr>
              <a:t>A. save		B. saves		C. to save</a:t>
            </a:r>
            <a:endParaRPr lang="zh-CN" altLang="en-US" sz="280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zh-CN" altLang="en-US" sz="2800">
                <a:solidFill>
                  <a:schemeClr val="tx2"/>
                </a:solidFill>
                <a:cs typeface="Times New Roman" panose="02020603050405020304" pitchFamily="18" charset="0"/>
              </a:rPr>
              <a:t>2. Don't wait for me if you ______.</a:t>
            </a:r>
          </a:p>
          <a:p>
            <a:pPr algn="just">
              <a:lnSpc>
                <a:spcPct val="200000"/>
              </a:lnSpc>
            </a:pPr>
            <a:r>
              <a:rPr lang="zh-CN" altLang="en-US" sz="2800">
                <a:solidFill>
                  <a:schemeClr val="tx2"/>
                </a:solidFill>
                <a:cs typeface="Times New Roman" panose="02020603050405020304" pitchFamily="18" charset="0"/>
              </a:rPr>
              <a:t>A. have a hurry	B. are in a hurry	C. in hurry</a:t>
            </a:r>
          </a:p>
        </p:txBody>
      </p:sp>
      <p:pic>
        <p:nvPicPr>
          <p:cNvPr id="17411" name="Picture 3" descr="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48400" y="30480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29000" y="48006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82588" y="917575"/>
            <a:ext cx="8437562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3200" dirty="0">
                <a:solidFill>
                  <a:srgbClr val="003366"/>
                </a:solidFill>
                <a:cs typeface="Times New Roman" panose="02020603050405020304" pitchFamily="18" charset="0"/>
              </a:rPr>
              <a:t>2. I usually just stay home,  read a book,  surf the Internet,  watch TV and </a:t>
            </a:r>
            <a:r>
              <a:rPr lang="zh-CN" altLang="zh-CN" sz="3200" dirty="0">
                <a:solidFill>
                  <a:schemeClr val="tx2"/>
                </a:solidFill>
                <a:cs typeface="Times New Roman" panose="02020603050405020304" pitchFamily="18" charset="0"/>
                <a:sym typeface="Arial" panose="020B0604020202020204" pitchFamily="34" charset="0"/>
              </a:rPr>
              <a:t>help</a:t>
            </a:r>
            <a:r>
              <a:rPr lang="zh-CN" altLang="zh-CN" sz="32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zh-CN" altLang="zh-CN" sz="3200" dirty="0">
                <a:solidFill>
                  <a:srgbClr val="003366"/>
                </a:solidFill>
                <a:cs typeface="Times New Roman" panose="02020603050405020304" pitchFamily="18" charset="0"/>
              </a:rPr>
              <a:t>my mum </a:t>
            </a:r>
            <a:r>
              <a:rPr lang="zh-CN" altLang="zh-CN" sz="3200" dirty="0">
                <a:solidFill>
                  <a:schemeClr val="tx2"/>
                </a:solidFill>
                <a:cs typeface="Times New Roman" panose="02020603050405020304" pitchFamily="18" charset="0"/>
                <a:sym typeface="Arial" panose="020B0604020202020204" pitchFamily="34" charset="0"/>
              </a:rPr>
              <a:t>with</a:t>
            </a:r>
            <a:r>
              <a:rPr lang="zh-CN" altLang="zh-CN" sz="3200" dirty="0">
                <a:solidFill>
                  <a:srgbClr val="003366"/>
                </a:solidFill>
                <a:cs typeface="Times New Roman" panose="02020603050405020304" pitchFamily="18" charset="0"/>
              </a:rPr>
              <a:t> the housework. 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55613" y="3324225"/>
            <a:ext cx="8383587" cy="221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help sb. with sth. = help sb. (to) do sth. </a:t>
            </a: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He helps me with my math. = He helps me (to) learn math.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ldLvl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604250" cy="597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i="1" dirty="0">
                <a:solidFill>
                  <a:srgbClr val="993366"/>
                </a:solidFill>
              </a:rPr>
              <a:t>You can do it!</a:t>
            </a:r>
            <a:endParaRPr lang="zh-CN" altLang="en-US" sz="32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zh-CN" altLang="en-US" sz="3200" dirty="0">
                <a:solidFill>
                  <a:srgbClr val="003366"/>
                </a:solidFill>
              </a:rPr>
              <a:t>1. </a:t>
            </a:r>
            <a:r>
              <a:rPr lang="zh-CN" altLang="en-US" sz="3200" dirty="0">
                <a:solidFill>
                  <a:srgbClr val="003366"/>
                </a:solidFill>
                <a:cs typeface="Times New Roman" panose="02020603050405020304" pitchFamily="18" charset="0"/>
              </a:rPr>
              <a:t>Tony often </a:t>
            </a:r>
            <a:r>
              <a:rPr lang="zh-CN" altLang="en-US" sz="3200" dirty="0">
                <a:solidFill>
                  <a:srgbClr val="003366"/>
                </a:solidFill>
                <a:ea typeface="楷体_GB2312" pitchFamily="1" charset="-122"/>
              </a:rPr>
              <a:t>helps</a:t>
            </a:r>
            <a:r>
              <a:rPr lang="zh-CN" altLang="en-US" sz="3200" dirty="0">
                <a:solidFill>
                  <a:srgbClr val="003366"/>
                </a:solidFill>
                <a:cs typeface="Times New Roman" panose="02020603050405020304" pitchFamily="18" charset="0"/>
              </a:rPr>
              <a:t> me </a:t>
            </a:r>
            <a:r>
              <a:rPr lang="zh-CN" altLang="en-US" sz="3200" dirty="0">
                <a:solidFill>
                  <a:srgbClr val="003366"/>
                </a:solidFill>
                <a:ea typeface="楷体_GB2312" pitchFamily="1" charset="-122"/>
              </a:rPr>
              <a:t>learn</a:t>
            </a:r>
            <a:r>
              <a:rPr lang="zh-CN" altLang="en-US" sz="3200" dirty="0">
                <a:solidFill>
                  <a:srgbClr val="003366"/>
                </a:solidFill>
                <a:cs typeface="Times New Roman" panose="02020603050405020304" pitchFamily="18" charset="0"/>
              </a:rPr>
              <a:t> </a:t>
            </a:r>
            <a:r>
              <a:rPr lang="zh-CN" altLang="en-US" sz="3200" dirty="0">
                <a:solidFill>
                  <a:srgbClr val="003366"/>
                </a:solidFill>
              </a:rPr>
              <a:t>Chinese</a:t>
            </a:r>
            <a:r>
              <a:rPr lang="zh-CN" altLang="en-US" sz="3200" dirty="0">
                <a:solidFill>
                  <a:srgbClr val="003366"/>
                </a:solidFill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200000"/>
              </a:lnSpc>
            </a:pPr>
            <a:r>
              <a:rPr lang="zh-CN" altLang="en-US" sz="3200" dirty="0">
                <a:solidFill>
                  <a:srgbClr val="003366"/>
                </a:solidFill>
                <a:cs typeface="Times New Roman" panose="02020603050405020304" pitchFamily="18" charset="0"/>
              </a:rPr>
              <a:t>=Tony often ____</a:t>
            </a:r>
            <a:r>
              <a:rPr lang="zh-CN" altLang="en-US" sz="3200" dirty="0">
                <a:solidFill>
                  <a:srgbClr val="003366"/>
                </a:solidFill>
              </a:rPr>
              <a:t>_</a:t>
            </a:r>
            <a:r>
              <a:rPr lang="zh-CN" altLang="en-US" sz="3200" dirty="0">
                <a:solidFill>
                  <a:srgbClr val="003366"/>
                </a:solidFill>
                <a:cs typeface="Times New Roman" panose="02020603050405020304" pitchFamily="18" charset="0"/>
              </a:rPr>
              <a:t> me ___</a:t>
            </a:r>
            <a:r>
              <a:rPr lang="zh-CN" altLang="en-US" sz="3200" dirty="0">
                <a:solidFill>
                  <a:srgbClr val="003366"/>
                </a:solidFill>
              </a:rPr>
              <a:t>__</a:t>
            </a:r>
            <a:r>
              <a:rPr lang="zh-CN" altLang="en-US" sz="3200" dirty="0">
                <a:solidFill>
                  <a:srgbClr val="003366"/>
                </a:solidFill>
                <a:cs typeface="Times New Roman" panose="02020603050405020304" pitchFamily="18" charset="0"/>
              </a:rPr>
              <a:t> my </a:t>
            </a:r>
            <a:r>
              <a:rPr lang="zh-CN" altLang="en-US" sz="3200" dirty="0">
                <a:solidFill>
                  <a:srgbClr val="003366"/>
                </a:solidFill>
              </a:rPr>
              <a:t>Chinese</a:t>
            </a:r>
            <a:r>
              <a:rPr lang="zh-CN" altLang="en-US" sz="3200" dirty="0">
                <a:solidFill>
                  <a:srgbClr val="003366"/>
                </a:solidFill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200000"/>
              </a:lnSpc>
            </a:pPr>
            <a:r>
              <a:rPr lang="zh-CN" altLang="en-US" sz="3200" dirty="0">
                <a:solidFill>
                  <a:srgbClr val="003366"/>
                </a:solidFill>
              </a:rPr>
              <a:t>2. My English teacher often helps us</a:t>
            </a:r>
            <a:r>
              <a:rPr lang="zh-CN" altLang="en-US" sz="3200" dirty="0">
                <a:solidFill>
                  <a:srgbClr val="003366"/>
                </a:solidFill>
                <a:cs typeface="Times New Roman" panose="02020603050405020304" pitchFamily="18" charset="0"/>
              </a:rPr>
              <a:t> ____ </a:t>
            </a:r>
            <a:r>
              <a:rPr lang="zh-CN" altLang="en-US" sz="3200" dirty="0">
                <a:solidFill>
                  <a:srgbClr val="003366"/>
                </a:solidFill>
              </a:rPr>
              <a:t>our English.</a:t>
            </a:r>
          </a:p>
          <a:p>
            <a:pPr algn="just">
              <a:lnSpc>
                <a:spcPct val="200000"/>
              </a:lnSpc>
            </a:pPr>
            <a:r>
              <a:rPr lang="zh-CN" altLang="en-US" sz="3200" dirty="0">
                <a:solidFill>
                  <a:srgbClr val="003366"/>
                </a:solidFill>
                <a:cs typeface="Times New Roman" panose="02020603050405020304" pitchFamily="18" charset="0"/>
              </a:rPr>
              <a:t>A. </a:t>
            </a:r>
            <a:r>
              <a:rPr lang="zh-CN" altLang="en-US" sz="3200" dirty="0">
                <a:solidFill>
                  <a:srgbClr val="003366"/>
                </a:solidFill>
              </a:rPr>
              <a:t>for</a:t>
            </a:r>
            <a:r>
              <a:rPr lang="zh-CN" altLang="en-US" sz="3200" dirty="0">
                <a:solidFill>
                  <a:srgbClr val="003366"/>
                </a:solidFill>
                <a:cs typeface="Times New Roman" panose="02020603050405020304" pitchFamily="18" charset="0"/>
              </a:rPr>
              <a:t>        </a:t>
            </a:r>
            <a:r>
              <a:rPr lang="zh-CN" altLang="en-US" sz="3200" dirty="0">
                <a:solidFill>
                  <a:srgbClr val="003366"/>
                </a:solidFill>
              </a:rPr>
              <a:t>	</a:t>
            </a:r>
            <a:r>
              <a:rPr lang="zh-CN" altLang="en-US" sz="3200" dirty="0">
                <a:solidFill>
                  <a:srgbClr val="003366"/>
                </a:solidFill>
                <a:cs typeface="Times New Roman" panose="02020603050405020304" pitchFamily="18" charset="0"/>
              </a:rPr>
              <a:t>B. </a:t>
            </a:r>
            <a:r>
              <a:rPr lang="zh-CN" altLang="en-US" sz="3200" dirty="0">
                <a:solidFill>
                  <a:srgbClr val="003366"/>
                </a:solidFill>
              </a:rPr>
              <a:t>with</a:t>
            </a:r>
            <a:r>
              <a:rPr lang="zh-CN" altLang="en-US" sz="3200" dirty="0">
                <a:solidFill>
                  <a:srgbClr val="003366"/>
                </a:solidFill>
                <a:cs typeface="Times New Roman" panose="02020603050405020304" pitchFamily="18" charset="0"/>
              </a:rPr>
              <a:t>          </a:t>
            </a:r>
            <a:r>
              <a:rPr lang="zh-CN" altLang="en-US" sz="3200" dirty="0">
                <a:solidFill>
                  <a:srgbClr val="003366"/>
                </a:solidFill>
              </a:rPr>
              <a:t>	</a:t>
            </a:r>
            <a:r>
              <a:rPr lang="zh-CN" altLang="en-US" sz="3200" dirty="0">
                <a:solidFill>
                  <a:srgbClr val="003366"/>
                </a:solidFill>
                <a:cs typeface="Times New Roman" panose="02020603050405020304" pitchFamily="18" charset="0"/>
              </a:rPr>
              <a:t>C. </a:t>
            </a:r>
            <a:r>
              <a:rPr lang="zh-CN" altLang="en-US" sz="3200" dirty="0">
                <a:solidFill>
                  <a:srgbClr val="003366"/>
                </a:solidFill>
              </a:rPr>
              <a:t>of</a:t>
            </a:r>
            <a:r>
              <a:rPr lang="zh-CN" altLang="en-US" sz="3200" dirty="0">
                <a:solidFill>
                  <a:srgbClr val="003366"/>
                </a:solidFill>
                <a:cs typeface="Times New Roman" panose="02020603050405020304" pitchFamily="18" charset="0"/>
              </a:rPr>
              <a:t>       </a:t>
            </a:r>
            <a:r>
              <a:rPr lang="zh-CN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  </a:t>
            </a:r>
          </a:p>
        </p:txBody>
      </p:sp>
      <p:pic>
        <p:nvPicPr>
          <p:cNvPr id="19459" name="Picture 3" descr="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0" y="5791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590800" y="2743200"/>
            <a:ext cx="30495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A50021"/>
                </a:solidFill>
              </a:rPr>
              <a:t> </a:t>
            </a:r>
            <a:r>
              <a:rPr lang="zh-CN" altLang="en-US" sz="3200">
                <a:solidFill>
                  <a:schemeClr val="tx2"/>
                </a:solidFill>
              </a:rPr>
              <a:t>helps</a:t>
            </a:r>
            <a:r>
              <a:rPr lang="zh-CN" altLang="en-US" sz="3200">
                <a:solidFill>
                  <a:srgbClr val="A50021"/>
                </a:solidFill>
              </a:rPr>
              <a:t>        </a:t>
            </a:r>
            <a:r>
              <a:rPr lang="zh-CN" altLang="en-US" sz="3200">
                <a:solidFill>
                  <a:schemeClr val="tx2"/>
                </a:solidFill>
              </a:rPr>
              <a:t>with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ldLvl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981200" y="990600"/>
            <a:ext cx="548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5400" i="1" dirty="0">
                <a:solidFill>
                  <a:schemeClr val="tx2"/>
                </a:solidFill>
              </a:rPr>
              <a:t>weekend activities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838200"/>
            <a:ext cx="8610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algn="l"/>
            <a:r>
              <a:rPr lang="zh-CN" altLang="en-US" sz="3200" b="1" dirty="0">
                <a:solidFill>
                  <a:srgbClr val="003366"/>
                </a:solidFill>
                <a:latin typeface="Times New Roman" panose="02020603050405020304" pitchFamily="18" charset="0"/>
              </a:rPr>
              <a:t>Interview your classmates and fill in the table. Then write a short report</a:t>
            </a:r>
            <a:r>
              <a:rPr lang="zh-CN" altLang="en-US" sz="3200" b="1" dirty="0" smtClean="0">
                <a:solidFill>
                  <a:srgbClr val="003366"/>
                </a:solidFill>
                <a:latin typeface="Times New Roman" panose="02020603050405020304" pitchFamily="18" charset="0"/>
              </a:rPr>
              <a:t>. </a:t>
            </a:r>
            <a:endParaRPr lang="zh-CN" altLang="en-US" sz="3200" b="1" dirty="0">
              <a:solidFill>
                <a:srgbClr val="003366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1507" name="Group 3"/>
          <p:cNvGraphicFramePr>
            <a:graphicFrameLocks noGrp="1"/>
          </p:cNvGraphicFramePr>
          <p:nvPr>
            <p:ph type="tbl" idx="1"/>
          </p:nvPr>
        </p:nvGraphicFramePr>
        <p:xfrm>
          <a:off x="382588" y="2057400"/>
          <a:ext cx="8456612" cy="4343401"/>
        </p:xfrm>
        <a:graphic>
          <a:graphicData uri="http://schemas.openxmlformats.org/drawingml/2006/table">
            <a:tbl>
              <a:tblPr/>
              <a:tblGrid>
                <a:gridCol w="1352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2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2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84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name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What do you usually do on weekends?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What are you going to do this weekend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9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Li Dong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Surf the Internet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Do the housework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Fly a kite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0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8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5486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Big Plans for the Weekend!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828800"/>
            <a:ext cx="2971800" cy="274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indent="0">
              <a:lnSpc>
                <a:spcPct val="200000"/>
              </a:lnSpc>
              <a:buFontTx/>
              <a:buNone/>
            </a:pPr>
            <a:r>
              <a:rPr lang="zh-CN" altLang="en-US" sz="2000" b="1" i="1" dirty="0">
                <a:latin typeface="Times New Roman" panose="02020603050405020304" pitchFamily="18" charset="0"/>
              </a:rPr>
              <a:t>Li Dong likes weekends.</a:t>
            </a:r>
          </a:p>
          <a:p>
            <a:pPr marL="0" indent="0">
              <a:lnSpc>
                <a:spcPct val="200000"/>
              </a:lnSpc>
              <a:buFontTx/>
              <a:buNone/>
            </a:pPr>
            <a:r>
              <a:rPr lang="zh-CN" altLang="en-US" sz="2000" b="1" i="1" dirty="0">
                <a:latin typeface="Times New Roman" panose="02020603050405020304" pitchFamily="18" charset="0"/>
              </a:rPr>
              <a:t>He usually ... on weekends.</a:t>
            </a:r>
          </a:p>
          <a:p>
            <a:pPr marL="0" indent="0">
              <a:lnSpc>
                <a:spcPct val="200000"/>
              </a:lnSpc>
              <a:buFontTx/>
              <a:buNone/>
            </a:pPr>
            <a:r>
              <a:rPr lang="zh-CN" altLang="en-US" sz="2000" b="1" i="1" dirty="0">
                <a:latin typeface="Times New Roman" panose="02020603050405020304" pitchFamily="18" charset="0"/>
              </a:rPr>
              <a:t>He has a big plan for ...</a:t>
            </a:r>
          </a:p>
          <a:p>
            <a:pPr marL="0" indent="0">
              <a:lnSpc>
                <a:spcPct val="200000"/>
              </a:lnSpc>
              <a:buFontTx/>
              <a:buNone/>
            </a:pPr>
            <a:r>
              <a:rPr lang="zh-CN" altLang="en-US" sz="2000" b="1" i="1" dirty="0">
                <a:latin typeface="Times New Roman" panose="02020603050405020304" pitchFamily="18" charset="0"/>
              </a:rPr>
              <a:t>He is going to ...</a:t>
            </a:r>
            <a:r>
              <a:rPr lang="zh-CN" altLang="en-US" sz="2000" b="1" i="1" dirty="0">
                <a:solidFill>
                  <a:srgbClr val="3366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410200" y="1066800"/>
            <a:ext cx="3157538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tx2"/>
                </a:solidFill>
              </a:rPr>
              <a:t>Big Plans for the Weekend!</a:t>
            </a:r>
          </a:p>
          <a:p>
            <a:endParaRPr lang="zh-CN" altLang="en-US" sz="2000" dirty="0">
              <a:solidFill>
                <a:schemeClr val="tx2"/>
              </a:solidFill>
            </a:endParaRPr>
          </a:p>
          <a:p>
            <a:endParaRPr lang="zh-CN" altLang="en-US" sz="2000" dirty="0">
              <a:solidFill>
                <a:schemeClr val="tx2"/>
              </a:solidFill>
            </a:endParaRPr>
          </a:p>
          <a:p>
            <a:r>
              <a:rPr lang="zh-CN" altLang="en-US" sz="2000" dirty="0">
                <a:solidFill>
                  <a:schemeClr val="tx2"/>
                </a:solidFill>
              </a:rPr>
              <a:t>———————————</a:t>
            </a:r>
          </a:p>
          <a:p>
            <a:endParaRPr lang="zh-CN" altLang="en-US" sz="2000" dirty="0">
              <a:solidFill>
                <a:schemeClr val="tx2"/>
              </a:solidFill>
            </a:endParaRPr>
          </a:p>
          <a:p>
            <a:r>
              <a:rPr lang="zh-CN" altLang="en-US" sz="2000" dirty="0">
                <a:solidFill>
                  <a:schemeClr val="tx2"/>
                </a:solidFill>
              </a:rPr>
              <a:t>———————————</a:t>
            </a:r>
          </a:p>
          <a:p>
            <a:endParaRPr lang="zh-CN" altLang="en-US" sz="2000" dirty="0">
              <a:solidFill>
                <a:schemeClr val="tx2"/>
              </a:solidFill>
            </a:endParaRPr>
          </a:p>
          <a:p>
            <a:r>
              <a:rPr lang="zh-CN" altLang="en-US" sz="2000" dirty="0">
                <a:solidFill>
                  <a:schemeClr val="tx2"/>
                </a:solidFill>
              </a:rPr>
              <a:t>———————————</a:t>
            </a:r>
          </a:p>
          <a:p>
            <a:endParaRPr lang="zh-CN" altLang="en-US" sz="2000" dirty="0">
              <a:solidFill>
                <a:schemeClr val="tx2"/>
              </a:solidFill>
            </a:endParaRPr>
          </a:p>
          <a:p>
            <a:r>
              <a:rPr lang="zh-CN" altLang="en-US" sz="2000" dirty="0">
                <a:solidFill>
                  <a:schemeClr val="tx2"/>
                </a:solidFill>
              </a:rPr>
              <a:t>———————————</a:t>
            </a:r>
          </a:p>
          <a:p>
            <a:endParaRPr lang="zh-CN" altLang="en-US" sz="2000" dirty="0">
              <a:solidFill>
                <a:schemeClr val="tx2"/>
              </a:solidFill>
            </a:endParaRPr>
          </a:p>
          <a:p>
            <a:r>
              <a:rPr lang="zh-CN" altLang="en-US" sz="2000" dirty="0">
                <a:solidFill>
                  <a:schemeClr val="tx2"/>
                </a:solidFill>
              </a:rPr>
              <a:t>———————————</a:t>
            </a:r>
          </a:p>
          <a:p>
            <a:endParaRPr lang="zh-CN" altLang="en-US" sz="2000" dirty="0">
              <a:solidFill>
                <a:schemeClr val="tx2"/>
              </a:solidFill>
            </a:endParaRPr>
          </a:p>
          <a:p>
            <a:endParaRPr lang="zh-CN" altLang="en-US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  <p:bldP spid="22531" grpId="1" build="p" autoUpdateAnimBg="0"/>
      <p:bldP spid="22531" grpId="2" build="p" autoUpdateAnimBg="0"/>
      <p:bldP spid="22531" grpId="3" build="p" autoUpdateAnimBg="0"/>
      <p:bldP spid="22531" grpId="4" build="p" autoUpdateAnimBg="0"/>
      <p:bldP spid="22531" grpId="5" build="p" autoUpdateAnimBg="0"/>
      <p:bldP spid="22531" grpId="6" build="p" autoUpdateAnimBg="0"/>
      <p:bldP spid="22531" grpId="7" build="p" autoUpdateAnimBg="0"/>
      <p:bldP spid="22531" grpId="8" build="p" autoUpdateAnimBg="0"/>
      <p:bldP spid="22531" grpId="9" build="p" autoUpdateAnimBg="0"/>
      <p:bldP spid="22531" grpId="10" build="p" autoUpdateAnimBg="0"/>
      <p:bldP spid="22531" grpId="11" build="p" autoUpdateAnimBg="0"/>
      <p:bldP spid="22531" grpId="12" build="p" autoUpdateAnimBg="0"/>
      <p:bldP spid="22531" grpId="13" build="p" autoUpdateAnimBg="0"/>
      <p:bldP spid="22531" grpId="14" build="p" autoUpdateAnimBg="0"/>
      <p:bldP spid="22531" grpId="15" build="p" autoUpdateAnimBg="0"/>
      <p:bldP spid="22531" grpId="17" build="p" autoUpdateAnimBg="0"/>
      <p:bldP spid="22531" grpId="18" build="p" autoUpdateAnimBg="0"/>
      <p:bldP spid="22531" grpId="19" build="p" autoUpdateAnimBg="0"/>
      <p:bldP spid="22531" grpId="20" build="p" autoUpdateAnimBg="0"/>
      <p:bldP spid="22531" grpId="21" build="p" autoUpdateAnimBg="0"/>
      <p:bldP spid="22531" grpId="22" build="p" autoUpdateAnimBg="0"/>
      <p:bldP spid="22531" grpId="23" build="p" autoUpdateAnimBg="0"/>
      <p:bldP spid="22531" grpId="24" build="p" autoUpdateAnimBg="0"/>
      <p:bldP spid="22531" grpId="25" build="p" autoUpdateAnimBg="0"/>
      <p:bldP spid="22531" grpId="26" build="p" autoUpdateAnimBg="0"/>
      <p:bldP spid="22531" grpId="27" build="p" autoUpdateAnimBg="0"/>
      <p:bldP spid="22531" grpId="28" build="p" autoUpdateAnimBg="0"/>
      <p:bldP spid="22531" grpId="29" build="p" autoUpdateAnimBg="0"/>
      <p:bldP spid="22531" grpId="30" build="p" autoUpdateAnimBg="0"/>
      <p:bldP spid="22531" grpId="31" build="p" autoUpdateAnimBg="0"/>
      <p:bldP spid="22531" grpId="32" build="p" autoUpdateAnimBg="0"/>
      <p:bldP spid="22531" grpId="33" build="p" autoUpdateAnimBg="0"/>
      <p:bldP spid="22531" grpId="34" build="p" autoUpdateAnimBg="0"/>
      <p:bldP spid="22531" grpId="35" build="p" autoUpdateAnimBg="0"/>
      <p:bldP spid="22532" grpId="0" bldLvl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90738" y="914466"/>
            <a:ext cx="8229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en-US" sz="4000" b="1" i="1" dirty="0" smtClean="0">
                <a:latin typeface="Times New Roman" panose="02020603050405020304" pitchFamily="18" charset="0"/>
              </a:rPr>
              <a:t>Learning Aims:</a:t>
            </a:r>
            <a:endParaRPr lang="en-US" sz="4000" b="1" i="1" dirty="0">
              <a:latin typeface="Times New Roman" panose="02020603050405020304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09704" y="2286030"/>
            <a:ext cx="7467502" cy="28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1. </a:t>
            </a:r>
            <a:r>
              <a:rPr lang="zh-CN" altLang="en-US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Learn the new words </a:t>
            </a:r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and </a:t>
            </a:r>
            <a:r>
              <a:rPr lang="zh-CN" altLang="en-US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expressions</a:t>
            </a:r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2. </a:t>
            </a:r>
            <a:r>
              <a:rPr lang="en-US" b="1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Practi</a:t>
            </a:r>
            <a:r>
              <a:rPr lang="zh-CN" altLang="en-US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s</a:t>
            </a:r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e the usage of  “be going to ”.</a:t>
            </a:r>
            <a:endParaRPr lang="zh-CN" altLang="en-US" b="1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3. </a:t>
            </a:r>
            <a:r>
              <a:rPr lang="zh-CN" altLang="en-US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T</a:t>
            </a:r>
            <a:r>
              <a:rPr lang="en-US" b="1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alk</a:t>
            </a:r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about  weekend</a:t>
            </a:r>
            <a:r>
              <a:rPr lang="zh-CN" altLang="en-US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activities.</a:t>
            </a:r>
            <a:endParaRPr lang="zh-CN" altLang="en-US" b="1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9050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r>
              <a:rPr lang="zh-CN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What did we learn in this lesson?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2895600"/>
            <a:ext cx="6705508" cy="2438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Learn some new words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and </a:t>
            </a:r>
            <a:r>
              <a:rPr lang="zh-CN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expressions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Use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 “be going to ”.</a:t>
            </a:r>
            <a:endParaRPr lang="zh-CN" altLang="en-US" sz="28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T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alk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about  weekend</a:t>
            </a:r>
            <a:r>
              <a:rPr lang="zh-CN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activities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  <a:endParaRPr lang="zh-CN" altLang="en-US" sz="28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 rot="20580000">
            <a:off x="209550" y="993775"/>
            <a:ext cx="40370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i="1">
                <a:solidFill>
                  <a:schemeClr val="tx1"/>
                </a:solidFill>
              </a:rPr>
              <a:t>Lesson 22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 rot="21180000">
            <a:off x="2286000" y="152400"/>
            <a:ext cx="390842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Vijaya" pitchFamily="34" charset="0"/>
              </a:rPr>
              <a:t>Big Plans for 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Vijaya" pitchFamily="34" charset="0"/>
              </a:rPr>
              <a:t>the Week</a:t>
            </a:r>
            <a:r>
              <a:rPr lang="zh-CN" altLang="en-US" sz="2000" i="1" dirty="0">
                <a:solidFill>
                  <a:schemeClr val="tx1"/>
                </a:solidFill>
                <a:sym typeface="Arial" panose="020B0604020202020204" pitchFamily="34" charset="0"/>
              </a:rPr>
              <a:t>end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r>
              <a:rPr lang="en-US" b="1" dirty="0">
                <a:solidFill>
                  <a:srgbClr val="993366"/>
                </a:solidFill>
                <a:latin typeface="Times New Roman" panose="02020603050405020304" pitchFamily="18" charset="0"/>
              </a:rPr>
              <a:t>Presentation</a:t>
            </a:r>
            <a:r>
              <a:rPr lang="en-US" dirty="0">
                <a:solidFill>
                  <a:srgbClr val="993366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5410200"/>
            <a:ext cx="8229600" cy="944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indent="0" algn="ctr">
              <a:buFontTx/>
              <a:buNone/>
            </a:pPr>
            <a:r>
              <a:rPr lang="zh-CN" altLang="en-US" sz="4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have lunch</a:t>
            </a:r>
          </a:p>
        </p:txBody>
      </p:sp>
      <p:pic>
        <p:nvPicPr>
          <p:cNvPr id="6148" name="Picture 4" descr="u=2625493683,3520110116&amp;fm=21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600200"/>
            <a:ext cx="56673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295400"/>
            <a:ext cx="8229600" cy="274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endParaRPr lang="zh-CN" altLang="zh-CN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5334000"/>
            <a:ext cx="82296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indent="0" algn="ctr">
              <a:buFontTx/>
              <a:buNone/>
            </a:pPr>
            <a:r>
              <a:rPr lang="zh-CN" altLang="en-US" sz="4000" b="1" dirty="0">
                <a:solidFill>
                  <a:srgbClr val="003366"/>
                </a:solidFill>
                <a:latin typeface="Times New Roman" panose="02020603050405020304" pitchFamily="18" charset="0"/>
              </a:rPr>
              <a:t>in a </a:t>
            </a:r>
            <a:r>
              <a:rPr lang="zh-CN" altLang="en-US" sz="4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hurry</a:t>
            </a:r>
            <a:r>
              <a:rPr lang="zh-CN" altLang="en-US" sz="4000" b="1" dirty="0">
                <a:solidFill>
                  <a:srgbClr val="003366"/>
                </a:solidFill>
                <a:latin typeface="Times New Roman" panose="02020603050405020304" pitchFamily="18" charset="0"/>
              </a:rPr>
              <a:t> to do ...</a:t>
            </a:r>
          </a:p>
        </p:txBody>
      </p:sp>
      <p:pic>
        <p:nvPicPr>
          <p:cNvPr id="7172" name="Picture 4" descr="f8c23117565d273b-4506e7aeba63c6e7-c0b3ca3d5162ba8953a9893431ee86c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00200"/>
            <a:ext cx="28067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72bf06c840b62795-7a4205b5d9b7b00c-23336811c59c878ddea9ea554919ea6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600200"/>
            <a:ext cx="3886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622675" y="763588"/>
            <a:ext cx="2625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zh-CN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895600" y="687388"/>
            <a:ext cx="365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zh-CN" sz="4000">
              <a:solidFill>
                <a:srgbClr val="9933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5106988"/>
            <a:ext cx="8229600" cy="1020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indent="0" algn="ctr">
              <a:buFontTx/>
              <a:buNone/>
            </a:pPr>
            <a:r>
              <a:rPr lang="zh-CN" altLang="en-US" sz="4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cooking</a:t>
            </a:r>
          </a:p>
        </p:txBody>
      </p:sp>
      <p:pic>
        <p:nvPicPr>
          <p:cNvPr id="8196" name="Picture 4" descr="chufangzuocaidemeinv_349925_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143000"/>
            <a:ext cx="2971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endParaRPr lang="zh-CN" altLang="zh-CN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20788"/>
            <a:ext cx="8229600" cy="4906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indent="0">
              <a:buFontTx/>
              <a:buNone/>
            </a:pPr>
            <a:endParaRPr lang="zh-CN" altLang="zh-CN"/>
          </a:p>
        </p:txBody>
      </p:sp>
      <p:pic>
        <p:nvPicPr>
          <p:cNvPr id="9220" name="Picture 4" descr="1l-08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914400"/>
            <a:ext cx="3810000" cy="408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514600" y="5181600"/>
            <a:ext cx="441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 dirty="0">
                <a:solidFill>
                  <a:schemeClr val="tx2"/>
                </a:solidFill>
              </a:rPr>
              <a:t>surf</a:t>
            </a:r>
            <a:r>
              <a:rPr lang="en-US" sz="4000" dirty="0">
                <a:solidFill>
                  <a:srgbClr val="003366"/>
                </a:solidFill>
              </a:rPr>
              <a:t> the</a:t>
            </a:r>
            <a:r>
              <a:rPr lang="en-US" sz="4000" dirty="0"/>
              <a:t> </a:t>
            </a:r>
            <a:r>
              <a:rPr lang="en-US" sz="4000" dirty="0">
                <a:solidFill>
                  <a:schemeClr val="tx2"/>
                </a:solidFill>
              </a:rPr>
              <a:t>Internet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86625" y="2161898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4191000"/>
            <a:ext cx="8456613" cy="2095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indent="0">
              <a:lnSpc>
                <a:spcPct val="150000"/>
              </a:lnSpc>
              <a:buFontTx/>
              <a:buNone/>
            </a:pPr>
            <a:r>
              <a:rPr lang="zh-CN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Surfing</a:t>
            </a:r>
            <a:r>
              <a:rPr lang="zh-CN" altLang="en-US" b="1" dirty="0">
                <a:latin typeface="Times New Roman" panose="02020603050405020304" pitchFamily="18" charset="0"/>
              </a:rPr>
              <a:t> </a:t>
            </a:r>
            <a:r>
              <a:rPr lang="zh-CN" altLang="en-US" b="1" dirty="0">
                <a:solidFill>
                  <a:srgbClr val="000066"/>
                </a:solidFill>
                <a:latin typeface="Times New Roman" panose="02020603050405020304" pitchFamily="18" charset="0"/>
              </a:rPr>
              <a:t>is a sport. You can surf on the water, but you can also surf the internet. </a:t>
            </a:r>
          </a:p>
        </p:txBody>
      </p:sp>
      <p:pic>
        <p:nvPicPr>
          <p:cNvPr id="10244" name="Picture 4" descr="pic964_sc115_com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" y="762000"/>
            <a:ext cx="3962400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x4l-9937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838200"/>
            <a:ext cx="3886200" cy="323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333750" y="838200"/>
            <a:ext cx="30956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endParaRPr lang="en-US" sz="3600" b="0">
              <a:solidFill>
                <a:srgbClr val="9933FF"/>
              </a:solidFill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362200" y="5486400"/>
            <a:ext cx="419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4000">
                <a:solidFill>
                  <a:srgbClr val="003366"/>
                </a:solidFill>
              </a:rPr>
              <a:t>do the </a:t>
            </a:r>
            <a:r>
              <a:rPr lang="en-US" sz="4000">
                <a:solidFill>
                  <a:schemeClr val="tx2"/>
                </a:solidFill>
              </a:rPr>
              <a:t>housework</a:t>
            </a:r>
          </a:p>
        </p:txBody>
      </p:sp>
      <p:pic>
        <p:nvPicPr>
          <p:cNvPr id="11268" name="Picture 4" descr="u=1445725534,3808960118&amp;fm=23&amp;gp=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0" y="1066800"/>
            <a:ext cx="4191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ldLvl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686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r>
              <a:rPr lang="zh-CN" altLang="en-US" sz="3600" b="1">
                <a:solidFill>
                  <a:srgbClr val="003366"/>
                </a:solidFill>
                <a:latin typeface="Times New Roman" panose="02020603050405020304" pitchFamily="18" charset="0"/>
              </a:rPr>
              <a:t>Match the words with the correct pictures.</a:t>
            </a:r>
          </a:p>
        </p:txBody>
      </p:sp>
      <p:pic>
        <p:nvPicPr>
          <p:cNvPr id="12291" name="Picture 3" descr="xpic4726_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05000"/>
            <a:ext cx="1905000" cy="218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u=3545783032,988092736&amp;fm=21&amp;gp=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905000"/>
            <a:ext cx="1981200" cy="218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5"/>
          <p:cNvSpPr>
            <a:spLocks noGrp="1" noChangeArrowheads="1"/>
          </p:cNvSpPr>
          <p:nvPr>
            <p:ph type="body" sz="half" idx="3"/>
          </p:nvPr>
        </p:nvSpPr>
        <p:spPr bwMode="auto">
          <a:xfrm>
            <a:off x="457200" y="5105400"/>
            <a:ext cx="8229600" cy="1249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indent="0">
              <a:lnSpc>
                <a:spcPct val="200000"/>
              </a:lnSpc>
              <a:buFontTx/>
              <a:buNone/>
            </a:pPr>
            <a:r>
              <a:rPr lang="zh-CN" altLang="en-US" b="1">
                <a:solidFill>
                  <a:schemeClr val="tx2"/>
                </a:solidFill>
                <a:latin typeface="Times New Roman" panose="02020603050405020304" pitchFamily="18" charset="0"/>
              </a:rPr>
              <a:t>housework        surf        hurry            cooking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zh-CN" altLang="en-US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294" name="Picture 6" descr="1z-1828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1981200"/>
            <a:ext cx="190341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 descr="c5ab065d3e37b629-fb9e6d6a7e77af60-c9c1ea65e06b0b4ea5a954b6dcf9092f_i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05600" y="1981200"/>
            <a:ext cx="18954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1447800" y="4114800"/>
            <a:ext cx="2057400" cy="1524000"/>
          </a:xfrm>
          <a:prstGeom prst="line">
            <a:avLst/>
          </a:prstGeom>
          <a:noFill/>
          <a:ln w="50800" cap="flat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3352800" y="4114800"/>
            <a:ext cx="4267200" cy="1524000"/>
          </a:xfrm>
          <a:prstGeom prst="line">
            <a:avLst/>
          </a:prstGeom>
          <a:noFill/>
          <a:ln w="50800" cap="flat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H="1">
            <a:off x="1371600" y="4114800"/>
            <a:ext cx="4114800" cy="1600200"/>
          </a:xfrm>
          <a:prstGeom prst="line">
            <a:avLst/>
          </a:prstGeom>
          <a:noFill/>
          <a:ln w="50800" cap="flat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H="1">
            <a:off x="5257800" y="4114800"/>
            <a:ext cx="2286000" cy="1600200"/>
          </a:xfrm>
          <a:prstGeom prst="line">
            <a:avLst/>
          </a:prstGeom>
          <a:noFill/>
          <a:ln w="50800" cap="flat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 animBg="1"/>
      <p:bldP spid="12297" grpId="0" animBg="1"/>
      <p:bldP spid="12298" grpId="0" animBg="1"/>
      <p:bldP spid="12299" grpId="0" animBg="1"/>
    </p:bldLst>
  </p:timing>
</p:sld>
</file>

<file path=ppt/theme/theme1.xml><?xml version="1.0" encoding="utf-8"?>
<a:theme xmlns:a="http://schemas.openxmlformats.org/drawingml/2006/main" name="WWW.2PPT.COM">
  <a:themeElements>
    <a:clrScheme name="2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4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4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721</Words>
  <Application>Microsoft Office PowerPoint</Application>
  <PresentationFormat>全屏显示(4:3)</PresentationFormat>
  <Paragraphs>101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Vijaya</vt:lpstr>
      <vt:lpstr>楷体_GB2312</vt:lpstr>
      <vt:lpstr>宋体</vt:lpstr>
      <vt:lpstr>微软雅黑</vt:lpstr>
      <vt:lpstr>Arial</vt:lpstr>
      <vt:lpstr>Calibri</vt:lpstr>
      <vt:lpstr>Times New Roman</vt:lpstr>
      <vt:lpstr>Wingdings</vt:lpstr>
      <vt:lpstr>WWW.2PPT.COM</vt:lpstr>
      <vt:lpstr>PowerPoint 演示文稿</vt:lpstr>
      <vt:lpstr>PowerPoint 演示文稿</vt:lpstr>
      <vt:lpstr>Presentation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Match the words with the correct pictures.</vt:lpstr>
      <vt:lpstr>PowerPoint 演示文稿</vt:lpstr>
      <vt:lpstr>Listen and fill in the blanks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Interview your classmates and fill in the table. Then write a short report. </vt:lpstr>
      <vt:lpstr>Big Plans for the Weekend!</vt:lpstr>
      <vt:lpstr>What did we learn in this lesson?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2015-04-16T08:41:00Z</dcterms:created>
  <dcterms:modified xsi:type="dcterms:W3CDTF">2023-01-16T17:45:39Z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2052-11.1.0.11294</vt:lpwstr>
  </property>
  <property fmtid="{D5CDD505-2E9C-101B-9397-08002B2CF9AE}" pid="4" name="ICV">
    <vt:lpwstr>538A991529F54A91BF0298DF9981AEBD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