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97" r:id="rId2"/>
    <p:sldId id="257" r:id="rId3"/>
    <p:sldId id="300" r:id="rId4"/>
    <p:sldId id="314" r:id="rId5"/>
    <p:sldId id="321" r:id="rId6"/>
    <p:sldId id="333" r:id="rId7"/>
    <p:sldId id="386" r:id="rId8"/>
    <p:sldId id="387" r:id="rId9"/>
    <p:sldId id="388" r:id="rId10"/>
    <p:sldId id="308" r:id="rId11"/>
    <p:sldId id="351" r:id="rId12"/>
    <p:sldId id="389" r:id="rId13"/>
    <p:sldId id="309" r:id="rId14"/>
    <p:sldId id="327" r:id="rId15"/>
    <p:sldId id="310" r:id="rId16"/>
    <p:sldId id="347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293" r:id="rId26"/>
    <p:sldId id="295" r:id="rId27"/>
    <p:sldId id="294" r:id="rId28"/>
    <p:sldId id="296" r:id="rId29"/>
    <p:sldId id="385" r:id="rId30"/>
    <p:sldId id="297" r:id="rId31"/>
    <p:sldId id="339" r:id="rId32"/>
    <p:sldId id="340" r:id="rId33"/>
    <p:sldId id="341" r:id="rId34"/>
    <p:sldId id="342" r:id="rId35"/>
    <p:sldId id="390" r:id="rId36"/>
    <p:sldId id="391" r:id="rId37"/>
    <p:sldId id="344" r:id="rId38"/>
    <p:sldId id="345" r:id="rId39"/>
    <p:sldId id="380" r:id="rId40"/>
    <p:sldId id="395" r:id="rId41"/>
    <p:sldId id="392" r:id="rId42"/>
    <p:sldId id="393" r:id="rId43"/>
    <p:sldId id="394" r:id="rId44"/>
    <p:sldId id="382" r:id="rId45"/>
    <p:sldId id="383" r:id="rId46"/>
    <p:sldId id="276" r:id="rId47"/>
    <p:sldId id="305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00"/>
    <a:srgbClr val="6600CC"/>
    <a:srgbClr val="008000"/>
    <a:srgbClr val="FFFFCC"/>
    <a:srgbClr val="33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856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F631D52D-8290-413A-88E6-29689DAE8FF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6CF2AC17-B01E-4CA6-8D67-58C22CDBC07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2AC17-B01E-4CA6-8D67-58C22CDBC077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CBA51-2EAD-47F3-8058-AEEFA472A4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291D-C310-4E15-8619-AF4B796515E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B178-005C-4F75-84C7-9D24E20269B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01145C-704B-481D-A74B-9B2A85AE580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8354-50A7-44A8-93F9-824A9EEF8B9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14549-62CC-4D6F-AE6D-248364AFF53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DA5D5-0DA6-40F4-BB3C-2AC33317377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73710-7281-42AB-A973-D967A0CA90D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1D5A-A455-4652-AB33-ED253B9A4C2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10E9E-0D61-422D-81FF-99FF6BAF80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64362-D95D-4660-8185-F51512290B8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2743-39A5-4040-81F1-B45D38A493D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3384CCC0-F597-404F-B823-2551984684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1043606" y="980728"/>
            <a:ext cx="7058025" cy="7919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chemeClr val="tx1"/>
                  </a:solidFill>
                  <a:round/>
                </a:ln>
                <a:solidFill>
                  <a:srgbClr val="F5250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Unit 8  </a:t>
            </a:r>
            <a:r>
              <a:rPr lang="en-US" altLang="zh-CN" kern="10" dirty="0" smtClean="0">
                <a:ln w="12700">
                  <a:solidFill>
                    <a:schemeClr val="tx1"/>
                  </a:solidFill>
                  <a:round/>
                </a:ln>
                <a:solidFill>
                  <a:srgbClr val="F5250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Culture </a:t>
            </a:r>
            <a:r>
              <a:rPr lang="en-US" altLang="zh-CN" kern="10" dirty="0">
                <a:ln w="12700">
                  <a:solidFill>
                    <a:schemeClr val="tx1"/>
                  </a:solidFill>
                  <a:round/>
                </a:ln>
                <a:solidFill>
                  <a:srgbClr val="F5250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Shapes Us</a:t>
            </a:r>
            <a:endParaRPr lang="zh-CN" altLang="en-US" kern="10" dirty="0">
              <a:ln w="12700">
                <a:solidFill>
                  <a:schemeClr val="tx1"/>
                </a:solidFill>
                <a:round/>
              </a:ln>
              <a:solidFill>
                <a:srgbClr val="F5250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8" name="WordArt 1039"/>
          <p:cNvSpPr>
            <a:spLocks noChangeArrowheads="1" noChangeShapeType="1" noTextEdit="1"/>
          </p:cNvSpPr>
          <p:nvPr/>
        </p:nvSpPr>
        <p:spPr bwMode="auto">
          <a:xfrm>
            <a:off x="1296265" y="2492896"/>
            <a:ext cx="6516095" cy="13679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 smtClean="0">
                <a:ln w="127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Popular </a:t>
            </a:r>
            <a:r>
              <a:rPr lang="en-US" altLang="zh-CN" kern="10" dirty="0">
                <a:ln w="127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Sayings</a:t>
            </a:r>
            <a:endParaRPr lang="zh-CN" altLang="en-US" kern="10" dirty="0">
              <a:ln w="127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25374" y="55480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108108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chemeClr val="folHlink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Let's do it!</a:t>
            </a:r>
            <a:endParaRPr lang="zh-CN" altLang="en-US" kern="10" dirty="0">
              <a:ln w="12700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chemeClr val="folHlink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04497" name="Text Box 49"/>
          <p:cNvSpPr txBox="1">
            <a:spLocks noChangeArrowheads="1"/>
          </p:cNvSpPr>
          <p:nvPr/>
        </p:nvSpPr>
        <p:spPr bwMode="auto">
          <a:xfrm>
            <a:off x="3616325" y="29829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4515" name="Rectangle 67"/>
          <p:cNvSpPr>
            <a:spLocks noChangeArrowheads="1"/>
          </p:cNvSpPr>
          <p:nvPr/>
        </p:nvSpPr>
        <p:spPr bwMode="auto">
          <a:xfrm>
            <a:off x="395288" y="1360488"/>
            <a:ext cx="8118475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1. Read the Chinese sayings below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and find the matching English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expressions from the lesson.</a:t>
            </a:r>
          </a:p>
        </p:txBody>
      </p:sp>
      <p:graphicFrame>
        <p:nvGraphicFramePr>
          <p:cNvPr id="104543" name="Group 95"/>
          <p:cNvGraphicFramePr>
            <a:graphicFrameLocks noGrp="1"/>
          </p:cNvGraphicFramePr>
          <p:nvPr>
            <p:ph/>
          </p:nvPr>
        </p:nvGraphicFramePr>
        <p:xfrm>
          <a:off x="395288" y="3511550"/>
          <a:ext cx="8229600" cy="3014091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爱屋及乌。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眼见为实。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十年河东，十年河西。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533" name="Text Box 85"/>
          <p:cNvSpPr txBox="1">
            <a:spLocks noChangeArrowheads="1"/>
          </p:cNvSpPr>
          <p:nvPr/>
        </p:nvSpPr>
        <p:spPr bwMode="auto">
          <a:xfrm>
            <a:off x="3348038" y="5486400"/>
            <a:ext cx="46799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08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Every dog has his day.</a:t>
            </a:r>
          </a:p>
        </p:txBody>
      </p:sp>
      <p:sp>
        <p:nvSpPr>
          <p:cNvPr id="104537" name="Rectangle 89"/>
          <p:cNvSpPr>
            <a:spLocks noChangeArrowheads="1"/>
          </p:cNvSpPr>
          <p:nvPr/>
        </p:nvSpPr>
        <p:spPr bwMode="auto">
          <a:xfrm>
            <a:off x="3276600" y="3541713"/>
            <a:ext cx="45275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Love me, love my dog.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4539" name="Rectangle 91"/>
          <p:cNvSpPr>
            <a:spLocks noChangeArrowheads="1"/>
          </p:cNvSpPr>
          <p:nvPr/>
        </p:nvSpPr>
        <p:spPr bwMode="auto">
          <a:xfrm>
            <a:off x="3348038" y="4262438"/>
            <a:ext cx="38544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Seeing is believing.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33" grpId="0"/>
      <p:bldP spid="104537" grpId="0"/>
      <p:bldP spid="1045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98" name="Group 42"/>
          <p:cNvGraphicFramePr>
            <a:graphicFrameLocks noGrp="1"/>
          </p:cNvGraphicFramePr>
          <p:nvPr>
            <p:ph/>
          </p:nvPr>
        </p:nvGraphicFramePr>
        <p:xfrm>
          <a:off x="539750" y="908050"/>
          <a:ext cx="8229600" cy="4704970"/>
        </p:xfrm>
        <a:graphic>
          <a:graphicData uri="http://schemas.openxmlformats.org/drawingml/2006/table">
            <a:tbl>
              <a:tblPr/>
              <a:tblGrid>
                <a:gridCol w="317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行动重于言辞。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千里之行，始于足下。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众人拾柴火焰高。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3851275" y="908050"/>
            <a:ext cx="45370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Actions speak louder than words.</a:t>
            </a:r>
          </a:p>
        </p:txBody>
      </p:sp>
      <p:sp>
        <p:nvSpPr>
          <p:cNvPr id="173095" name="Text Box 39"/>
          <p:cNvSpPr txBox="1">
            <a:spLocks noChangeArrowheads="1"/>
          </p:cNvSpPr>
          <p:nvPr/>
        </p:nvSpPr>
        <p:spPr bwMode="auto">
          <a:xfrm>
            <a:off x="3779838" y="2205038"/>
            <a:ext cx="4824412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A journey of a thousand miles begins with a single step.</a:t>
            </a:r>
          </a:p>
        </p:txBody>
      </p:sp>
      <p:sp>
        <p:nvSpPr>
          <p:cNvPr id="173097" name="Text Box 41"/>
          <p:cNvSpPr txBox="1">
            <a:spLocks noChangeArrowheads="1"/>
          </p:cNvSpPr>
          <p:nvPr/>
        </p:nvSpPr>
        <p:spPr bwMode="auto">
          <a:xfrm>
            <a:off x="3779838" y="4292600"/>
            <a:ext cx="45370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Many hands make light work.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/>
      <p:bldP spid="173095" grpId="0"/>
      <p:bldP spid="1730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055" name="Group 39"/>
          <p:cNvGraphicFramePr>
            <a:graphicFrameLocks noGrp="1"/>
          </p:cNvGraphicFramePr>
          <p:nvPr>
            <p:ph/>
          </p:nvPr>
        </p:nvGraphicFramePr>
        <p:xfrm>
          <a:off x="395288" y="1555750"/>
          <a:ext cx="8229600" cy="3034284"/>
        </p:xfrm>
        <a:graphic>
          <a:graphicData uri="http://schemas.openxmlformats.org/drawingml/2006/table">
            <a:tbl>
              <a:tblPr/>
              <a:tblGrid>
                <a:gridCol w="353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不要小事聪明，大事糊涂。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有志者事竟成。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4050" name="Text Box 34"/>
          <p:cNvSpPr txBox="1">
            <a:spLocks noChangeArrowheads="1"/>
          </p:cNvSpPr>
          <p:nvPr/>
        </p:nvSpPr>
        <p:spPr bwMode="auto">
          <a:xfrm>
            <a:off x="4076700" y="1555750"/>
            <a:ext cx="45370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Don’t be penny wise and pound foolish.</a:t>
            </a:r>
          </a:p>
        </p:txBody>
      </p:sp>
      <p:sp>
        <p:nvSpPr>
          <p:cNvPr id="214051" name="Text Box 35"/>
          <p:cNvSpPr txBox="1">
            <a:spLocks noChangeArrowheads="1"/>
          </p:cNvSpPr>
          <p:nvPr/>
        </p:nvSpPr>
        <p:spPr bwMode="auto">
          <a:xfrm>
            <a:off x="4005263" y="3068638"/>
            <a:ext cx="45370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Where there is a will, there is a way.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50" grpId="0"/>
      <p:bldP spid="2140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663575" y="1698625"/>
            <a:ext cx="8085138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1. _________________. We warmly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welcome you to visit our factory.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2. _____________________. It is very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important to make a good start.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3. Cleaning the room will not take long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if we all help. You know,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___________________________.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1258888" y="1670050"/>
            <a:ext cx="3889375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Seeing is believing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95288" y="260350"/>
            <a:ext cx="83534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2. Fill in the blanks using the sayings from the lesson.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1187450" y="2997200"/>
            <a:ext cx="482441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Well begun is half done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1187450" y="5589588"/>
            <a:ext cx="61214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many hands make light work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9" grpId="0"/>
      <p:bldP spid="105503" grpId="0"/>
      <p:bldP spid="1055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95288" y="1484313"/>
            <a:ext cx="8297862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4. _____________________________. We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should do more and speak less.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5. Although you failed the exam, you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shouldn’t give up. Remember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________________________________.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971550" y="1412875"/>
            <a:ext cx="6624638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Actions speak louder than words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900113" y="4076700"/>
            <a:ext cx="74168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where there is a will, there is a way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0" grpId="0"/>
      <p:bldP spid="1300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611188" y="1341438"/>
            <a:ext cx="80645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3. Work in pairs. Discuss the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meanings of the following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sayings. Can you find the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matching Chinese sayings? Then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make sentences with the sayings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you have learned.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34" name="Text Box 46"/>
          <p:cNvSpPr txBox="1">
            <a:spLocks noChangeArrowheads="1"/>
          </p:cNvSpPr>
          <p:nvPr/>
        </p:nvSpPr>
        <p:spPr bwMode="auto">
          <a:xfrm>
            <a:off x="684213" y="765175"/>
            <a:ext cx="7920037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When in Rome, do as the Romans do.</a:t>
            </a:r>
          </a:p>
        </p:txBody>
      </p:sp>
      <p:sp>
        <p:nvSpPr>
          <p:cNvPr id="165939" name="Text Box 51"/>
          <p:cNvSpPr txBox="1">
            <a:spLocks noChangeArrowheads="1"/>
          </p:cNvSpPr>
          <p:nvPr/>
        </p:nvSpPr>
        <p:spPr bwMode="auto">
          <a:xfrm>
            <a:off x="827088" y="1484313"/>
            <a:ext cx="26225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入乡随俗。</a:t>
            </a:r>
          </a:p>
        </p:txBody>
      </p:sp>
      <p:sp>
        <p:nvSpPr>
          <p:cNvPr id="165940" name="Rectangle 52"/>
          <p:cNvSpPr>
            <a:spLocks noChangeArrowheads="1"/>
          </p:cNvSpPr>
          <p:nvPr/>
        </p:nvSpPr>
        <p:spPr bwMode="auto">
          <a:xfrm>
            <a:off x="684213" y="2205038"/>
            <a:ext cx="5113337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First come, first served.</a:t>
            </a:r>
          </a:p>
        </p:txBody>
      </p:sp>
      <p:sp>
        <p:nvSpPr>
          <p:cNvPr id="165942" name="Text Box 54"/>
          <p:cNvSpPr txBox="1">
            <a:spLocks noChangeArrowheads="1"/>
          </p:cNvSpPr>
          <p:nvPr/>
        </p:nvSpPr>
        <p:spPr bwMode="auto">
          <a:xfrm>
            <a:off x="684213" y="2924175"/>
            <a:ext cx="26225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先到先得。</a:t>
            </a:r>
          </a:p>
        </p:txBody>
      </p:sp>
      <p:sp>
        <p:nvSpPr>
          <p:cNvPr id="165943" name="Rectangle 55"/>
          <p:cNvSpPr>
            <a:spLocks noChangeArrowheads="1"/>
          </p:cNvSpPr>
          <p:nvPr/>
        </p:nvSpPr>
        <p:spPr bwMode="auto">
          <a:xfrm>
            <a:off x="684213" y="3573463"/>
            <a:ext cx="5832475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It is never too late to mend.</a:t>
            </a:r>
          </a:p>
        </p:txBody>
      </p:sp>
      <p:sp>
        <p:nvSpPr>
          <p:cNvPr id="165944" name="Rectangle 56"/>
          <p:cNvSpPr>
            <a:spLocks noChangeArrowheads="1"/>
          </p:cNvSpPr>
          <p:nvPr/>
        </p:nvSpPr>
        <p:spPr bwMode="auto">
          <a:xfrm>
            <a:off x="684213" y="4941888"/>
            <a:ext cx="3889375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No pain, no gain.</a:t>
            </a:r>
          </a:p>
        </p:txBody>
      </p:sp>
      <p:sp>
        <p:nvSpPr>
          <p:cNvPr id="165945" name="Text Box 57"/>
          <p:cNvSpPr txBox="1">
            <a:spLocks noChangeArrowheads="1"/>
          </p:cNvSpPr>
          <p:nvPr/>
        </p:nvSpPr>
        <p:spPr bwMode="auto">
          <a:xfrm>
            <a:off x="682625" y="4221163"/>
            <a:ext cx="5329238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亡羊补牢，为时未晚。</a:t>
            </a:r>
          </a:p>
        </p:txBody>
      </p:sp>
      <p:sp>
        <p:nvSpPr>
          <p:cNvPr id="165946" name="Text Box 58"/>
          <p:cNvSpPr txBox="1">
            <a:spLocks noChangeArrowheads="1"/>
          </p:cNvSpPr>
          <p:nvPr/>
        </p:nvSpPr>
        <p:spPr bwMode="auto">
          <a:xfrm>
            <a:off x="684213" y="5661025"/>
            <a:ext cx="48958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没有付出就没有收获。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39" grpId="0"/>
      <p:bldP spid="165942" grpId="0"/>
      <p:bldP spid="165945" grpId="0"/>
      <p:bldP spid="1659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468313" y="1268413"/>
            <a:ext cx="81359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</a:rPr>
              <a:t>谚语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谚语是熟语的一种。读起来很好听。是流传于民间的比较简练而且言简意赅的话语。多数反映了劳动人民的生活实践经验，而且一般都是经过口头传下来的。</a:t>
            </a:r>
            <a:r>
              <a:rPr lang="zh-CN" altLang="en-US" sz="3200" dirty="0">
                <a:solidFill>
                  <a:srgbClr val="FF0000"/>
                </a:solidFill>
              </a:rPr>
              <a:t>它多是口语形式的通俗易懂的短句或韵语</a:t>
            </a:r>
            <a:r>
              <a:rPr lang="zh-CN" altLang="en-US" sz="3200" dirty="0"/>
              <a:t>。和谚语相似但又不同的有成语、歇后语、俗语、警语等。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23850" y="1601033"/>
            <a:ext cx="8497888" cy="3662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人们生活中常用的现成的话。</a:t>
            </a:r>
            <a:r>
              <a:rPr lang="zh-CN" altLang="en-US" sz="2800" dirty="0">
                <a:solidFill>
                  <a:srgbClr val="FF0000"/>
                </a:solidFill>
              </a:rPr>
              <a:t>谚语类似成语，但口语性强，通俗易懂，而且一般都表达一个完整的意思</a:t>
            </a:r>
            <a:r>
              <a:rPr lang="zh-CN" altLang="en-US" sz="2800" dirty="0"/>
              <a:t>，形式上差不多都是一两个短句。谚语内容包括极广，有的是农用谚语，如“</a:t>
            </a:r>
            <a:r>
              <a:rPr lang="zh-CN" altLang="en-US" sz="2800" dirty="0">
                <a:solidFill>
                  <a:srgbClr val="FF0000"/>
                </a:solidFill>
              </a:rPr>
              <a:t>清明前后，栽瓜种豆</a:t>
            </a:r>
            <a:r>
              <a:rPr lang="zh-CN" altLang="en-US" sz="2800" dirty="0"/>
              <a:t>”；有的是事理谚语，如“</a:t>
            </a:r>
            <a:r>
              <a:rPr lang="zh-CN" altLang="en-US" sz="2800" dirty="0">
                <a:solidFill>
                  <a:srgbClr val="FF0000"/>
                </a:solidFill>
              </a:rPr>
              <a:t>种瓜得瓜，种豆得豆</a:t>
            </a:r>
            <a:r>
              <a:rPr lang="zh-CN" altLang="en-US" sz="2800" dirty="0"/>
              <a:t>”；有的属于生活上各方面的常识谚语，如“</a:t>
            </a:r>
            <a:r>
              <a:rPr lang="zh-CN" altLang="en-US" sz="2800" dirty="0">
                <a:solidFill>
                  <a:srgbClr val="FF0000"/>
                </a:solidFill>
              </a:rPr>
              <a:t>饭后百步走，活到九十九</a:t>
            </a:r>
            <a:r>
              <a:rPr lang="zh-CN" altLang="en-US" sz="2800" dirty="0"/>
              <a:t>”。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9750" y="1557338"/>
            <a:ext cx="7920038" cy="211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类别繁多，不胜枚举。谚语跟成语一样都是语言词汇整体中的一部分，可以增加语言的鲜明性和生动性。但谚语和名言是不同的，</a:t>
            </a:r>
            <a:r>
              <a:rPr lang="zh-CN" altLang="en-US" sz="2800" dirty="0">
                <a:solidFill>
                  <a:srgbClr val="FF0000"/>
                </a:solidFill>
              </a:rPr>
              <a:t>谚语是劳动人民的生活实践经验，而名言是名人说的话</a:t>
            </a:r>
            <a:r>
              <a:rPr lang="zh-CN" altLang="en-US" sz="2800" dirty="0"/>
              <a:t>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71550" y="4941888"/>
            <a:ext cx="66976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54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7670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0986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128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784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356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928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00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31706"/>
                </a:solidFill>
                <a:latin typeface="Times New Roman" panose="02020603050405020304" pitchFamily="18" charset="0"/>
              </a:rPr>
              <a:t>Do you know any English or Chinese sayings? What are they?</a:t>
            </a:r>
          </a:p>
        </p:txBody>
      </p:sp>
      <p:sp>
        <p:nvSpPr>
          <p:cNvPr id="81930" name="WordArt 10"/>
          <p:cNvSpPr>
            <a:spLocks noChangeArrowheads="1" noChangeShapeType="1" noTextEdit="1"/>
          </p:cNvSpPr>
          <p:nvPr/>
        </p:nvSpPr>
        <p:spPr bwMode="auto">
          <a:xfrm>
            <a:off x="2051050" y="549275"/>
            <a:ext cx="4410075" cy="11699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kern="10" dirty="0">
              <a:ln w="12700">
                <a:solidFill>
                  <a:srgbClr val="000000"/>
                </a:solidFill>
                <a:round/>
              </a:ln>
              <a:gradFill rotWithShape="0">
                <a:gsLst>
                  <a:gs pos="0">
                    <a:srgbClr val="FF6600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32" name="AutoShape 12" descr="u=4186197499,1431926084&amp;fm=23&amp;gp=0"/>
          <p:cNvSpPr>
            <a:spLocks noChangeAspect="1" noChangeArrowheads="1"/>
          </p:cNvSpPr>
          <p:nvPr/>
        </p:nvSpPr>
        <p:spPr bwMode="auto">
          <a:xfrm>
            <a:off x="1116013" y="3789363"/>
            <a:ext cx="5429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43" name="AutoShape 23" descr="u=3564685467,1043494004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81944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916113"/>
            <a:ext cx="3024187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39750" y="1484313"/>
            <a:ext cx="82089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歇后语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歇后语是一种具有独特艺术结构形式的民间谚语，它由两部分组成，</a:t>
            </a:r>
            <a:r>
              <a:rPr lang="zh-CN" altLang="en-US" sz="3200">
                <a:solidFill>
                  <a:srgbClr val="FF0000"/>
                </a:solidFill>
              </a:rPr>
              <a:t>前面是假托语，是比喻；后面是目的语，是说明</a:t>
            </a:r>
            <a:r>
              <a:rPr lang="zh-CN" altLang="en-US" sz="3200"/>
              <a:t>。分为寓意的和谐音的两种，主要用来表现生活中的某种情景和人们的某种心理状态。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395288" y="2060575"/>
            <a:ext cx="8280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629920" algn="l"/>
              </a:tabLst>
            </a:pPr>
            <a:r>
              <a:rPr lang="zh-CN" altLang="en-US" sz="3200"/>
              <a:t>如“</a:t>
            </a:r>
            <a:r>
              <a:rPr lang="zh-CN" altLang="en-US" sz="3200">
                <a:solidFill>
                  <a:srgbClr val="FF0000"/>
                </a:solidFill>
              </a:rPr>
              <a:t>芝麻掉进针眼里</a:t>
            </a:r>
            <a:r>
              <a:rPr lang="en-US" altLang="zh-CN" sz="3200">
                <a:solidFill>
                  <a:srgbClr val="FF0000"/>
                </a:solidFill>
                <a:cs typeface="Times New Roman" panose="02020603050405020304" pitchFamily="18" charset="0"/>
              </a:rPr>
              <a:t>—</a:t>
            </a:r>
            <a:r>
              <a:rPr lang="zh-CN" altLang="en-US" sz="3200">
                <a:solidFill>
                  <a:srgbClr val="FF0000"/>
                </a:solidFill>
              </a:rPr>
              <a:t>巧透了</a:t>
            </a:r>
            <a:r>
              <a:rPr lang="zh-CN" altLang="en-US" sz="3200"/>
              <a:t>”。往往具有幽默讽刺意味，比如“</a:t>
            </a:r>
            <a:r>
              <a:rPr lang="zh-CN" altLang="en-US" sz="3200">
                <a:solidFill>
                  <a:srgbClr val="FF0000"/>
                </a:solidFill>
              </a:rPr>
              <a:t>老虎戴数珠</a:t>
            </a:r>
            <a:r>
              <a:rPr lang="en-US" altLang="zh-CN" sz="3200">
                <a:solidFill>
                  <a:srgbClr val="FF0000"/>
                </a:solidFill>
              </a:rPr>
              <a:t>—</a:t>
            </a:r>
            <a:r>
              <a:rPr lang="zh-CN" altLang="en-US" sz="3200">
                <a:solidFill>
                  <a:srgbClr val="FF0000"/>
                </a:solidFill>
              </a:rPr>
              <a:t>假慈悲</a:t>
            </a:r>
            <a:r>
              <a:rPr lang="zh-CN" altLang="en-US" sz="3200"/>
              <a:t>”。比喻形象，讽刺尖锐，表现力很强，有人甚至把歇后语比作俗语中的“杂文”。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11188" y="2133600"/>
            <a:ext cx="799465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t">
              <a:lnSpc>
                <a:spcPct val="12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俗语</a:t>
            </a:r>
          </a:p>
          <a:p>
            <a:pPr fontAlgn="t">
              <a:lnSpc>
                <a:spcPct val="120000"/>
              </a:lnSpc>
            </a:pPr>
            <a:r>
              <a:rPr lang="zh-CN" altLang="en-US" sz="3200"/>
              <a:t>俗语是一种形象的定型化的短语，如“</a:t>
            </a:r>
            <a:r>
              <a:rPr lang="zh-CN" altLang="en-US" sz="3200">
                <a:solidFill>
                  <a:srgbClr val="FF0000"/>
                </a:solidFill>
              </a:rPr>
              <a:t>纸老虎</a:t>
            </a:r>
            <a:r>
              <a:rPr lang="zh-CN" altLang="en-US" sz="3200"/>
              <a:t>”、“</a:t>
            </a:r>
            <a:r>
              <a:rPr lang="zh-CN" altLang="en-US" sz="3200">
                <a:solidFill>
                  <a:srgbClr val="FF0000"/>
                </a:solidFill>
              </a:rPr>
              <a:t>翘尾巴</a:t>
            </a:r>
            <a:r>
              <a:rPr lang="zh-CN" altLang="en-US" sz="3200"/>
              <a:t>”、“</a:t>
            </a:r>
            <a:r>
              <a:rPr lang="zh-CN" altLang="en-US" sz="3200">
                <a:solidFill>
                  <a:srgbClr val="FF0000"/>
                </a:solidFill>
              </a:rPr>
              <a:t>乱弹琴</a:t>
            </a:r>
            <a:r>
              <a:rPr lang="zh-CN" altLang="en-US" sz="3200"/>
              <a:t>”、“</a:t>
            </a:r>
            <a:r>
              <a:rPr lang="zh-CN" altLang="en-US" sz="3200">
                <a:solidFill>
                  <a:srgbClr val="FF0000"/>
                </a:solidFill>
              </a:rPr>
              <a:t>硬骨头</a:t>
            </a:r>
            <a:r>
              <a:rPr lang="zh-CN" altLang="en-US" sz="3200"/>
              <a:t>”等。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323850" y="1268413"/>
            <a:ext cx="8337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格言</a:t>
            </a:r>
            <a:r>
              <a:rPr lang="en-US" altLang="en-US" sz="320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格言是一个人机智之精华</a:t>
            </a:r>
            <a:r>
              <a:rPr lang="en-US" altLang="en-US" sz="3200"/>
              <a:t>，</a:t>
            </a:r>
            <a:r>
              <a:rPr lang="zh-CN" altLang="en-US" sz="3200"/>
              <a:t>众人汇成的睿智，聪明人的智慧</a:t>
            </a:r>
            <a:r>
              <a:rPr lang="en-US" altLang="en-US" sz="3200"/>
              <a:t>，</a:t>
            </a:r>
            <a:r>
              <a:rPr lang="zh-CN" altLang="en-US" sz="3200"/>
              <a:t>老年人的经验</a:t>
            </a:r>
            <a:r>
              <a:rPr lang="en-US" altLang="en-US" sz="3200"/>
              <a:t>，</a:t>
            </a:r>
            <a:r>
              <a:rPr lang="zh-CN" altLang="en-US" sz="3200"/>
              <a:t>都在格言里面</a:t>
            </a:r>
            <a:r>
              <a:rPr lang="en-US" altLang="en-US" sz="3200"/>
              <a:t>。 </a:t>
            </a:r>
            <a:r>
              <a:rPr lang="zh-CN" altLang="en-US" sz="3200"/>
              <a:t>格言</a:t>
            </a:r>
            <a:r>
              <a:rPr lang="en-US" altLang="en-US" sz="3200"/>
              <a:t>，</a:t>
            </a:r>
            <a:r>
              <a:rPr lang="zh-CN" altLang="en-US" sz="3200"/>
              <a:t>可以作为人们行为规范的言简意赅的语句</a:t>
            </a:r>
            <a:r>
              <a:rPr lang="en-US" altLang="en-US" sz="3200"/>
              <a:t>。</a:t>
            </a:r>
            <a:r>
              <a:rPr lang="zh-CN" altLang="en-US" sz="3200"/>
              <a:t>从句法结构角度来说</a:t>
            </a:r>
            <a:r>
              <a:rPr lang="en-US" altLang="en-US" sz="3200"/>
              <a:t>，</a:t>
            </a:r>
            <a:r>
              <a:rPr lang="zh-CN" altLang="en-US" sz="3200">
                <a:solidFill>
                  <a:srgbClr val="FF0000"/>
                </a:solidFill>
              </a:rPr>
              <a:t>格言是相对完整、相对独立的句子</a:t>
            </a:r>
            <a:r>
              <a:rPr lang="en-US" altLang="en-US" sz="3200">
                <a:solidFill>
                  <a:srgbClr val="FF0000"/>
                </a:solidFill>
              </a:rPr>
              <a:t>，</a:t>
            </a:r>
            <a:r>
              <a:rPr lang="zh-CN" altLang="en-US" sz="3200">
                <a:solidFill>
                  <a:srgbClr val="FF0000"/>
                </a:solidFill>
              </a:rPr>
              <a:t>可以独立用来表达思想</a:t>
            </a:r>
            <a:r>
              <a:rPr lang="en-US" altLang="en-US" sz="3200"/>
              <a:t>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468313" y="1484313"/>
            <a:ext cx="813752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/>
              <a:t>如</a:t>
            </a:r>
            <a:r>
              <a:rPr lang="en-US" altLang="en-US" sz="3200" dirty="0"/>
              <a:t>：</a:t>
            </a:r>
            <a:r>
              <a:rPr lang="en-US" altLang="zh-CN" sz="3200" dirty="0"/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满招损</a:t>
            </a:r>
            <a:r>
              <a:rPr lang="en-US" altLang="zh-CN" sz="3200" dirty="0">
                <a:solidFill>
                  <a:srgbClr val="FF0000"/>
                </a:solidFill>
              </a:rPr>
              <a:t>，</a:t>
            </a:r>
            <a:r>
              <a:rPr lang="zh-CN" altLang="en-US" sz="3200" dirty="0">
                <a:solidFill>
                  <a:srgbClr val="FF0000"/>
                </a:solidFill>
              </a:rPr>
              <a:t>谦受益</a:t>
            </a:r>
            <a:r>
              <a:rPr lang="zh-CN" altLang="en-US" sz="3200" dirty="0"/>
              <a:t>。</a:t>
            </a:r>
            <a:r>
              <a:rPr lang="en-US" altLang="zh-CN" sz="3200" dirty="0"/>
              <a:t>】。</a:t>
            </a:r>
            <a:r>
              <a:rPr lang="zh-CN" altLang="en-US" sz="3200" dirty="0"/>
              <a:t>在内容上它是人生经验和规律的总结</a:t>
            </a:r>
            <a:r>
              <a:rPr lang="en-US" altLang="en-US" sz="3200" dirty="0"/>
              <a:t>，</a:t>
            </a:r>
            <a:r>
              <a:rPr lang="zh-CN" altLang="en-US" sz="3200" dirty="0"/>
              <a:t>具有教育意义</a:t>
            </a:r>
            <a:r>
              <a:rPr lang="en-US" altLang="zh-CN" sz="3200" dirty="0"/>
              <a:t>;</a:t>
            </a:r>
            <a:r>
              <a:rPr lang="zh-CN" altLang="en-US" sz="3200" dirty="0"/>
              <a:t>在语言形式上简洁而精练</a:t>
            </a:r>
            <a:r>
              <a:rPr lang="en-US" altLang="en-US" sz="3200" dirty="0"/>
              <a:t>。</a:t>
            </a:r>
            <a:r>
              <a:rPr lang="zh-CN" altLang="en-US" sz="3200" dirty="0"/>
              <a:t>因此</a:t>
            </a:r>
            <a:r>
              <a:rPr lang="en-US" altLang="en-US" sz="3200" dirty="0"/>
              <a:t>，</a:t>
            </a:r>
            <a:r>
              <a:rPr lang="zh-CN" altLang="en-US" sz="3200" dirty="0"/>
              <a:t>格言与谚语</a:t>
            </a:r>
            <a:r>
              <a:rPr lang="en-US" altLang="en-US" sz="3200" dirty="0"/>
              <a:t>、</a:t>
            </a:r>
            <a:r>
              <a:rPr lang="zh-CN" altLang="en-US" sz="3200" dirty="0"/>
              <a:t>名言</a:t>
            </a:r>
            <a:r>
              <a:rPr lang="en-US" altLang="en-US" sz="3200" dirty="0"/>
              <a:t>、</a:t>
            </a:r>
            <a:r>
              <a:rPr lang="zh-CN" altLang="en-US" sz="3200" dirty="0"/>
              <a:t>警句</a:t>
            </a:r>
            <a:r>
              <a:rPr lang="en-US" altLang="en-US" sz="3200" dirty="0"/>
              <a:t>、</a:t>
            </a:r>
            <a:r>
              <a:rPr lang="zh-CN" altLang="en-US" sz="3200" dirty="0"/>
              <a:t>箴言等有着直接的血缘关系</a:t>
            </a:r>
            <a:r>
              <a:rPr lang="en-US" altLang="en-US" sz="3200" dirty="0"/>
              <a:t>，</a:t>
            </a:r>
            <a:r>
              <a:rPr lang="zh-CN" altLang="en-US" sz="3200" dirty="0"/>
              <a:t>可以说</a:t>
            </a:r>
            <a:r>
              <a:rPr lang="en-US" altLang="en-US" sz="3200" dirty="0"/>
              <a:t>，</a:t>
            </a:r>
            <a:r>
              <a:rPr lang="zh-CN" altLang="en-US" sz="3200" dirty="0"/>
              <a:t>只要是具有教育意义的精练语句</a:t>
            </a:r>
            <a:r>
              <a:rPr lang="en-US" altLang="en-US" sz="3200" dirty="0"/>
              <a:t>，</a:t>
            </a:r>
            <a:r>
              <a:rPr lang="zh-CN" altLang="en-US" sz="3200" dirty="0"/>
              <a:t>都可以称为格言</a:t>
            </a:r>
            <a:r>
              <a:rPr lang="en-US" altLang="en-US" sz="3200" dirty="0"/>
              <a:t>。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3850" y="1989138"/>
            <a:ext cx="86407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47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dirty="0">
                <a:solidFill>
                  <a:srgbClr val="031706"/>
                </a:solidFill>
                <a:latin typeface="Times New Roman" panose="02020603050405020304" pitchFamily="18" charset="0"/>
              </a:rPr>
              <a:t>They come from the experience of generations   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31706"/>
                </a:solidFill>
                <a:latin typeface="Times New Roman" panose="02020603050405020304" pitchFamily="18" charset="0"/>
              </a:rPr>
              <a:t>   of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people, and from different walks of life</a:t>
            </a:r>
            <a:r>
              <a:rPr lang="en-US" altLang="zh-CN" sz="3200" dirty="0">
                <a:solidFill>
                  <a:srgbClr val="031706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31706"/>
                </a:solidFill>
                <a:latin typeface="Times New Roman" panose="02020603050405020304" pitchFamily="18" charset="0"/>
              </a:rPr>
              <a:t>    它们来自数代人的经验，来自各界人士。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3170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在本句中的意思是“活动领域，地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位；职业”。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People from / in different / all 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walks of life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的意思是“各界人士”。</a:t>
            </a:r>
          </a:p>
        </p:txBody>
      </p:sp>
      <p:pic>
        <p:nvPicPr>
          <p:cNvPr id="86025" name="Picture 9" descr="language point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476250"/>
            <a:ext cx="50419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8313" y="2205038"/>
            <a:ext cx="8135937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e.g. The president was welcomed by the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en-US" altLang="zh-CN" dirty="0">
                <a:solidFill>
                  <a:srgbClr val="0000FF"/>
                </a:solidFill>
              </a:rPr>
              <a:t>people from all walks of life</a:t>
            </a:r>
            <a:r>
              <a:rPr lang="en-US" altLang="zh-CN" dirty="0"/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   那位总统受到了各界人士的欢迎。</a:t>
            </a:r>
            <a:endParaRPr lang="en-US" altLang="zh-CN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95288" y="1268413"/>
            <a:ext cx="8208962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1325" indent="-441325">
              <a:lnSpc>
                <a:spcPct val="120000"/>
              </a:lnSpc>
            </a:pPr>
            <a:r>
              <a:rPr lang="en-US" altLang="zh-CN" sz="3200" dirty="0"/>
              <a:t>2. </a:t>
            </a:r>
            <a:r>
              <a:rPr lang="en-US" altLang="zh-CN" sz="3200" dirty="0">
                <a:solidFill>
                  <a:srgbClr val="0000FF"/>
                </a:solidFill>
              </a:rPr>
              <a:t>Early to bed and early to rise</a:t>
            </a:r>
            <a:r>
              <a:rPr lang="en-US" altLang="zh-CN" sz="3200" dirty="0"/>
              <a:t> makes a 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 sz="3200" dirty="0"/>
              <a:t>    man healthy, wealthy and wise.</a:t>
            </a:r>
            <a:r>
              <a:rPr lang="zh-CN" altLang="en-US" sz="3200" dirty="0"/>
              <a:t>早睡早</a:t>
            </a:r>
          </a:p>
          <a:p>
            <a:pPr marL="441325" indent="-441325">
              <a:lnSpc>
                <a:spcPct val="120000"/>
              </a:lnSpc>
            </a:pPr>
            <a:r>
              <a:rPr lang="zh-CN" altLang="en-US" sz="3200" dirty="0"/>
              <a:t>    起使人健康、富有和聪明。</a:t>
            </a:r>
          </a:p>
          <a:p>
            <a:pPr marL="441325" indent="-441325">
              <a:lnSpc>
                <a:spcPct val="120000"/>
              </a:lnSpc>
            </a:pPr>
            <a:r>
              <a:rPr lang="zh-CN" altLang="en-US" sz="3200" dirty="0"/>
              <a:t>    </a:t>
            </a:r>
            <a:r>
              <a:rPr lang="zh-CN" altLang="en-US" sz="3200" dirty="0">
                <a:solidFill>
                  <a:srgbClr val="FF0000"/>
                </a:solidFill>
              </a:rPr>
              <a:t>本句的主语是由</a:t>
            </a:r>
            <a:r>
              <a:rPr lang="en-US" altLang="zh-CN" sz="3200" dirty="0">
                <a:solidFill>
                  <a:srgbClr val="FF0000"/>
                </a:solidFill>
              </a:rPr>
              <a:t>and</a:t>
            </a:r>
            <a:r>
              <a:rPr lang="zh-CN" altLang="en-US" sz="3200" dirty="0">
                <a:solidFill>
                  <a:srgbClr val="FF0000"/>
                </a:solidFill>
              </a:rPr>
              <a:t>连接的两个动词不定式短语，被视为一个概念，所以谓语动词用单数形式；如果表示两个概念，谓语动词要用复数形式。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95288" y="2133600"/>
            <a:ext cx="8351837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e.g. </a:t>
            </a:r>
            <a:r>
              <a:rPr lang="en-US" altLang="zh-CN" dirty="0">
                <a:solidFill>
                  <a:srgbClr val="0000FF"/>
                </a:solidFill>
              </a:rPr>
              <a:t>To buy some food and (to) water the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     trees</a:t>
            </a:r>
            <a:r>
              <a:rPr lang="en-US" altLang="zh-CN" dirty="0"/>
              <a:t> are my jobs today.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   买吃的和浇树是我今天的活。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468313" y="1628775"/>
            <a:ext cx="820737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1325" indent="-441325">
              <a:lnSpc>
                <a:spcPct val="120000"/>
              </a:lnSpc>
              <a:tabLst>
                <a:tab pos="441325" algn="l"/>
              </a:tabLst>
            </a:pPr>
            <a:r>
              <a:rPr lang="en-US" altLang="zh-CN" dirty="0"/>
              <a:t>3. A journey of a thousand miles </a:t>
            </a:r>
            <a:r>
              <a:rPr lang="en-US" altLang="zh-CN" dirty="0">
                <a:solidFill>
                  <a:srgbClr val="0000FF"/>
                </a:solidFill>
              </a:rPr>
              <a:t>begins </a:t>
            </a:r>
          </a:p>
          <a:p>
            <a:pPr marL="441325" indent="-441325">
              <a:lnSpc>
                <a:spcPct val="120000"/>
              </a:lnSpc>
              <a:tabLst>
                <a:tab pos="441325" algn="l"/>
              </a:tabLst>
            </a:pPr>
            <a:r>
              <a:rPr lang="en-US" altLang="zh-CN" dirty="0">
                <a:solidFill>
                  <a:srgbClr val="0000FF"/>
                </a:solidFill>
              </a:rPr>
              <a:t>    with</a:t>
            </a:r>
            <a:r>
              <a:rPr lang="en-US" altLang="zh-CN" dirty="0"/>
              <a:t> a single step.</a:t>
            </a:r>
            <a:r>
              <a:rPr lang="zh-CN" altLang="en-US" dirty="0"/>
              <a:t>千里之行，始于足</a:t>
            </a:r>
          </a:p>
          <a:p>
            <a:pPr marL="441325" indent="-441325">
              <a:lnSpc>
                <a:spcPct val="120000"/>
              </a:lnSpc>
              <a:tabLst>
                <a:tab pos="441325" algn="l"/>
              </a:tabLst>
            </a:pPr>
            <a:r>
              <a:rPr lang="zh-CN" altLang="en-US" dirty="0"/>
              <a:t>    下。</a:t>
            </a:r>
          </a:p>
          <a:p>
            <a:pPr marL="441325" indent="-441325">
              <a:lnSpc>
                <a:spcPct val="120000"/>
              </a:lnSpc>
              <a:tabLst>
                <a:tab pos="441325" algn="l"/>
              </a:tabLst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FF0000"/>
                </a:solidFill>
              </a:rPr>
              <a:t>begin with</a:t>
            </a:r>
            <a:r>
              <a:rPr lang="zh-CN" altLang="en-US" dirty="0">
                <a:solidFill>
                  <a:srgbClr val="FF0000"/>
                </a:solidFill>
              </a:rPr>
              <a:t>的意思是“以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开始；以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为起点”。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042988" y="4221163"/>
            <a:ext cx="6840537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Do you use sayings in your daily life? Give an example.</a:t>
            </a:r>
          </a:p>
        </p:txBody>
      </p:sp>
      <p:pic>
        <p:nvPicPr>
          <p:cNvPr id="93204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1341438"/>
            <a:ext cx="5453063" cy="233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50825" y="1052513"/>
            <a:ext cx="842486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808355" indent="-808355">
              <a:lnSpc>
                <a:spcPct val="120000"/>
              </a:lnSpc>
            </a:pPr>
            <a:r>
              <a:rPr lang="en-US" altLang="zh-CN" dirty="0"/>
              <a:t>e.g. I am going to </a:t>
            </a:r>
            <a:r>
              <a:rPr lang="en-US" altLang="zh-CN" dirty="0">
                <a:solidFill>
                  <a:srgbClr val="0000FF"/>
                </a:solidFill>
              </a:rPr>
              <a:t>begin with</a:t>
            </a:r>
            <a:r>
              <a:rPr lang="en-US" altLang="zh-CN" dirty="0"/>
              <a:t> an English song today.</a:t>
            </a:r>
          </a:p>
          <a:p>
            <a:pPr marL="808355" indent="-808355"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今天我打算先唱首英文歌。</a:t>
            </a:r>
          </a:p>
          <a:p>
            <a:pPr marL="808355" indent="-808355">
              <a:lnSpc>
                <a:spcPct val="120000"/>
              </a:lnSpc>
            </a:pPr>
            <a:r>
              <a:rPr lang="zh-CN" altLang="en-US" dirty="0"/>
              <a:t>       </a:t>
            </a:r>
            <a:r>
              <a:rPr lang="en-US" altLang="zh-CN" dirty="0"/>
              <a:t>The flood </a:t>
            </a:r>
            <a:r>
              <a:rPr lang="en-US" altLang="zh-CN" dirty="0">
                <a:solidFill>
                  <a:srgbClr val="0000FF"/>
                </a:solidFill>
              </a:rPr>
              <a:t>began with</a:t>
            </a:r>
            <a:r>
              <a:rPr lang="en-US" altLang="zh-CN" dirty="0"/>
              <a:t> that rainy </a:t>
            </a:r>
          </a:p>
          <a:p>
            <a:pPr marL="808355" indent="-808355">
              <a:lnSpc>
                <a:spcPct val="120000"/>
              </a:lnSpc>
            </a:pPr>
            <a:r>
              <a:rPr lang="en-US" altLang="zh-CN" dirty="0"/>
              <a:t>       summer.</a:t>
            </a:r>
          </a:p>
          <a:p>
            <a:pPr marL="808355" indent="-808355"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那场水灾是从那个多雨的夏季开始</a:t>
            </a:r>
          </a:p>
          <a:p>
            <a:pPr marL="808355" indent="-808355">
              <a:lnSpc>
                <a:spcPct val="120000"/>
              </a:lnSpc>
            </a:pPr>
            <a:r>
              <a:rPr lang="zh-CN" altLang="en-US" dirty="0"/>
              <a:t>       的。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13752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4. Well begun is half done.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良好的开端是成功的一半。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zh-CN" altLang="en-US">
                <a:solidFill>
                  <a:srgbClr val="FF0000"/>
                </a:solidFill>
              </a:rPr>
              <a:t>本句是省略句，补全后是：</a:t>
            </a:r>
            <a:r>
              <a:rPr lang="en-US" altLang="zh-CN">
                <a:solidFill>
                  <a:srgbClr val="FF0000"/>
                </a:solidFill>
              </a:rPr>
              <a:t>That it is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    well begun is that it is half done.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2486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10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Don’t be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penny wise</a:t>
            </a:r>
            <a:r>
              <a:rPr lang="en-US" altLang="zh-CN">
                <a:latin typeface="Times New Roman" panose="02020603050405020304" pitchFamily="18" charset="0"/>
              </a:rPr>
              <a:t> and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pound foolish</a:t>
            </a:r>
            <a:r>
              <a:rPr lang="en-US" altLang="zh-CN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</a:t>
            </a:r>
            <a:r>
              <a:rPr lang="zh-CN" altLang="en-US">
                <a:latin typeface="Times New Roman" panose="02020603050405020304" pitchFamily="18" charset="0"/>
              </a:rPr>
              <a:t>不要小事聪明，大事糊涂。</a:t>
            </a:r>
          </a:p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penny wise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还可以写成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penny-wise,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意思是“小事上精明的；小数目上节约的”；同样，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pound foolish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也可以写成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pound-foolish, 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意思是“大事上糊涂的；大数目上马虎的”。它们都属于合成形容词。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395288" y="1700213"/>
            <a:ext cx="8137525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e.g. She is a </a:t>
            </a:r>
            <a:r>
              <a:rPr lang="en-US" altLang="zh-CN">
                <a:solidFill>
                  <a:srgbClr val="0000FF"/>
                </a:solidFill>
              </a:rPr>
              <a:t>penny- wise</a:t>
            </a:r>
            <a:r>
              <a:rPr lang="en-US" altLang="zh-CN"/>
              <a:t> woman.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她是个斤斤计较的女人。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</a:t>
            </a:r>
            <a:r>
              <a:rPr lang="en-US" altLang="zh-CN"/>
              <a:t>It is very dangerous to be a </a:t>
            </a:r>
            <a:r>
              <a:rPr lang="en-US" altLang="zh-CN">
                <a:solidFill>
                  <a:srgbClr val="0000FF"/>
                </a:solidFill>
              </a:rPr>
              <a:t>pound-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       foolish</a:t>
            </a:r>
            <a:r>
              <a:rPr lang="en-US" altLang="zh-CN"/>
              <a:t> man.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</a:t>
            </a:r>
            <a:r>
              <a:rPr lang="zh-CN" altLang="en-US"/>
              <a:t>做一个大事糊涂的人是很危险的。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424863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10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These sayings help people understand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the world and form good habits, or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</a:rPr>
              <a:t>encourage people to work hard</a:t>
            </a:r>
            <a:r>
              <a:rPr lang="en-US" altLang="zh-CN">
                <a:latin typeface="Times New Roman" panose="02020603050405020304" pitchFamily="18" charset="0"/>
              </a:rPr>
              <a:t> and as </a:t>
            </a: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a team.  </a:t>
            </a:r>
            <a:r>
              <a:rPr lang="zh-CN" altLang="en-US">
                <a:latin typeface="Times New Roman" panose="02020603050405020304" pitchFamily="18" charset="0"/>
              </a:rPr>
              <a:t>这些谚语有助于们们了解世</a:t>
            </a:r>
          </a:p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界，养成良好的习惯，或者鼓励人们</a:t>
            </a:r>
          </a:p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团结一致努力工作。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68313" y="1484313"/>
            <a:ext cx="80645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1) encourage sb. to do sth.</a:t>
            </a:r>
            <a:r>
              <a:rPr lang="zh-CN" altLang="en-US">
                <a:solidFill>
                  <a:srgbClr val="FF0000"/>
                </a:solidFill>
              </a:rPr>
              <a:t>的意思是    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    “鼓励某人做某事”。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2) as</a:t>
            </a:r>
            <a:r>
              <a:rPr lang="zh-CN" altLang="en-US">
                <a:solidFill>
                  <a:srgbClr val="FF0000"/>
                </a:solidFill>
              </a:rPr>
              <a:t>前省略了</a:t>
            </a:r>
            <a:r>
              <a:rPr lang="en-US" altLang="zh-CN">
                <a:solidFill>
                  <a:srgbClr val="FF0000"/>
                </a:solidFill>
              </a:rPr>
              <a:t>work</a:t>
            </a:r>
            <a:r>
              <a:rPr lang="zh-CN" altLang="en-US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e.g. My parents often </a:t>
            </a:r>
            <a:r>
              <a:rPr lang="en-US" altLang="zh-CN">
                <a:solidFill>
                  <a:srgbClr val="0000FF"/>
                </a:solidFill>
              </a:rPr>
              <a:t>encourage me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           to catch up with</a:t>
            </a:r>
            <a:r>
              <a:rPr lang="en-US" altLang="zh-CN"/>
              <a:t> others.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zh-CN" altLang="en-US"/>
              <a:t>父母经常鼓励我赶上别人。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395288" y="1628775"/>
            <a:ext cx="795972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【</a:t>
            </a:r>
            <a:r>
              <a:rPr lang="zh-CN" altLang="en-US">
                <a:solidFill>
                  <a:srgbClr val="0000FF"/>
                </a:solidFill>
              </a:rPr>
              <a:t>运用</a:t>
            </a:r>
            <a:r>
              <a:rPr lang="en-US" altLang="zh-CN">
                <a:solidFill>
                  <a:srgbClr val="0000FF"/>
                </a:solidFill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zh-CN" altLang="en-US"/>
              <a:t>将下面的句子翻译成英语。</a:t>
            </a:r>
          </a:p>
          <a:p>
            <a:pPr>
              <a:lnSpc>
                <a:spcPct val="120000"/>
              </a:lnSpc>
            </a:pPr>
            <a:r>
              <a:rPr lang="zh-CN" altLang="en-US"/>
              <a:t>她昨天鼓励我学习弹钢琴。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_________________________________________________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395288" y="3606800"/>
            <a:ext cx="7848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Yesterday she encouraged me to learn to play the piano.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10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7.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zh-CN" sz="3200">
                <a:latin typeface="Times New Roman" panose="02020603050405020304" pitchFamily="18" charset="0"/>
              </a:rPr>
              <a:t> the sayings are in Chinese, 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English, or any other language, they 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share something in common.   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</a:rPr>
              <a:t>    这些谚语无论是汉语的、英语的，还是别的任何语言，它们都具有共同的含义。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</a:rPr>
              <a:t>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1)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本句中由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whether …or…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引导的分句作状语，意思是“无论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，还是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24863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8355" indent="-80835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7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1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e.g.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zh-CN" sz="3200">
                <a:latin typeface="Times New Roman" panose="02020603050405020304" pitchFamily="18" charset="0"/>
              </a:rPr>
              <a:t> he drives or (whether he) 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takes the train, he’ll arrive here on 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time.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</a:rPr>
              <a:t>       无论是驾车还是坐火车，他将准时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</a:rPr>
              <a:t>       到达这里。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We’ll wipe out the enemies </a:t>
            </a:r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zh-CN" sz="3200">
                <a:latin typeface="Times New Roman" panose="02020603050405020304" pitchFamily="18" charset="0"/>
              </a:rPr>
              <a:t> they come from the land, the sea, or the air.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latin typeface="Times New Roman" panose="02020603050405020304" pitchFamily="18" charset="0"/>
              </a:rPr>
              <a:t>       不管敌人从陆地来，从海上来，还是从天上来，我们都要消灭他们。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353425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I go alone, or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he goes with me, the result will be the same.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无论我自己去，还是他跟我一起去，结果是一样的。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The book will be ready for him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>
                <a:solidFill>
                  <a:srgbClr val="CC00CC"/>
                </a:solidFill>
              </a:rPr>
              <a:t> </a:t>
            </a:r>
            <a:r>
              <a:rPr lang="en-US" altLang="zh-CN" sz="3200"/>
              <a:t>he comes or not. (= The book will be ready for him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or not he comes.)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不管他来不来，要给他那本书准备好。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WordArt 4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410075" cy="11699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000000"/>
                  </a:solidFill>
                  <a:round/>
                </a:ln>
                <a:gradFill rotWithShape="0">
                  <a:gsLst>
                    <a:gs pos="0">
                      <a:srgbClr val="FF66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kern="10" dirty="0">
              <a:ln w="12700">
                <a:solidFill>
                  <a:srgbClr val="000000"/>
                </a:solidFill>
                <a:round/>
              </a:ln>
              <a:gradFill rotWithShape="0">
                <a:gsLst>
                  <a:gs pos="0">
                    <a:srgbClr val="FF6600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395288" y="2203450"/>
            <a:ext cx="8208962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49680" indent="-12496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28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845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87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723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44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16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388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960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society   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.    </a:t>
            </a:r>
            <a:r>
              <a:rPr lang="zh-CN" altLang="en-US" dirty="0">
                <a:latin typeface="Times New Roman" panose="02020603050405020304" pitchFamily="18" charset="0"/>
              </a:rPr>
              <a:t>社会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e.g. It describes the changes in Chinese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society</a:t>
            </a:r>
            <a:r>
              <a:rPr lang="en-US" altLang="zh-CN" dirty="0">
                <a:latin typeface="Times New Roman" panose="02020603050405020304" pitchFamily="18" charset="0"/>
              </a:rPr>
              <a:t> over fifty years.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     它描述了过去五十年来中国社会的变迁。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250825" y="765175"/>
            <a:ext cx="8675688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58875" indent="-1158875"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2) in common</a:t>
            </a:r>
            <a:r>
              <a:rPr lang="zh-CN" altLang="en-US" sz="3200">
                <a:solidFill>
                  <a:srgbClr val="FF0000"/>
                </a:solidFill>
              </a:rPr>
              <a:t>的意思是“共同（做）的；共</a:t>
            </a:r>
          </a:p>
          <a:p>
            <a:pPr marL="1158875" indent="-1158875"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  用的；公有的”。</a:t>
            </a:r>
          </a:p>
          <a:p>
            <a:pPr marL="1158875" indent="-1158875">
              <a:lnSpc>
                <a:spcPct val="120000"/>
              </a:lnSpc>
            </a:pPr>
            <a:r>
              <a:rPr lang="en-US" altLang="zh-CN" sz="3200"/>
              <a:t>    e.g. Jenny and Danny have no background </a:t>
            </a:r>
            <a:r>
              <a:rPr lang="en-US" altLang="zh-CN" sz="3200">
                <a:solidFill>
                  <a:srgbClr val="0000FF"/>
                </a:solidFill>
              </a:rPr>
              <a:t>in common</a:t>
            </a:r>
            <a:r>
              <a:rPr lang="en-US" altLang="zh-CN" sz="3200"/>
              <a:t>.</a:t>
            </a:r>
          </a:p>
          <a:p>
            <a:pPr marL="1158875" indent="-1158875">
              <a:lnSpc>
                <a:spcPct val="120000"/>
              </a:lnSpc>
            </a:pPr>
            <a:r>
              <a:rPr lang="en-US" altLang="zh-CN" sz="3200"/>
              <a:t>          </a:t>
            </a:r>
            <a:r>
              <a:rPr lang="zh-CN" altLang="en-US" sz="3200"/>
              <a:t>詹妮和丹尼没有共同的背景。</a:t>
            </a:r>
          </a:p>
          <a:p>
            <a:pPr marL="1158875" indent="-1158875">
              <a:lnSpc>
                <a:spcPct val="120000"/>
              </a:lnSpc>
            </a:pPr>
            <a:r>
              <a:rPr lang="zh-CN" altLang="en-US" sz="3200"/>
              <a:t>          </a:t>
            </a:r>
            <a:r>
              <a:rPr lang="en-US" altLang="zh-CN" sz="3200">
                <a:solidFill>
                  <a:srgbClr val="0000FF"/>
                </a:solidFill>
              </a:rPr>
              <a:t>In common</a:t>
            </a:r>
            <a:r>
              <a:rPr lang="en-US" altLang="zh-CN" sz="3200"/>
              <a:t> with many Chinese, Mary likes dumplings very much.</a:t>
            </a:r>
          </a:p>
          <a:p>
            <a:pPr marL="1158875" indent="-1158875">
              <a:lnSpc>
                <a:spcPct val="120000"/>
              </a:lnSpc>
            </a:pPr>
            <a:r>
              <a:rPr lang="en-US" altLang="zh-CN" sz="3200"/>
              <a:t>          </a:t>
            </a:r>
            <a:r>
              <a:rPr lang="zh-CN" altLang="en-US" sz="3200"/>
              <a:t>同很多中国人一样，玛丽非常喜欢吃饺子。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250825" y="1517650"/>
            <a:ext cx="8234363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/>
              <a:t>whether</a:t>
            </a:r>
            <a:r>
              <a:rPr lang="zh-CN" altLang="en-US" sz="3200"/>
              <a:t>和</a:t>
            </a:r>
            <a:r>
              <a:rPr lang="en-US" altLang="zh-CN" sz="3200"/>
              <a:t>if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whether</a:t>
            </a:r>
            <a:r>
              <a:rPr lang="zh-CN" altLang="en-US" sz="3200">
                <a:solidFill>
                  <a:srgbClr val="FF0000"/>
                </a:solidFill>
              </a:rPr>
              <a:t>和</a:t>
            </a:r>
            <a:r>
              <a:rPr lang="en-US" altLang="zh-CN" sz="3200">
                <a:solidFill>
                  <a:srgbClr val="FF0000"/>
                </a:solidFill>
              </a:rPr>
              <a:t>if</a:t>
            </a:r>
            <a:r>
              <a:rPr lang="zh-CN" altLang="en-US" sz="3200">
                <a:solidFill>
                  <a:srgbClr val="FF0000"/>
                </a:solidFill>
              </a:rPr>
              <a:t>都可表示“是否”， 在引导宾语从句时，二者一般可以互换。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e.g. I don’t know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Mary will go to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Beijing. = I don’t know </a:t>
            </a:r>
            <a:r>
              <a:rPr lang="en-US" altLang="zh-CN" sz="3200">
                <a:solidFill>
                  <a:srgbClr val="0000FF"/>
                </a:solidFill>
              </a:rPr>
              <a:t>if </a:t>
            </a:r>
            <a:r>
              <a:rPr lang="en-US" altLang="zh-CN" sz="3200"/>
              <a:t>Mary will go to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Beijing.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我不知道玛丽是否要去北京。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39750" y="1052513"/>
            <a:ext cx="78486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但是在动词不定式之前，或者句尾有</a:t>
            </a:r>
            <a:r>
              <a:rPr lang="en-US" altLang="zh-CN" sz="3200">
                <a:solidFill>
                  <a:srgbClr val="FF0000"/>
                </a:solidFill>
              </a:rPr>
              <a:t>or not</a:t>
            </a:r>
            <a:r>
              <a:rPr lang="zh-CN" altLang="en-US" sz="3200">
                <a:solidFill>
                  <a:srgbClr val="FF0000"/>
                </a:solidFill>
              </a:rPr>
              <a:t>出现时，一般只能用</a:t>
            </a:r>
            <a:r>
              <a:rPr lang="en-US" altLang="zh-CN" sz="3200">
                <a:solidFill>
                  <a:srgbClr val="FF0000"/>
                </a:solidFill>
              </a:rPr>
              <a:t>whether</a:t>
            </a:r>
            <a:r>
              <a:rPr lang="zh-CN" altLang="en-US" sz="320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e.g. John doesn’t know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to go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to the party or go to a movie.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约翰不知道该去公园还是该去看电影。</a:t>
            </a:r>
            <a:endParaRPr lang="en-US" altLang="zh-CN" sz="3200"/>
          </a:p>
          <a:p>
            <a:pPr>
              <a:lnSpc>
                <a:spcPct val="120000"/>
              </a:lnSpc>
            </a:pPr>
            <a:r>
              <a:rPr lang="en-US" altLang="zh-CN" sz="3200"/>
              <a:t>       I asked him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he would come or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not.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 我问他是否要来。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395288" y="1500188"/>
            <a:ext cx="8353425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【</a:t>
            </a:r>
            <a:r>
              <a:rPr lang="zh-CN" altLang="en-US">
                <a:solidFill>
                  <a:srgbClr val="0000FF"/>
                </a:solidFill>
              </a:rPr>
              <a:t>运用</a:t>
            </a:r>
            <a:r>
              <a:rPr lang="en-US" altLang="zh-CN">
                <a:solidFill>
                  <a:srgbClr val="0000FF"/>
                </a:solidFill>
              </a:rPr>
              <a:t>】</a:t>
            </a:r>
          </a:p>
          <a:p>
            <a:pPr>
              <a:lnSpc>
                <a:spcPct val="120000"/>
              </a:lnSpc>
            </a:pPr>
            <a:r>
              <a:rPr lang="zh-CN" altLang="en-US"/>
              <a:t>选用</a:t>
            </a:r>
            <a:r>
              <a:rPr lang="en-US" altLang="zh-CN"/>
              <a:t>whether</a:t>
            </a:r>
            <a:r>
              <a:rPr lang="zh-CN" altLang="en-US"/>
              <a:t>或</a:t>
            </a:r>
            <a:r>
              <a:rPr lang="en-US" altLang="zh-CN"/>
              <a:t>if</a:t>
            </a:r>
            <a:r>
              <a:rPr lang="zh-CN" altLang="en-US"/>
              <a:t>完成下面的句子。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1. We didn’t decide _______ to go or not.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2. The old woman asked me __________ I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knew the way to the bank.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4211638" y="2870200"/>
            <a:ext cx="21272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whether   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867400" y="3519488"/>
            <a:ext cx="24193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if / whether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/>
      <p:bldP spid="22119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395288" y="1268413"/>
            <a:ext cx="80645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/>
              <a:t>8. Although Chinese sayings use images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of animals or things </a:t>
            </a:r>
            <a:r>
              <a:rPr lang="en-US" altLang="zh-CN" sz="3200">
                <a:solidFill>
                  <a:srgbClr val="0000FF"/>
                </a:solidFill>
              </a:rPr>
              <a:t>other than</a:t>
            </a:r>
            <a:r>
              <a:rPr lang="en-US" altLang="zh-CN" sz="3200"/>
              <a:t> dogs,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the meanings are almost the same.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</a:t>
            </a:r>
            <a:r>
              <a:rPr lang="zh-CN" altLang="en-US" sz="3200"/>
              <a:t>虽然汉语谚语使用动物形象或者事物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而不用狗，但意思几乎是相同的。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0000FF"/>
                </a:solidFill>
              </a:rPr>
              <a:t>    </a:t>
            </a:r>
            <a:r>
              <a:rPr lang="en-US" altLang="zh-CN" sz="3200">
                <a:solidFill>
                  <a:srgbClr val="FF0000"/>
                </a:solidFill>
              </a:rPr>
              <a:t>other than</a:t>
            </a:r>
            <a:r>
              <a:rPr lang="zh-CN" altLang="en-US" sz="3200">
                <a:solidFill>
                  <a:srgbClr val="FF0000"/>
                </a:solidFill>
              </a:rPr>
              <a:t>的意思是“不同于，非；除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  了”。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4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23850" y="981075"/>
            <a:ext cx="84963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/>
              <a:t>e.g. The fact is quite </a:t>
            </a:r>
            <a:r>
              <a:rPr lang="en-US" altLang="zh-CN" sz="3200" dirty="0">
                <a:solidFill>
                  <a:srgbClr val="0000FF"/>
                </a:solidFill>
              </a:rPr>
              <a:t>other than</a:t>
            </a:r>
            <a:r>
              <a:rPr lang="en-US" altLang="zh-CN" sz="3200" dirty="0"/>
              <a:t> what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   you think.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   事实和你想得完全不一样。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   </a:t>
            </a:r>
            <a:r>
              <a:rPr lang="en-US" altLang="zh-CN" sz="3200" dirty="0"/>
              <a:t>She sang </a:t>
            </a:r>
            <a:r>
              <a:rPr lang="en-US" altLang="zh-CN" sz="3200" dirty="0">
                <a:solidFill>
                  <a:srgbClr val="0000FF"/>
                </a:solidFill>
              </a:rPr>
              <a:t>other than</a:t>
            </a:r>
            <a:r>
              <a:rPr lang="en-US" altLang="zh-CN" sz="3200" dirty="0"/>
              <a:t> perfectly.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   </a:t>
            </a:r>
            <a:r>
              <a:rPr lang="zh-CN" altLang="en-US" sz="3200" dirty="0"/>
              <a:t>她唱得远非尽善尽美。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   </a:t>
            </a:r>
            <a:r>
              <a:rPr lang="en-US" altLang="zh-CN" sz="3200" dirty="0"/>
              <a:t>There’s nothing here </a:t>
            </a:r>
            <a:r>
              <a:rPr lang="en-US" altLang="zh-CN" sz="3200" dirty="0">
                <a:solidFill>
                  <a:srgbClr val="0000FF"/>
                </a:solidFill>
              </a:rPr>
              <a:t>other than</a:t>
            </a:r>
            <a:r>
              <a:rPr lang="en-US" altLang="zh-CN" sz="3200" dirty="0"/>
              <a:t> a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   table</a:t>
            </a:r>
            <a:r>
              <a:rPr lang="en-US" altLang="zh-CN" sz="3200" dirty="0" smtClean="0"/>
              <a:t>. </a:t>
            </a:r>
            <a:endParaRPr lang="en-US" altLang="zh-CN" sz="3200" dirty="0"/>
          </a:p>
          <a:p>
            <a:pPr>
              <a:lnSpc>
                <a:spcPct val="120000"/>
              </a:lnSpc>
            </a:pPr>
            <a:r>
              <a:rPr lang="en-US" altLang="zh-CN" sz="3200" dirty="0"/>
              <a:t>       </a:t>
            </a:r>
            <a:r>
              <a:rPr lang="zh-CN" altLang="en-US" sz="3200" dirty="0"/>
              <a:t>这里除了一张桌子外，没别的东西。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476375" y="1989138"/>
            <a:ext cx="7345363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cs typeface="Times New Roman" panose="02020603050405020304" pitchFamily="18" charset="0"/>
              </a:rPr>
              <a:t>Choose a Chinese saying that you think describes or explains something important about Chinese culture. Translate the saying into English and write a short passage that explains why you have chosen this saying and what part of Chinese culture it represents.</a:t>
            </a:r>
            <a:endParaRPr lang="en-US" altLang="zh-CN" sz="3200" dirty="0">
              <a:solidFill>
                <a:srgbClr val="031706"/>
              </a:solidFill>
              <a:cs typeface="Times New Roman" panose="02020603050405020304" pitchFamily="18" charset="0"/>
            </a:endParaRPr>
          </a:p>
        </p:txBody>
      </p:sp>
      <p:pic>
        <p:nvPicPr>
          <p:cNvPr id="56342" name="Picture 22" descr="homework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692150"/>
            <a:ext cx="4752975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68313" y="957263"/>
            <a:ext cx="835342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8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generation</a:t>
            </a: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</a:rPr>
              <a:t>一代（人）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wealthy</a:t>
            </a:r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en-US" altLang="zh-CN" i="1" dirty="0">
                <a:latin typeface="Times New Roman" panose="02020603050405020304" pitchFamily="18" charset="0"/>
              </a:rPr>
              <a:t>adj</a:t>
            </a:r>
            <a:r>
              <a:rPr lang="en-US" altLang="zh-CN" dirty="0">
                <a:latin typeface="Times New Roman" panose="02020603050405020304" pitchFamily="18" charset="0"/>
              </a:rPr>
              <a:t>.  </a:t>
            </a:r>
            <a:r>
              <a:rPr lang="zh-CN" altLang="en-US" dirty="0">
                <a:latin typeface="Times New Roman" panose="02020603050405020304" pitchFamily="18" charset="0"/>
              </a:rPr>
              <a:t>富有的；富裕的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penny</a:t>
            </a:r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  </a:t>
            </a:r>
            <a:r>
              <a:rPr lang="zh-CN" altLang="en-US" dirty="0">
                <a:latin typeface="Times New Roman" panose="02020603050405020304" pitchFamily="18" charset="0"/>
              </a:rPr>
              <a:t>便士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pound</a:t>
            </a: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i="1" dirty="0"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</a:rPr>
              <a:t>.  </a:t>
            </a:r>
            <a:r>
              <a:rPr lang="zh-CN" altLang="en-US" dirty="0">
                <a:latin typeface="Times New Roman" panose="02020603050405020304" pitchFamily="18" charset="0"/>
              </a:rPr>
              <a:t>镑；磅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e.g. A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pound</a:t>
            </a:r>
            <a:r>
              <a:rPr lang="en-US" altLang="zh-CN" dirty="0">
                <a:latin typeface="Times New Roman" panose="02020603050405020304" pitchFamily="18" charset="0"/>
              </a:rPr>
              <a:t> today buys much less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a year ago.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</a:t>
            </a:r>
            <a:r>
              <a:rPr lang="zh-CN" altLang="en-US" dirty="0">
                <a:latin typeface="Times New Roman" panose="02020603050405020304" pitchFamily="18" charset="0"/>
              </a:rPr>
              <a:t>今天的一镑买的东西比一年前少。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323850" y="765175"/>
            <a:ext cx="8353425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6. </a:t>
            </a:r>
            <a:r>
              <a:rPr lang="en-US" altLang="zh-CN" dirty="0">
                <a:solidFill>
                  <a:srgbClr val="FF0000"/>
                </a:solidFill>
              </a:rPr>
              <a:t>foolish</a:t>
            </a:r>
            <a:r>
              <a:rPr lang="en-US" altLang="zh-CN" dirty="0"/>
              <a:t>    </a:t>
            </a:r>
            <a:r>
              <a:rPr lang="en-US" altLang="zh-CN" i="1" dirty="0"/>
              <a:t>adj</a:t>
            </a:r>
            <a:r>
              <a:rPr lang="en-US" altLang="zh-CN" dirty="0"/>
              <a:t>.   </a:t>
            </a:r>
            <a:r>
              <a:rPr lang="zh-CN" altLang="en-US" dirty="0"/>
              <a:t>愚蠢的；傻的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7. </a:t>
            </a:r>
            <a:r>
              <a:rPr lang="en-US" altLang="zh-CN" dirty="0">
                <a:solidFill>
                  <a:srgbClr val="FF0000"/>
                </a:solidFill>
              </a:rPr>
              <a:t>whether</a:t>
            </a:r>
            <a:r>
              <a:rPr lang="en-US" altLang="zh-CN" dirty="0"/>
              <a:t>   </a:t>
            </a:r>
            <a:r>
              <a:rPr lang="en-US" altLang="zh-CN" i="1" dirty="0"/>
              <a:t>conj</a:t>
            </a:r>
            <a:r>
              <a:rPr lang="en-US" altLang="zh-CN" dirty="0"/>
              <a:t>.   </a:t>
            </a:r>
            <a:r>
              <a:rPr lang="zh-CN" altLang="en-US" dirty="0"/>
              <a:t>是否；不管；无论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FF0000"/>
                </a:solidFill>
              </a:rPr>
              <a:t>1) whether</a:t>
            </a:r>
            <a:r>
              <a:rPr lang="zh-CN" altLang="en-US" dirty="0">
                <a:solidFill>
                  <a:srgbClr val="FF0000"/>
                </a:solidFill>
              </a:rPr>
              <a:t>常与</a:t>
            </a:r>
            <a:r>
              <a:rPr lang="en-US" altLang="zh-CN" dirty="0">
                <a:solidFill>
                  <a:srgbClr val="FF0000"/>
                </a:solidFill>
              </a:rPr>
              <a:t>or</a:t>
            </a:r>
            <a:r>
              <a:rPr lang="zh-CN" altLang="en-US" dirty="0">
                <a:solidFill>
                  <a:srgbClr val="FF0000"/>
                </a:solidFill>
              </a:rPr>
              <a:t>连用，表示一种选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        择，意为”或者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或者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；不</a:t>
            </a:r>
            <a:r>
              <a:rPr lang="zh-CN" altLang="en-US" dirty="0" smtClean="0">
                <a:solidFill>
                  <a:srgbClr val="FF0000"/>
                </a:solidFill>
              </a:rPr>
              <a:t>管是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还是</a:t>
            </a:r>
            <a:r>
              <a:rPr lang="en-US" altLang="zh-CN" dirty="0">
                <a:solidFill>
                  <a:srgbClr val="FF0000"/>
                </a:solidFill>
              </a:rPr>
              <a:t>……”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    2) whether</a:t>
            </a:r>
            <a:r>
              <a:rPr lang="zh-CN" altLang="en-US" dirty="0">
                <a:solidFill>
                  <a:srgbClr val="FF0000"/>
                </a:solidFill>
              </a:rPr>
              <a:t>可引导宾语从句，可与</a:t>
            </a:r>
            <a:r>
              <a:rPr lang="en-US" altLang="zh-CN" dirty="0">
                <a:solidFill>
                  <a:srgbClr val="FF0000"/>
                </a:solidFill>
              </a:rPr>
              <a:t>if</a:t>
            </a:r>
            <a:r>
              <a:rPr lang="zh-CN" altLang="en-US" dirty="0">
                <a:solidFill>
                  <a:srgbClr val="FF0000"/>
                </a:solidFill>
              </a:rPr>
              <a:t>互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        换使用；</a:t>
            </a:r>
            <a:r>
              <a:rPr lang="en-US" altLang="zh-CN" dirty="0">
                <a:solidFill>
                  <a:srgbClr val="FF0000"/>
                </a:solidFill>
              </a:rPr>
              <a:t>whether</a:t>
            </a:r>
            <a:r>
              <a:rPr lang="zh-CN" altLang="en-US" dirty="0">
                <a:solidFill>
                  <a:srgbClr val="FF0000"/>
                </a:solidFill>
              </a:rPr>
              <a:t>也可引导表语从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        句；还可引导同位语从句。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323850" y="692150"/>
            <a:ext cx="8424863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e.g. Mary goes to school every day 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by bike or on foot.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</a:t>
            </a:r>
            <a:r>
              <a:rPr lang="zh-CN" altLang="en-US" sz="3200"/>
              <a:t>玛丽每天或骑车或步行去学校。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John doesn’t know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>
                <a:solidFill>
                  <a:srgbClr val="CC00CC"/>
                </a:solidFill>
              </a:rPr>
              <a:t> </a:t>
            </a:r>
            <a:r>
              <a:rPr lang="en-US" altLang="zh-CN" sz="3200"/>
              <a:t>to go to 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college or not.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</a:t>
            </a:r>
            <a:r>
              <a:rPr lang="zh-CN" altLang="en-US" sz="3200"/>
              <a:t>约翰不知道是否该去大学。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I don’t know </a:t>
            </a:r>
            <a:r>
              <a:rPr lang="en-US" altLang="zh-CN" sz="3200">
                <a:solidFill>
                  <a:srgbClr val="0000FF"/>
                </a:solidFill>
              </a:rPr>
              <a:t>whether / if</a:t>
            </a:r>
            <a:r>
              <a:rPr lang="en-US" altLang="zh-CN" sz="3200"/>
              <a:t> my sister 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will catch the early bus.</a:t>
            </a:r>
          </a:p>
          <a:p>
            <a:pPr>
              <a:lnSpc>
                <a:spcPct val="120000"/>
              </a:lnSpc>
              <a:tabLst>
                <a:tab pos="809625" algn="l"/>
              </a:tabLst>
            </a:pPr>
            <a:r>
              <a:rPr lang="en-US" altLang="zh-CN" sz="3200"/>
              <a:t>       </a:t>
            </a:r>
            <a:r>
              <a:rPr lang="zh-CN" altLang="en-US" sz="3200"/>
              <a:t>我不知道我的妹妹是否能赶上早班车。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395288" y="1125538"/>
            <a:ext cx="82804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/>
              <a:t>The problem is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Tom will get good grades in such a short time.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问题是汤姆能否在这么短的时间内取得好成绩。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Mrs. Wang has answered the question </a:t>
            </a:r>
            <a:r>
              <a:rPr lang="en-US" altLang="zh-CN" sz="3200">
                <a:solidFill>
                  <a:srgbClr val="0000FF"/>
                </a:solidFill>
              </a:rPr>
              <a:t>whether</a:t>
            </a:r>
            <a:r>
              <a:rPr lang="en-US" altLang="zh-CN" sz="3200"/>
              <a:t> Linda can join the club.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王夫人已经回答了琳达能否加入俱乐部的问题。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8. </a:t>
            </a:r>
            <a:r>
              <a:rPr lang="en-US" altLang="zh-CN">
                <a:solidFill>
                  <a:srgbClr val="FF0000"/>
                </a:solidFill>
              </a:rPr>
              <a:t>human</a:t>
            </a:r>
            <a:r>
              <a:rPr lang="en-US" altLang="zh-CN"/>
              <a:t>  </a:t>
            </a:r>
            <a:r>
              <a:rPr lang="en-US" altLang="zh-CN" i="1"/>
              <a:t>n</a:t>
            </a:r>
            <a:r>
              <a:rPr lang="en-US" altLang="zh-CN"/>
              <a:t>. &amp; </a:t>
            </a:r>
            <a:r>
              <a:rPr lang="en-US" altLang="zh-CN" i="1"/>
              <a:t>adj</a:t>
            </a:r>
            <a:r>
              <a:rPr lang="en-US" altLang="zh-CN"/>
              <a:t>.  </a:t>
            </a:r>
            <a:r>
              <a:rPr lang="zh-CN" altLang="en-US"/>
              <a:t>人（的）；人类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（的）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</a:t>
            </a:r>
            <a:r>
              <a:rPr lang="en-US" altLang="zh-CN"/>
              <a:t>e.g. We’re not perfect. We’re only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    </a:t>
            </a:r>
            <a:r>
              <a:rPr lang="en-US" altLang="zh-CN">
                <a:solidFill>
                  <a:srgbClr val="0000FF"/>
                </a:solidFill>
              </a:rPr>
              <a:t>human</a:t>
            </a:r>
            <a:r>
              <a:rPr lang="en-US" altLang="zh-CN"/>
              <a:t>. 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    我们并不完美。我们只是凡人。</a:t>
            </a:r>
            <a:endParaRPr lang="en-US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2358</Words>
  <Application>Microsoft Office PowerPoint</Application>
  <PresentationFormat>全屏显示(4:3)</PresentationFormat>
  <Paragraphs>220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3" baseType="lpstr">
      <vt:lpstr>宋体</vt:lpstr>
      <vt:lpstr>微软雅黑</vt:lpstr>
      <vt:lpstr>Arial</vt:lpstr>
      <vt:lpstr>Arial Black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2006-07-21T11:01:00Z</dcterms:created>
  <dcterms:modified xsi:type="dcterms:W3CDTF">2023-01-16T17:46:00Z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TC011594402052</vt:lpwstr>
  </property>
  <property fmtid="{D5CDD505-2E9C-101B-9397-08002B2CF9AE}" pid="3" name="ICV">
    <vt:lpwstr>9C10B7CDC2A34671B4A89C4EB026844E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