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B6547B-BD89-4CFB-A482-C04362AE129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E74CBA-2D47-4108-8A7B-1778F465D0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3C066-2ABC-469B-832C-E5C6D4B4F4BF}" type="slidenum">
              <a:rPr lang="en-US" altLang="zh-CN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3C066-2ABC-469B-832C-E5C6D4B4F4BF}" type="slidenum">
              <a:rPr lang="en-US" altLang="zh-CN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3C066-2ABC-469B-832C-E5C6D4B4F4BF}" type="slidenum">
              <a:rPr lang="en-US" altLang="zh-CN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3C066-2ABC-469B-832C-E5C6D4B4F4BF}" type="slidenum">
              <a:rPr lang="en-US" altLang="zh-CN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3C066-2ABC-469B-832C-E5C6D4B4F4BF}" type="slidenum">
              <a:rPr lang="en-US" altLang="zh-CN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3C066-2ABC-469B-832C-E5C6D4B4F4BF}" type="slidenum">
              <a:rPr lang="en-US" altLang="zh-CN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3C066-2ABC-469B-832C-E5C6D4B4F4BF}" type="slidenum">
              <a:rPr lang="en-US" altLang="zh-CN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3C066-2ABC-469B-832C-E5C6D4B4F4BF}" type="slidenum">
              <a:rPr lang="en-US" altLang="zh-CN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3C066-2ABC-469B-832C-E5C6D4B4F4BF}" type="slidenum">
              <a:rPr lang="en-US" altLang="zh-CN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3C066-2ABC-469B-832C-E5C6D4B4F4BF}" type="slidenum">
              <a:rPr lang="en-US" altLang="zh-CN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3C066-2ABC-469B-832C-E5C6D4B4F4BF}" type="slidenum">
              <a:rPr lang="en-US" altLang="zh-CN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3C066-2ABC-469B-832C-E5C6D4B4F4BF}" type="slidenum">
              <a:rPr lang="en-US" altLang="zh-CN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3C066-2ABC-469B-832C-E5C6D4B4F4BF}" type="slidenum">
              <a:rPr lang="en-US" altLang="zh-CN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3C066-2ABC-469B-832C-E5C6D4B4F4BF}" type="slidenum">
              <a:rPr lang="en-US" altLang="zh-CN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3C066-2ABC-469B-832C-E5C6D4B4F4BF}" type="slidenum">
              <a:rPr lang="en-US" altLang="zh-CN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3C066-2ABC-469B-832C-E5C6D4B4F4BF}" type="slidenum">
              <a:rPr lang="en-US" altLang="zh-CN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3C066-2ABC-469B-832C-E5C6D4B4F4BF}" type="slidenum">
              <a:rPr lang="en-US" altLang="zh-CN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3C066-2ABC-469B-832C-E5C6D4B4F4BF}" type="slidenum">
              <a:rPr lang="en-US" altLang="zh-CN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3C066-2ABC-469B-832C-E5C6D4B4F4BF}" type="slidenum">
              <a:rPr lang="en-US" altLang="zh-CN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3C066-2ABC-469B-832C-E5C6D4B4F4BF}" type="slidenum">
              <a:rPr lang="en-US" altLang="zh-CN" smtClean="0"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3C066-2ABC-469B-832C-E5C6D4B4F4BF}" type="slidenum">
              <a:rPr lang="en-US" altLang="zh-CN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3C066-2ABC-469B-832C-E5C6D4B4F4BF}" type="slidenum">
              <a:rPr lang="en-US" altLang="zh-CN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3C066-2ABC-469B-832C-E5C6D4B4F4BF}" type="slidenum">
              <a:rPr lang="en-US" altLang="zh-CN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3C066-2ABC-469B-832C-E5C6D4B4F4BF}" type="slidenum">
              <a:rPr lang="en-US" altLang="zh-CN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3C066-2ABC-469B-832C-E5C6D4B4F4BF}" type="slidenum">
              <a:rPr lang="en-US" altLang="zh-CN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3C066-2ABC-469B-832C-E5C6D4B4F4BF}" type="slidenum">
              <a:rPr lang="en-US" altLang="zh-CN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3C066-2ABC-469B-832C-E5C6D4B4F4BF}" type="slidenum">
              <a:rPr lang="en-US" altLang="zh-CN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2602141"/>
            <a:ext cx="6333104" cy="580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3" y="1288435"/>
            <a:ext cx="7545579" cy="99441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293231" y="720623"/>
            <a:ext cx="6063164" cy="994410"/>
          </a:xfrm>
          <a:prstGeom prst="rect">
            <a:avLst/>
          </a:prstGeom>
        </p:spPr>
        <p:txBody>
          <a:bodyPr/>
          <a:lstStyle>
            <a:lvl1pPr>
              <a:defRPr sz="2800" b="1"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2094365" y="1823145"/>
            <a:ext cx="4785293" cy="617220"/>
          </a:xfrm>
          <a:prstGeom prst="rect">
            <a:avLst/>
          </a:prstGeom>
        </p:spPr>
        <p:txBody>
          <a:bodyPr/>
          <a:lstStyle>
            <a:lvl1pPr algn="l">
              <a:defRPr sz="2400">
                <a:latin typeface="+mj-lt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000265"/>
            <a:ext cx="5181600" cy="1257300"/>
          </a:xfrm>
          <a:prstGeom prst="rect">
            <a:avLst/>
          </a:prstGeom>
        </p:spPr>
        <p:txBody>
          <a:bodyPr/>
          <a:lstStyle>
            <a:lvl1pPr>
              <a:defRPr sz="44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Thank You.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>
            <a:spLocks noGrp="1"/>
          </p:cNvSpPr>
          <p:nvPr>
            <p:ph type="sldNum" sz="quarter" idx="11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F1F6E7E-572D-4801-A255-C51ED75E72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j-lt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9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7" Type="http://schemas.openxmlformats.org/officeDocument/2006/relationships/image" Target="../media/image40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9.jpeg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59632" y="2067694"/>
            <a:ext cx="6333104" cy="580184"/>
          </a:xfrm>
        </p:spPr>
        <p:txBody>
          <a:bodyPr/>
          <a:lstStyle/>
          <a:p>
            <a:r>
              <a:rPr lang="en-US" altLang="zh-CN" sz="3600" b="1" dirty="0"/>
              <a:t>Everyone was happy that day</a:t>
            </a:r>
            <a:endParaRPr lang="zh-CN" altLang="en-US" sz="3600" dirty="0"/>
          </a:p>
        </p:txBody>
      </p:sp>
      <p:sp>
        <p:nvSpPr>
          <p:cNvPr id="12" name="标题 11"/>
          <p:cNvSpPr>
            <a:spLocks noGrp="1"/>
          </p:cNvSpPr>
          <p:nvPr>
            <p:ph type="title"/>
          </p:nvPr>
        </p:nvSpPr>
        <p:spPr>
          <a:xfrm>
            <a:off x="683568" y="699542"/>
            <a:ext cx="7545579" cy="994410"/>
          </a:xfrm>
        </p:spPr>
        <p:txBody>
          <a:bodyPr/>
          <a:lstStyle/>
          <a:p>
            <a:r>
              <a:rPr lang="en-US" sz="2800" dirty="0" smtClean="0"/>
              <a:t>Unit 1 Winter Holidays</a:t>
            </a:r>
            <a:endParaRPr lang="zh-CN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0" y="393990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52401" y="0"/>
            <a:ext cx="8761413" cy="85725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z="3200" b="1" dirty="0" smtClean="0">
                <a:latin typeface="+mn-lt"/>
              </a:rPr>
              <a:t> What did </a:t>
            </a:r>
            <a:r>
              <a:rPr lang="en-US" altLang="zh-CN" sz="3200" b="1" dirty="0" smtClean="0">
                <a:solidFill>
                  <a:srgbClr val="0000FF"/>
                </a:solidFill>
                <a:latin typeface="+mn-lt"/>
              </a:rPr>
              <a:t>Li Ming, Jenny and Danny</a:t>
            </a:r>
            <a:r>
              <a:rPr lang="en-US" altLang="zh-CN" sz="3200" b="1" dirty="0" smtClean="0">
                <a:latin typeface="+mn-lt"/>
              </a:rPr>
              <a:t> do</a:t>
            </a:r>
            <a:br>
              <a:rPr lang="en-US" altLang="zh-CN" sz="3200" b="1" dirty="0" smtClean="0">
                <a:latin typeface="+mn-lt"/>
              </a:rPr>
            </a:br>
            <a:r>
              <a:rPr lang="en-US" altLang="zh-CN" sz="3200" b="1" dirty="0" smtClean="0">
                <a:latin typeface="+mn-lt"/>
              </a:rPr>
              <a:t> at </a:t>
            </a:r>
            <a:r>
              <a:rPr lang="en-US" altLang="zh-CN" sz="3200" b="1" dirty="0" smtClean="0">
                <a:solidFill>
                  <a:srgbClr val="FF3300"/>
                </a:solidFill>
                <a:latin typeface="+mn-lt"/>
              </a:rPr>
              <a:t>the Lantern Festival</a:t>
            </a:r>
            <a:r>
              <a:rPr lang="en-US" altLang="zh-CN" sz="3200" b="1" dirty="0" smtClean="0">
                <a:latin typeface="+mn-lt"/>
              </a:rPr>
              <a:t>?</a:t>
            </a:r>
            <a:r>
              <a:rPr lang="zh-CN" altLang="en-US" sz="3200" b="1" dirty="0" smtClean="0">
                <a:latin typeface="+mn-lt"/>
              </a:rPr>
              <a:t> </a:t>
            </a:r>
            <a:endParaRPr lang="en-US" altLang="zh-CN" sz="2400" b="1" dirty="0" smtClean="0">
              <a:latin typeface="+mn-lt"/>
            </a:endParaRPr>
          </a:p>
        </p:txBody>
      </p:sp>
      <p:sp>
        <p:nvSpPr>
          <p:cNvPr id="15370" name="文本框 11274"/>
          <p:cNvSpPr txBox="1">
            <a:spLocks noChangeArrowheads="1"/>
          </p:cNvSpPr>
          <p:nvPr/>
        </p:nvSpPr>
        <p:spPr bwMode="auto">
          <a:xfrm>
            <a:off x="762001" y="914401"/>
            <a:ext cx="6120137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+mn-lt"/>
              </a:rPr>
              <a:t>They ____________ for breakfast.</a:t>
            </a:r>
          </a:p>
        </p:txBody>
      </p:sp>
      <p:sp>
        <p:nvSpPr>
          <p:cNvPr id="15371" name="文本框 11275"/>
          <p:cNvSpPr txBox="1">
            <a:spLocks noChangeArrowheads="1"/>
          </p:cNvSpPr>
          <p:nvPr/>
        </p:nvSpPr>
        <p:spPr bwMode="auto">
          <a:xfrm>
            <a:off x="762000" y="1485900"/>
            <a:ext cx="6978192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+mn-lt"/>
              </a:rPr>
              <a:t>Then they___________________</a:t>
            </a:r>
            <a:r>
              <a:rPr lang="zh-CN" altLang="en-US" sz="3200" b="1" dirty="0">
                <a:latin typeface="+mn-lt"/>
              </a:rPr>
              <a:t>_____</a:t>
            </a:r>
            <a:r>
              <a:rPr lang="en-US" altLang="zh-CN" sz="3200" b="1" dirty="0">
                <a:latin typeface="+mn-lt"/>
              </a:rPr>
              <a:t>.</a:t>
            </a:r>
          </a:p>
        </p:txBody>
      </p:sp>
      <p:sp>
        <p:nvSpPr>
          <p:cNvPr id="15372" name="文本框 11276"/>
          <p:cNvSpPr txBox="1">
            <a:spLocks noChangeArrowheads="1"/>
          </p:cNvSpPr>
          <p:nvPr/>
        </p:nvSpPr>
        <p:spPr bwMode="auto">
          <a:xfrm>
            <a:off x="838201" y="2057401"/>
            <a:ext cx="6293711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>
                <a:latin typeface="+mn-lt"/>
              </a:rPr>
              <a:t>In the evening, they ____________.</a:t>
            </a:r>
          </a:p>
        </p:txBody>
      </p:sp>
      <p:sp>
        <p:nvSpPr>
          <p:cNvPr id="15373" name="文本框 11277"/>
          <p:cNvSpPr txBox="1">
            <a:spLocks noChangeArrowheads="1"/>
          </p:cNvSpPr>
          <p:nvPr/>
        </p:nvSpPr>
        <p:spPr bwMode="auto">
          <a:xfrm>
            <a:off x="1905000" y="857251"/>
            <a:ext cx="2542684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3300"/>
                </a:solidFill>
                <a:latin typeface="+mn-lt"/>
              </a:rPr>
              <a:t>had yuanxiao</a:t>
            </a:r>
          </a:p>
        </p:txBody>
      </p:sp>
      <p:pic>
        <p:nvPicPr>
          <p:cNvPr id="11279" name="图片 11278" descr="3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81200" y="2514600"/>
            <a:ext cx="45974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0" name="文本框 11279"/>
          <p:cNvSpPr txBox="1">
            <a:spLocks noChangeArrowheads="1"/>
          </p:cNvSpPr>
          <p:nvPr/>
        </p:nvSpPr>
        <p:spPr bwMode="auto">
          <a:xfrm>
            <a:off x="2667000" y="1428751"/>
            <a:ext cx="4775666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3300"/>
                </a:solidFill>
                <a:latin typeface="+mn-lt"/>
              </a:rPr>
              <a:t>went to watch a parade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文本占位符 12289" descr="H:\课件制作课文图片\元宵游行.jpg元宵游行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295400" y="1028700"/>
            <a:ext cx="6096000" cy="3057525"/>
          </a:xfrm>
          <a:prstGeom prst="rect">
            <a:avLst/>
          </a:prstGeom>
        </p:spPr>
      </p:pic>
      <p:sp>
        <p:nvSpPr>
          <p:cNvPr id="16387" name="文本框 12290"/>
          <p:cNvSpPr txBox="1">
            <a:spLocks noChangeArrowheads="1"/>
          </p:cNvSpPr>
          <p:nvPr/>
        </p:nvSpPr>
        <p:spPr bwMode="auto">
          <a:xfrm>
            <a:off x="1752601" y="57151"/>
            <a:ext cx="5614037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6000" b="1">
                <a:latin typeface="+mn-lt"/>
              </a:rPr>
              <a:t>This is a </a:t>
            </a:r>
            <a:r>
              <a:rPr lang="en-US" altLang="zh-CN" sz="6000" b="1">
                <a:solidFill>
                  <a:srgbClr val="FF3300"/>
                </a:solidFill>
                <a:latin typeface="+mn-lt"/>
              </a:rPr>
              <a:t>parade</a:t>
            </a:r>
            <a:r>
              <a:rPr lang="en-US" altLang="zh-CN" sz="6000" b="1">
                <a:latin typeface="+mn-lt"/>
              </a:rPr>
              <a:t>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图片 13313" descr="u=2356845205,547771314&amp;fm=23&amp;gp=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200" y="1028701"/>
            <a:ext cx="7620000" cy="3411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文本框 13314"/>
          <p:cNvSpPr txBox="1">
            <a:spLocks noChangeArrowheads="1"/>
          </p:cNvSpPr>
          <p:nvPr/>
        </p:nvSpPr>
        <p:spPr bwMode="auto">
          <a:xfrm>
            <a:off x="1371600" y="57151"/>
            <a:ext cx="6090642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6000" b="1">
                <a:latin typeface="+mn-lt"/>
              </a:rPr>
              <a:t>They are </a:t>
            </a:r>
            <a:r>
              <a:rPr lang="en-US" altLang="zh-CN" sz="6000" b="1">
                <a:solidFill>
                  <a:srgbClr val="FF3300"/>
                </a:solidFill>
                <a:latin typeface="+mn-lt"/>
              </a:rPr>
              <a:t>parades</a:t>
            </a:r>
            <a:r>
              <a:rPr lang="en-US" altLang="zh-CN" sz="6000" b="1">
                <a:latin typeface="+mn-lt"/>
              </a:rPr>
              <a:t>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文本框 14337"/>
          <p:cNvSpPr txBox="1">
            <a:spLocks noChangeArrowheads="1"/>
          </p:cNvSpPr>
          <p:nvPr/>
        </p:nvSpPr>
        <p:spPr bwMode="auto">
          <a:xfrm>
            <a:off x="152400" y="57151"/>
            <a:ext cx="7922362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6000" b="1">
                <a:latin typeface="+mn-lt"/>
              </a:rPr>
              <a:t>They watch the </a:t>
            </a:r>
            <a:r>
              <a:rPr lang="en-US" altLang="zh-CN" sz="6000" b="1">
                <a:solidFill>
                  <a:srgbClr val="FF3300"/>
                </a:solidFill>
                <a:latin typeface="+mn-lt"/>
              </a:rPr>
              <a:t>parade</a:t>
            </a:r>
            <a:r>
              <a:rPr lang="en-US" altLang="zh-CN" sz="6000" b="1">
                <a:latin typeface="+mn-lt"/>
              </a:rPr>
              <a:t>.</a:t>
            </a:r>
          </a:p>
        </p:txBody>
      </p:sp>
      <p:pic>
        <p:nvPicPr>
          <p:cNvPr id="18435" name="图片 14338" descr="u=1792835890,2635261202&amp;fm=21&amp;gp=0"/>
          <p:cNvPicPr>
            <a:picLocks noChangeAspect="1" noChangeArrowheads="1"/>
          </p:cNvPicPr>
          <p:nvPr/>
        </p:nvPicPr>
        <p:blipFill>
          <a:blip r:embed="rId3" cstate="email"/>
          <a:srcRect r="-301"/>
          <a:stretch>
            <a:fillRect/>
          </a:stretch>
        </p:blipFill>
        <p:spPr bwMode="auto">
          <a:xfrm>
            <a:off x="304800" y="1143000"/>
            <a:ext cx="8458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云形标注 15361"/>
          <p:cNvSpPr>
            <a:spLocks noChangeArrowheads="1"/>
          </p:cNvSpPr>
          <p:nvPr/>
        </p:nvSpPr>
        <p:spPr bwMode="auto">
          <a:xfrm>
            <a:off x="228600" y="685800"/>
            <a:ext cx="8153400" cy="1943100"/>
          </a:xfrm>
          <a:prstGeom prst="cloudCallout">
            <a:avLst>
              <a:gd name="adj1" fmla="val -27213"/>
              <a:gd name="adj2" fmla="val 8947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zh-CN" altLang="en-US">
              <a:latin typeface="+mn-lt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991600" cy="85725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z="3600" b="1" dirty="0" smtClean="0">
                <a:latin typeface="+mn-lt"/>
              </a:rPr>
              <a:t>What </a:t>
            </a:r>
            <a:r>
              <a:rPr lang="en-US" altLang="zh-CN" sz="3600" b="1" dirty="0" smtClean="0">
                <a:solidFill>
                  <a:srgbClr val="FF3300"/>
                </a:solidFill>
                <a:latin typeface="+mn-lt"/>
              </a:rPr>
              <a:t>did</a:t>
            </a:r>
            <a:r>
              <a:rPr lang="en-US" altLang="zh-CN" sz="3600" b="1" dirty="0" smtClean="0">
                <a:latin typeface="+mn-lt"/>
              </a:rPr>
              <a:t> Jenny do in the parade?</a:t>
            </a:r>
            <a:r>
              <a:rPr lang="en-US" altLang="zh-CN" sz="2800" b="1" dirty="0" smtClean="0">
                <a:latin typeface="+mn-lt"/>
              </a:rPr>
              <a:t> </a:t>
            </a:r>
            <a:r>
              <a:rPr lang="zh-CN" altLang="en-US" sz="2800" b="1" dirty="0" smtClean="0">
                <a:latin typeface="+mn-lt"/>
              </a:rPr>
              <a:t> </a:t>
            </a:r>
            <a:endParaRPr lang="en-US" altLang="zh-CN" sz="2000" b="1" dirty="0" smtClean="0">
              <a:latin typeface="+mn-lt"/>
            </a:endParaRP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200150"/>
            <a:ext cx="7391400" cy="1200150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000" b="1" dirty="0" smtClean="0">
                <a:latin typeface="+mn-lt"/>
                <a:sym typeface="Arial" panose="020B0604020202020204" pitchFamily="34" charset="0"/>
              </a:rPr>
              <a:t>Jenny learn</a:t>
            </a:r>
            <a:r>
              <a:rPr lang="en-US" altLang="zh-CN" sz="4000" b="1" dirty="0" smtClean="0">
                <a:solidFill>
                  <a:srgbClr val="FF3300"/>
                </a:solidFill>
                <a:latin typeface="+mn-lt"/>
                <a:sym typeface="Arial" panose="020B0604020202020204" pitchFamily="34" charset="0"/>
              </a:rPr>
              <a:t>ed </a:t>
            </a:r>
            <a:r>
              <a:rPr lang="en-US" altLang="zh-CN" sz="4000" b="1" dirty="0" smtClean="0">
                <a:latin typeface="+mn-lt"/>
                <a:sym typeface="Arial" panose="020B0604020202020204" pitchFamily="34" charset="0"/>
              </a:rPr>
              <a:t>the </a:t>
            </a:r>
            <a:r>
              <a:rPr lang="en-US" altLang="zh-CN" sz="4000" b="1" dirty="0" err="1" smtClean="0">
                <a:latin typeface="+mn-lt"/>
                <a:sym typeface="Arial" panose="020B0604020202020204" pitchFamily="34" charset="0"/>
              </a:rPr>
              <a:t>yangge</a:t>
            </a:r>
            <a:r>
              <a:rPr lang="en-US" altLang="zh-CN" sz="4000" b="1" dirty="0" smtClean="0">
                <a:latin typeface="+mn-lt"/>
                <a:sym typeface="Arial" panose="020B0604020202020204" pitchFamily="34" charset="0"/>
              </a:rPr>
              <a:t> dance from grandma.</a:t>
            </a:r>
            <a:endParaRPr lang="zh-CN" altLang="en-US" sz="4000" dirty="0" smtClean="0">
              <a:latin typeface="+mn-lt"/>
            </a:endParaRPr>
          </a:p>
        </p:txBody>
      </p:sp>
      <p:pic>
        <p:nvPicPr>
          <p:cNvPr id="19468" name="图片 15371" descr="3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09800" y="2571750"/>
            <a:ext cx="50292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3" name="矩形 15372"/>
          <p:cNvSpPr>
            <a:spLocks noChangeArrowheads="1" noChangeShapeType="1" noTextEdit="1"/>
          </p:cNvSpPr>
          <p:nvPr/>
        </p:nvSpPr>
        <p:spPr bwMode="auto">
          <a:xfrm>
            <a:off x="1371601" y="1943100"/>
            <a:ext cx="6899275" cy="806054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altLang="zh-CN" sz="6000" b="1" kern="10" dirty="0">
                <a:ln w="9525">
                  <a:solidFill>
                    <a:srgbClr val="9999FF"/>
                  </a:solidFill>
                  <a:bevel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+mn-lt"/>
              </a:rPr>
              <a:t>It was fun.</a:t>
            </a:r>
            <a:endParaRPr lang="zh-CN" altLang="en-US" sz="6000" b="1" kern="10" dirty="0">
              <a:ln w="9525">
                <a:solidFill>
                  <a:srgbClr val="9999FF"/>
                </a:solidFill>
                <a:bevel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ldLvl="0" animBg="1"/>
      <p:bldP spid="15364" grpId="0" build="p"/>
      <p:bldP spid="1537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42900"/>
            <a:ext cx="8991600" cy="85725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z="3600" b="1" smtClean="0">
                <a:latin typeface="+mn-lt"/>
              </a:rPr>
              <a:t>What </a:t>
            </a:r>
            <a:r>
              <a:rPr lang="en-US" altLang="zh-CN" sz="3600" b="1" smtClean="0">
                <a:solidFill>
                  <a:srgbClr val="FF3300"/>
                </a:solidFill>
                <a:latin typeface="+mn-lt"/>
              </a:rPr>
              <a:t>did</a:t>
            </a:r>
            <a:r>
              <a:rPr lang="en-US" altLang="zh-CN" sz="3600" b="1" smtClean="0">
                <a:latin typeface="+mn-lt"/>
              </a:rPr>
              <a:t> </a:t>
            </a:r>
            <a:r>
              <a:rPr lang="zh-CN" altLang="en-US" sz="3600" b="1" smtClean="0">
                <a:latin typeface="+mn-lt"/>
              </a:rPr>
              <a:t>Da</a:t>
            </a:r>
            <a:r>
              <a:rPr lang="en-US" altLang="zh-CN" sz="3600" b="1" smtClean="0">
                <a:latin typeface="+mn-lt"/>
              </a:rPr>
              <a:t>nny do in the parade?</a:t>
            </a:r>
            <a:r>
              <a:rPr lang="en-US" altLang="zh-CN" sz="2800" b="1" smtClean="0">
                <a:latin typeface="+mn-lt"/>
              </a:rPr>
              <a:t> </a:t>
            </a:r>
            <a:r>
              <a:rPr lang="zh-CN" altLang="en-US" sz="2800" b="1" smtClean="0">
                <a:latin typeface="+mn-lt"/>
              </a:rPr>
              <a:t> </a:t>
            </a:r>
            <a:endParaRPr lang="en-US" altLang="zh-CN" sz="2000" b="1" smtClean="0">
              <a:latin typeface="+mn-lt"/>
            </a:endParaRPr>
          </a:p>
        </p:txBody>
      </p:sp>
      <p:sp>
        <p:nvSpPr>
          <p:cNvPr id="16386" name="云形标注 16385"/>
          <p:cNvSpPr>
            <a:spLocks noChangeArrowheads="1"/>
          </p:cNvSpPr>
          <p:nvPr/>
        </p:nvSpPr>
        <p:spPr bwMode="auto">
          <a:xfrm>
            <a:off x="381000" y="1143000"/>
            <a:ext cx="8153400" cy="2228850"/>
          </a:xfrm>
          <a:prstGeom prst="cloudCallout">
            <a:avLst>
              <a:gd name="adj1" fmla="val -27213"/>
              <a:gd name="adj2" fmla="val 8947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zh-CN" altLang="en-US">
              <a:latin typeface="+mn-lt"/>
            </a:endParaRPr>
          </a:p>
        </p:txBody>
      </p:sp>
      <p:sp>
        <p:nvSpPr>
          <p:cNvPr id="16395" name="矩形 16394"/>
          <p:cNvSpPr>
            <a:spLocks noChangeArrowheads="1" noChangeShapeType="1" noTextEdit="1"/>
          </p:cNvSpPr>
          <p:nvPr/>
        </p:nvSpPr>
        <p:spPr bwMode="auto">
          <a:xfrm>
            <a:off x="838201" y="971550"/>
            <a:ext cx="6899275" cy="806054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altLang="zh-CN" sz="6000" b="1" kern="10">
                <a:ln w="9525">
                  <a:solidFill>
                    <a:srgbClr val="9999FF"/>
                  </a:solidFill>
                  <a:miter lim="800000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+mn-lt"/>
              </a:rPr>
              <a:t>How interesting!</a:t>
            </a:r>
            <a:endParaRPr lang="zh-CN" altLang="en-US" sz="6000" b="1" kern="10">
              <a:ln w="9525">
                <a:solidFill>
                  <a:srgbClr val="9999FF"/>
                </a:solidFill>
                <a:miter lim="800000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+mn-lt"/>
            </a:endParaRPr>
          </a:p>
        </p:txBody>
      </p:sp>
      <p:sp>
        <p:nvSpPr>
          <p:cNvPr id="16396" name="Rectangle 4"/>
          <p:cNvSpPr>
            <a:spLocks noGrp="1" noChangeArrowheads="1"/>
          </p:cNvSpPr>
          <p:nvPr/>
        </p:nvSpPr>
        <p:spPr bwMode="auto">
          <a:xfrm>
            <a:off x="990600" y="1657350"/>
            <a:ext cx="7315200" cy="1771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+mn-lt"/>
                <a:sym typeface="Arial" panose="020B0604020202020204" pitchFamily="34" charset="0"/>
              </a:rPr>
              <a:t>Danny join</a:t>
            </a:r>
            <a:r>
              <a:rPr lang="en-US" altLang="zh-CN" sz="4000" b="1" dirty="0">
                <a:solidFill>
                  <a:srgbClr val="FF3300"/>
                </a:solidFill>
                <a:latin typeface="+mn-lt"/>
                <a:sym typeface="Arial" panose="020B0604020202020204" pitchFamily="34" charset="0"/>
              </a:rPr>
              <a:t>ed</a:t>
            </a:r>
            <a:r>
              <a:rPr lang="en-US" altLang="zh-CN" sz="4000" b="1" dirty="0">
                <a:latin typeface="+mn-lt"/>
                <a:sym typeface="Arial" panose="020B0604020202020204" pitchFamily="34" charset="0"/>
              </a:rPr>
              <a:t> the parade.</a:t>
            </a:r>
          </a:p>
          <a:p>
            <a:pPr marL="342900" indent="-342900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+mn-lt"/>
                <a:sym typeface="Arial" panose="020B0604020202020204" pitchFamily="34" charset="0"/>
              </a:rPr>
              <a:t>He </a:t>
            </a:r>
            <a:r>
              <a:rPr lang="en-US" altLang="zh-CN" sz="4000" b="1" dirty="0">
                <a:solidFill>
                  <a:srgbClr val="FF3300"/>
                </a:solidFill>
                <a:latin typeface="+mn-lt"/>
                <a:sym typeface="Arial" panose="020B0604020202020204" pitchFamily="34" charset="0"/>
              </a:rPr>
              <a:t>acted like</a:t>
            </a:r>
            <a:r>
              <a:rPr lang="en-US" altLang="zh-CN" sz="4000" b="1" dirty="0">
                <a:latin typeface="+mn-lt"/>
                <a:sym typeface="Arial" panose="020B0604020202020204" pitchFamily="34" charset="0"/>
              </a:rPr>
              <a:t> the Monkey King.</a:t>
            </a:r>
            <a:endParaRPr lang="zh-CN" altLang="en-US" sz="4000" dirty="0">
              <a:latin typeface="+mn-lt"/>
            </a:endParaRPr>
          </a:p>
          <a:p>
            <a:pPr marL="342900" indent="-342900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 dirty="0">
                <a:latin typeface="+mn-lt"/>
                <a:sym typeface="Arial" panose="020B0604020202020204" pitchFamily="34" charset="0"/>
              </a:rPr>
              <a:t> </a:t>
            </a:r>
            <a:endParaRPr lang="zh-CN" altLang="en-US" sz="2800" dirty="0">
              <a:latin typeface="+mn-lt"/>
              <a:sym typeface="Arial" panose="020B0604020202020204" pitchFamily="34" charset="0"/>
            </a:endParaRPr>
          </a:p>
        </p:txBody>
      </p:sp>
      <p:pic>
        <p:nvPicPr>
          <p:cNvPr id="20493" name="图片 16396" descr="3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00600" y="2686050"/>
            <a:ext cx="4343400" cy="244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ldLvl="0" animBg="1"/>
      <p:bldP spid="16395" grpId="0" animBg="1"/>
      <p:bldP spid="1639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图片 17409" descr="H:\课件制作课文图片\猴王表演.jpg猴王表演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1000" y="914400"/>
            <a:ext cx="84582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文本框 17410"/>
          <p:cNvSpPr txBox="1">
            <a:spLocks noChangeArrowheads="1"/>
          </p:cNvSpPr>
          <p:nvPr/>
        </p:nvSpPr>
        <p:spPr bwMode="auto">
          <a:xfrm>
            <a:off x="533400" y="228600"/>
            <a:ext cx="7802136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400" b="1">
                <a:latin typeface="+mn-lt"/>
              </a:rPr>
              <a:t>He </a:t>
            </a:r>
            <a:r>
              <a:rPr lang="en-US" altLang="zh-CN" sz="4400" b="1">
                <a:solidFill>
                  <a:srgbClr val="FF3300"/>
                </a:solidFill>
                <a:latin typeface="+mn-lt"/>
              </a:rPr>
              <a:t>acted like</a:t>
            </a:r>
            <a:r>
              <a:rPr lang="en-US" altLang="zh-CN" sz="4400" b="1">
                <a:latin typeface="+mn-lt"/>
              </a:rPr>
              <a:t> the Monkey King.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图片 18433" descr="u=2289861248,1606073909&amp;fm=23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933450"/>
            <a:ext cx="84582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文本框 18434"/>
          <p:cNvSpPr txBox="1">
            <a:spLocks noChangeArrowheads="1"/>
          </p:cNvSpPr>
          <p:nvPr/>
        </p:nvSpPr>
        <p:spPr bwMode="auto">
          <a:xfrm>
            <a:off x="1066801" y="228600"/>
            <a:ext cx="6459845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400" b="1">
                <a:latin typeface="+mn-lt"/>
              </a:rPr>
              <a:t>He </a:t>
            </a:r>
            <a:r>
              <a:rPr lang="en-US" altLang="zh-CN" sz="4400" b="1">
                <a:solidFill>
                  <a:srgbClr val="FF3300"/>
                </a:solidFill>
                <a:latin typeface="+mn-lt"/>
              </a:rPr>
              <a:t>acted like</a:t>
            </a:r>
            <a:r>
              <a:rPr lang="en-US" altLang="zh-CN" sz="4400" b="1">
                <a:latin typeface="+mn-lt"/>
              </a:rPr>
              <a:t> supper man.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图片 19457" descr="u=1380866479,3016310901&amp;fm=21&amp;gp=0"/>
          <p:cNvPicPr>
            <a:picLocks noChangeAspect="1" noChangeArrowheads="1"/>
          </p:cNvPicPr>
          <p:nvPr/>
        </p:nvPicPr>
        <p:blipFill>
          <a:blip r:embed="rId3" cstate="email"/>
          <a:srcRect r="-1802"/>
          <a:stretch>
            <a:fillRect/>
          </a:stretch>
        </p:blipFill>
        <p:spPr bwMode="auto">
          <a:xfrm>
            <a:off x="228600" y="1200150"/>
            <a:ext cx="861060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文本框 19458"/>
          <p:cNvSpPr txBox="1">
            <a:spLocks noChangeArrowheads="1"/>
          </p:cNvSpPr>
          <p:nvPr/>
        </p:nvSpPr>
        <p:spPr bwMode="auto">
          <a:xfrm>
            <a:off x="838201" y="228601"/>
            <a:ext cx="6723315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6000" b="1">
                <a:latin typeface="+mn-lt"/>
              </a:rPr>
              <a:t>He </a:t>
            </a:r>
            <a:r>
              <a:rPr lang="en-US" altLang="zh-CN" sz="6000" b="1">
                <a:solidFill>
                  <a:srgbClr val="FF3300"/>
                </a:solidFill>
                <a:latin typeface="+mn-lt"/>
              </a:rPr>
              <a:t>acted like</a:t>
            </a:r>
            <a:r>
              <a:rPr lang="en-US" altLang="zh-CN" sz="6000" b="1">
                <a:latin typeface="+mn-lt"/>
              </a:rPr>
              <a:t> Sant</a:t>
            </a:r>
            <a:r>
              <a:rPr lang="zh-CN" altLang="en-US" sz="6000" b="1">
                <a:latin typeface="+mn-lt"/>
              </a:rPr>
              <a:t>a</a:t>
            </a:r>
            <a:r>
              <a:rPr lang="en-US" altLang="zh-CN" sz="6000" b="1">
                <a:latin typeface="+mn-lt"/>
              </a:rPr>
              <a:t>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-152400" y="114300"/>
            <a:ext cx="8763000" cy="85725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z="3200" b="1" dirty="0" smtClean="0">
                <a:latin typeface="+mn-lt"/>
              </a:rPr>
              <a:t> What did </a:t>
            </a:r>
            <a:r>
              <a:rPr lang="en-US" altLang="zh-CN" sz="3200" b="1" dirty="0" smtClean="0">
                <a:solidFill>
                  <a:srgbClr val="0000FF"/>
                </a:solidFill>
                <a:latin typeface="+mn-lt"/>
              </a:rPr>
              <a:t>Li Ming, Jenny and Danny</a:t>
            </a:r>
            <a:r>
              <a:rPr lang="en-US" altLang="zh-CN" sz="3200" b="1" dirty="0" smtClean="0">
                <a:latin typeface="+mn-lt"/>
              </a:rPr>
              <a:t> do</a:t>
            </a:r>
            <a:br>
              <a:rPr lang="en-US" altLang="zh-CN" sz="3200" b="1" dirty="0" smtClean="0">
                <a:latin typeface="+mn-lt"/>
              </a:rPr>
            </a:br>
            <a:r>
              <a:rPr lang="en-US" altLang="zh-CN" sz="3200" b="1" dirty="0" smtClean="0">
                <a:latin typeface="+mn-lt"/>
              </a:rPr>
              <a:t> at </a:t>
            </a:r>
            <a:r>
              <a:rPr lang="en-US" altLang="zh-CN" sz="3200" b="1" dirty="0" smtClean="0">
                <a:solidFill>
                  <a:srgbClr val="FF3300"/>
                </a:solidFill>
                <a:latin typeface="+mn-lt"/>
              </a:rPr>
              <a:t>the Lantern Festival</a:t>
            </a:r>
            <a:r>
              <a:rPr lang="en-US" altLang="zh-CN" sz="3200" b="1" dirty="0" smtClean="0">
                <a:latin typeface="+mn-lt"/>
              </a:rPr>
              <a:t>?</a:t>
            </a:r>
            <a:r>
              <a:rPr lang="zh-CN" altLang="en-US" sz="3200" b="1" dirty="0" smtClean="0">
                <a:latin typeface="+mn-lt"/>
              </a:rPr>
              <a:t> </a:t>
            </a:r>
            <a:endParaRPr lang="en-US" altLang="zh-CN" sz="2400" b="1" dirty="0" smtClean="0">
              <a:latin typeface="+mn-lt"/>
            </a:endParaRPr>
          </a:p>
        </p:txBody>
      </p:sp>
      <p:sp>
        <p:nvSpPr>
          <p:cNvPr id="24586" name="文本框 20490"/>
          <p:cNvSpPr txBox="1">
            <a:spLocks noChangeArrowheads="1"/>
          </p:cNvSpPr>
          <p:nvPr/>
        </p:nvSpPr>
        <p:spPr bwMode="auto">
          <a:xfrm>
            <a:off x="533401" y="1200151"/>
            <a:ext cx="6120137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+mn-lt"/>
              </a:rPr>
              <a:t>They ____________ for breakfast.</a:t>
            </a:r>
          </a:p>
        </p:txBody>
      </p:sp>
      <p:sp>
        <p:nvSpPr>
          <p:cNvPr id="24587" name="文本框 20491"/>
          <p:cNvSpPr txBox="1">
            <a:spLocks noChangeArrowheads="1"/>
          </p:cNvSpPr>
          <p:nvPr/>
        </p:nvSpPr>
        <p:spPr bwMode="auto">
          <a:xfrm>
            <a:off x="457200" y="1657351"/>
            <a:ext cx="6978192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+mn-lt"/>
              </a:rPr>
              <a:t>Then they___________________</a:t>
            </a:r>
            <a:r>
              <a:rPr lang="zh-CN" altLang="en-US" sz="3200" b="1" dirty="0">
                <a:latin typeface="+mn-lt"/>
              </a:rPr>
              <a:t>_____</a:t>
            </a:r>
            <a:r>
              <a:rPr lang="en-US" altLang="zh-CN" sz="3200" b="1" dirty="0">
                <a:latin typeface="+mn-lt"/>
              </a:rPr>
              <a:t>.</a:t>
            </a:r>
          </a:p>
        </p:txBody>
      </p:sp>
      <p:sp>
        <p:nvSpPr>
          <p:cNvPr id="24588" name="文本框 20492"/>
          <p:cNvSpPr txBox="1">
            <a:spLocks noChangeArrowheads="1"/>
          </p:cNvSpPr>
          <p:nvPr/>
        </p:nvSpPr>
        <p:spPr bwMode="auto">
          <a:xfrm>
            <a:off x="533400" y="2114550"/>
            <a:ext cx="5622052" cy="10772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+mn-lt"/>
              </a:rPr>
              <a:t>In the evening, they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+mn-lt"/>
              </a:rPr>
              <a:t>____________</a:t>
            </a:r>
            <a:r>
              <a:rPr lang="zh-CN" altLang="en-US" sz="3200" b="1" dirty="0">
                <a:latin typeface="+mn-lt"/>
              </a:rPr>
              <a:t>______________</a:t>
            </a:r>
            <a:r>
              <a:rPr lang="en-US" altLang="zh-CN" sz="3200" b="1" dirty="0">
                <a:latin typeface="+mn-lt"/>
              </a:rPr>
              <a:t>.</a:t>
            </a:r>
          </a:p>
        </p:txBody>
      </p:sp>
      <p:sp>
        <p:nvSpPr>
          <p:cNvPr id="24589" name="文本框 20493"/>
          <p:cNvSpPr txBox="1">
            <a:spLocks noChangeArrowheads="1"/>
          </p:cNvSpPr>
          <p:nvPr/>
        </p:nvSpPr>
        <p:spPr bwMode="auto">
          <a:xfrm>
            <a:off x="1676400" y="1143001"/>
            <a:ext cx="2542684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3300"/>
                </a:solidFill>
                <a:latin typeface="+mn-lt"/>
              </a:rPr>
              <a:t>had </a:t>
            </a:r>
            <a:r>
              <a:rPr lang="en-US" altLang="zh-CN" sz="3200" b="1" dirty="0" err="1">
                <a:solidFill>
                  <a:srgbClr val="FF3300"/>
                </a:solidFill>
                <a:latin typeface="+mn-lt"/>
              </a:rPr>
              <a:t>yuanxiao</a:t>
            </a:r>
            <a:endParaRPr lang="en-US" altLang="zh-CN" sz="3200" b="1" dirty="0">
              <a:solidFill>
                <a:srgbClr val="FF3300"/>
              </a:solidFill>
              <a:latin typeface="+mn-lt"/>
            </a:endParaRPr>
          </a:p>
        </p:txBody>
      </p:sp>
      <p:sp>
        <p:nvSpPr>
          <p:cNvPr id="24590" name="文本框 20494"/>
          <p:cNvSpPr txBox="1">
            <a:spLocks noChangeArrowheads="1"/>
          </p:cNvSpPr>
          <p:nvPr/>
        </p:nvSpPr>
        <p:spPr bwMode="auto">
          <a:xfrm>
            <a:off x="2590800" y="1600201"/>
            <a:ext cx="4775666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3300"/>
                </a:solidFill>
                <a:latin typeface="+mn-lt"/>
              </a:rPr>
              <a:t>went to watch a parade</a:t>
            </a:r>
          </a:p>
        </p:txBody>
      </p:sp>
      <p:sp>
        <p:nvSpPr>
          <p:cNvPr id="20496" name="文本框 20495"/>
          <p:cNvSpPr txBox="1">
            <a:spLocks noChangeArrowheads="1"/>
          </p:cNvSpPr>
          <p:nvPr/>
        </p:nvSpPr>
        <p:spPr bwMode="auto">
          <a:xfrm>
            <a:off x="533401" y="2457451"/>
            <a:ext cx="5505033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3300"/>
                </a:solidFill>
                <a:latin typeface="+mn-lt"/>
              </a:rPr>
              <a:t>watched the</a:t>
            </a:r>
            <a:r>
              <a:rPr lang="zh-CN" altLang="en-US" sz="3200" b="1" dirty="0">
                <a:solidFill>
                  <a:srgbClr val="FF3300"/>
                </a:solidFill>
                <a:latin typeface="+mn-lt"/>
              </a:rPr>
              <a:t> beautiful</a:t>
            </a:r>
            <a:r>
              <a:rPr lang="en-US" altLang="zh-CN" sz="3200" b="1" dirty="0">
                <a:solidFill>
                  <a:srgbClr val="FF3300"/>
                </a:solidFill>
                <a:latin typeface="+mn-lt"/>
              </a:rPr>
              <a:t> lanterns</a:t>
            </a:r>
          </a:p>
        </p:txBody>
      </p:sp>
      <p:pic>
        <p:nvPicPr>
          <p:cNvPr id="24592" name="图片 20496" descr="3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81600" y="2900362"/>
            <a:ext cx="3886200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9" grpId="0"/>
      <p:bldP spid="24590" grpId="0"/>
      <p:bldP spid="2049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文本框 4097"/>
          <p:cNvSpPr txBox="1">
            <a:spLocks noChangeArrowheads="1"/>
          </p:cNvSpPr>
          <p:nvPr/>
        </p:nvSpPr>
        <p:spPr bwMode="auto">
          <a:xfrm>
            <a:off x="0" y="342900"/>
            <a:ext cx="8153194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400" b="1" dirty="0">
                <a:latin typeface="+mn-lt"/>
              </a:rPr>
              <a:t>What </a:t>
            </a:r>
            <a:r>
              <a:rPr lang="en-US" altLang="zh-CN" sz="4400" b="1" dirty="0">
                <a:solidFill>
                  <a:srgbClr val="FF0000"/>
                </a:solidFill>
                <a:latin typeface="+mn-lt"/>
              </a:rPr>
              <a:t>did </a:t>
            </a:r>
            <a:r>
              <a:rPr lang="en-US" altLang="zh-CN" sz="4400" b="1" dirty="0">
                <a:latin typeface="+mn-lt"/>
              </a:rPr>
              <a:t>you do in the holidays?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8600" y="1085850"/>
            <a:ext cx="396240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Box 9"/>
          <p:cNvSpPr txBox="1">
            <a:spLocks noChangeArrowheads="1"/>
          </p:cNvSpPr>
          <p:nvPr/>
        </p:nvSpPr>
        <p:spPr bwMode="auto">
          <a:xfrm>
            <a:off x="152400" y="3600450"/>
            <a:ext cx="464820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+mn-lt"/>
                <a:cs typeface="Times New Roman" panose="02020603050405020304" pitchFamily="18" charset="0"/>
              </a:rPr>
              <a:t>I learn</a:t>
            </a:r>
            <a:r>
              <a:rPr lang="en-US" altLang="zh-CN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ed</a:t>
            </a:r>
            <a:r>
              <a:rPr lang="en-US" altLang="zh-CN" sz="36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Beijing </a:t>
            </a:r>
            <a:r>
              <a:rPr lang="en-US" altLang="zh-CN" sz="3600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Opera.</a:t>
            </a:r>
            <a:endParaRPr lang="en-US" altLang="zh-CN" sz="3600" b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4101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1085850"/>
            <a:ext cx="3962400" cy="2274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文本框 4101"/>
          <p:cNvSpPr txBox="1">
            <a:spLocks noChangeArrowheads="1"/>
          </p:cNvSpPr>
          <p:nvPr/>
        </p:nvSpPr>
        <p:spPr bwMode="auto">
          <a:xfrm>
            <a:off x="5257800" y="3600451"/>
            <a:ext cx="3810000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+mn-lt"/>
              </a:rPr>
              <a:t>I </a:t>
            </a:r>
            <a:r>
              <a:rPr lang="zh-CN" altLang="en-US" sz="36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altLang="zh-CN" sz="4000" b="1" dirty="0">
                <a:solidFill>
                  <a:srgbClr val="FF0000"/>
                </a:solidFill>
                <a:latin typeface="+mn-lt"/>
              </a:rPr>
              <a:t>took pictures 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2" grpId="0" bldLvl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14450"/>
            <a:ext cx="8229600" cy="1543050"/>
          </a:xfrm>
          <a:prstGeom prst="rect">
            <a:avLst/>
          </a:prstGeom>
        </p:spPr>
        <p:txBody>
          <a:bodyPr/>
          <a:lstStyle/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3600" b="1" dirty="0" smtClean="0">
                <a:latin typeface="+mn-lt"/>
                <a:sym typeface="Arial" panose="020B0604020202020204" pitchFamily="34" charset="0"/>
              </a:rPr>
              <a:t>Danny__________________</a:t>
            </a:r>
            <a:r>
              <a:rPr lang="zh-CN" altLang="en-US" sz="3600" b="1" dirty="0" smtClean="0">
                <a:latin typeface="+mn-lt"/>
                <a:sym typeface="Arial" panose="020B0604020202020204" pitchFamily="34" charset="0"/>
              </a:rPr>
              <a:t>.</a:t>
            </a:r>
            <a:endParaRPr lang="en-US" altLang="zh-CN" sz="3600" b="1" dirty="0" smtClean="0">
              <a:latin typeface="+mn-lt"/>
              <a:sym typeface="Arial" panose="020B0604020202020204" pitchFamily="34" charset="0"/>
            </a:endParaRP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3600" b="1" dirty="0" smtClean="0">
                <a:latin typeface="+mn-lt"/>
                <a:sym typeface="Arial" panose="020B0604020202020204" pitchFamily="34" charset="0"/>
              </a:rPr>
              <a:t>and ____________.</a:t>
            </a:r>
            <a:endParaRPr lang="zh-CN" altLang="en-US" sz="3600" b="1" i="1" dirty="0" smtClean="0">
              <a:solidFill>
                <a:srgbClr val="FF3300"/>
              </a:solidFill>
              <a:latin typeface="+mn-lt"/>
              <a:sym typeface="Arial" panose="020B0604020202020204" pitchFamily="34" charset="0"/>
            </a:endParaRPr>
          </a:p>
        </p:txBody>
      </p:sp>
      <p:sp>
        <p:nvSpPr>
          <p:cNvPr id="25603" name="Text Box 8"/>
          <p:cNvSpPr txBox="1">
            <a:spLocks noChangeArrowheads="1"/>
          </p:cNvSpPr>
          <p:nvPr/>
        </p:nvSpPr>
        <p:spPr bwMode="auto">
          <a:xfrm>
            <a:off x="1371600" y="846535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>
              <a:latin typeface="+mn-lt"/>
            </a:endParaRPr>
          </a:p>
        </p:txBody>
      </p:sp>
      <p:sp>
        <p:nvSpPr>
          <p:cNvPr id="25604" name="Text Box 9"/>
          <p:cNvSpPr txBox="1">
            <a:spLocks noChangeArrowheads="1"/>
          </p:cNvSpPr>
          <p:nvPr/>
        </p:nvSpPr>
        <p:spPr bwMode="auto">
          <a:xfrm>
            <a:off x="685800" y="59531"/>
            <a:ext cx="184731" cy="126188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 sz="4000" b="1">
              <a:latin typeface="+mn-lt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zh-CN" altLang="en-US">
              <a:latin typeface="+mn-lt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zh-CN" altLang="en-US">
              <a:latin typeface="+mn-lt"/>
            </a:endParaRPr>
          </a:p>
        </p:txBody>
      </p:sp>
      <p:sp>
        <p:nvSpPr>
          <p:cNvPr id="25605" name="Rectangle 3"/>
          <p:cNvSpPr>
            <a:spLocks noChangeArrowheads="1"/>
          </p:cNvSpPr>
          <p:nvPr/>
        </p:nvSpPr>
        <p:spPr bwMode="auto">
          <a:xfrm>
            <a:off x="457200" y="285750"/>
            <a:ext cx="8153400" cy="857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en-US" altLang="zh-CN" sz="2400" b="1">
              <a:latin typeface="+mn-lt"/>
            </a:endParaRPr>
          </a:p>
        </p:txBody>
      </p:sp>
      <p:sp>
        <p:nvSpPr>
          <p:cNvPr id="25606" name="矩形 21509"/>
          <p:cNvSpPr>
            <a:spLocks noChangeArrowheads="1"/>
          </p:cNvSpPr>
          <p:nvPr/>
        </p:nvSpPr>
        <p:spPr bwMode="auto">
          <a:xfrm>
            <a:off x="1588" y="800101"/>
            <a:ext cx="9142412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4000" b="1">
                <a:latin typeface="+mn-lt"/>
              </a:rPr>
              <a:t>What did Danny do in the evening?</a:t>
            </a:r>
          </a:p>
        </p:txBody>
      </p:sp>
      <p:sp>
        <p:nvSpPr>
          <p:cNvPr id="25607" name="矩形 2"/>
          <p:cNvSpPr>
            <a:spLocks noChangeArrowheads="1"/>
          </p:cNvSpPr>
          <p:nvPr/>
        </p:nvSpPr>
        <p:spPr bwMode="auto">
          <a:xfrm>
            <a:off x="-52388" y="114300"/>
            <a:ext cx="4766048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 i="1" dirty="0">
                <a:solidFill>
                  <a:srgbClr val="FFC000"/>
                </a:solidFill>
                <a:latin typeface="+mn-lt"/>
                <a:sym typeface="Arial" panose="020B0604020202020204" pitchFamily="34" charset="0"/>
              </a:rPr>
              <a:t>Read and fill in the </a:t>
            </a:r>
            <a:r>
              <a:rPr lang="en-US" altLang="zh-CN" sz="3200" b="1" i="1" dirty="0" smtClean="0">
                <a:solidFill>
                  <a:srgbClr val="FFC000"/>
                </a:solidFill>
                <a:latin typeface="+mn-lt"/>
                <a:sym typeface="Arial" panose="020B0604020202020204" pitchFamily="34" charset="0"/>
              </a:rPr>
              <a:t>blanks.</a:t>
            </a:r>
            <a:endParaRPr lang="en-US" altLang="zh-CN" sz="3200" b="1" i="1" dirty="0">
              <a:solidFill>
                <a:srgbClr val="FFC000"/>
              </a:solidFill>
              <a:latin typeface="+mn-lt"/>
              <a:sym typeface="Arial" panose="020B0604020202020204" pitchFamily="34" charset="0"/>
            </a:endParaRPr>
          </a:p>
        </p:txBody>
      </p:sp>
      <p:sp>
        <p:nvSpPr>
          <p:cNvPr id="21512" name="文本框 21511"/>
          <p:cNvSpPr txBox="1">
            <a:spLocks noChangeArrowheads="1"/>
          </p:cNvSpPr>
          <p:nvPr/>
        </p:nvSpPr>
        <p:spPr bwMode="auto">
          <a:xfrm>
            <a:off x="1676400" y="1200151"/>
            <a:ext cx="3339376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3300"/>
                </a:solidFill>
                <a:latin typeface="+mn-lt"/>
              </a:rPr>
              <a:t>guessed a riddle</a:t>
            </a:r>
          </a:p>
        </p:txBody>
      </p:sp>
      <p:sp>
        <p:nvSpPr>
          <p:cNvPr id="21513" name="文本框 21512"/>
          <p:cNvSpPr txBox="1">
            <a:spLocks noChangeArrowheads="1"/>
          </p:cNvSpPr>
          <p:nvPr/>
        </p:nvSpPr>
        <p:spPr bwMode="auto">
          <a:xfrm>
            <a:off x="1199557" y="1822624"/>
            <a:ext cx="226215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3300"/>
                </a:solidFill>
                <a:latin typeface="+mn-lt"/>
              </a:rPr>
              <a:t>got a prize</a:t>
            </a:r>
          </a:p>
        </p:txBody>
      </p:sp>
      <p:pic>
        <p:nvPicPr>
          <p:cNvPr id="21514" name="图片 21513" descr="3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76800" y="2914650"/>
            <a:ext cx="33528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5" name="图片 21514" descr="u=2951636472,2474673728&amp;fm=23&amp;gp=0"/>
          <p:cNvPicPr>
            <a:picLocks noChangeAspect="1" noChangeArrowheads="1"/>
          </p:cNvPicPr>
          <p:nvPr/>
        </p:nvPicPr>
        <p:blipFill>
          <a:blip r:embed="rId4" cstate="email"/>
          <a:srcRect r="-2381"/>
          <a:stretch>
            <a:fillRect/>
          </a:stretch>
        </p:blipFill>
        <p:spPr bwMode="auto">
          <a:xfrm>
            <a:off x="762000" y="2628900"/>
            <a:ext cx="327660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6" name="矩形 21515"/>
          <p:cNvSpPr>
            <a:spLocks noChangeArrowheads="1" noChangeShapeType="1" noTextEdit="1"/>
          </p:cNvSpPr>
          <p:nvPr/>
        </p:nvSpPr>
        <p:spPr bwMode="auto">
          <a:xfrm>
            <a:off x="1600200" y="342900"/>
            <a:ext cx="6427788" cy="5905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altLang="zh-CN" sz="4400" b="1" kern="10" dirty="0">
                <a:ln w="9525">
                  <a:solidFill>
                    <a:srgbClr val="9999FF"/>
                  </a:solidFill>
                  <a:miter lim="800000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+mn-lt"/>
              </a:rPr>
              <a:t>He was very excited.</a:t>
            </a:r>
            <a:endParaRPr lang="zh-CN" altLang="en-US" sz="4400" b="1" kern="10" dirty="0">
              <a:ln w="9525">
                <a:solidFill>
                  <a:srgbClr val="9999FF"/>
                </a:solidFill>
                <a:miter lim="800000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3" grpId="0"/>
      <p:bldP spid="215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文本框 22529"/>
          <p:cNvSpPr txBox="1">
            <a:spLocks noChangeArrowheads="1"/>
          </p:cNvSpPr>
          <p:nvPr/>
        </p:nvSpPr>
        <p:spPr bwMode="auto">
          <a:xfrm>
            <a:off x="4114801" y="285750"/>
            <a:ext cx="2050561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4400" b="1">
                <a:solidFill>
                  <a:srgbClr val="FF3300"/>
                </a:solidFill>
                <a:latin typeface="+mn-lt"/>
              </a:rPr>
              <a:t>a</a:t>
            </a:r>
            <a:r>
              <a:rPr lang="en-US" altLang="zh-CN" sz="4400" b="1">
                <a:solidFill>
                  <a:srgbClr val="FF3300"/>
                </a:solidFill>
                <a:latin typeface="+mn-lt"/>
              </a:rPr>
              <a:t> riddle</a:t>
            </a:r>
          </a:p>
        </p:txBody>
      </p:sp>
      <p:sp>
        <p:nvSpPr>
          <p:cNvPr id="26627" name="文本框 22530"/>
          <p:cNvSpPr txBox="1">
            <a:spLocks noChangeArrowheads="1"/>
          </p:cNvSpPr>
          <p:nvPr/>
        </p:nvSpPr>
        <p:spPr bwMode="auto">
          <a:xfrm>
            <a:off x="923278" y="275385"/>
            <a:ext cx="5937844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400" b="1" dirty="0">
                <a:latin typeface="+mn-lt"/>
              </a:rPr>
              <a:t>They guess</a:t>
            </a:r>
            <a:r>
              <a:rPr lang="en-US" altLang="zh-CN" sz="4400" dirty="0">
                <a:latin typeface="+mn-lt"/>
              </a:rPr>
              <a:t> </a:t>
            </a:r>
            <a:r>
              <a:rPr lang="en-US" altLang="zh-CN" sz="4400" b="1" dirty="0">
                <a:latin typeface="+mn-lt"/>
              </a:rPr>
              <a:t>__________.</a:t>
            </a:r>
          </a:p>
        </p:txBody>
      </p:sp>
      <p:pic>
        <p:nvPicPr>
          <p:cNvPr id="26628" name="图片 22531" descr="3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31640" y="1234822"/>
            <a:ext cx="6897960" cy="3880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文本框 23557"/>
          <p:cNvSpPr txBox="1">
            <a:spLocks noChangeArrowheads="1"/>
          </p:cNvSpPr>
          <p:nvPr/>
        </p:nvSpPr>
        <p:spPr bwMode="auto">
          <a:xfrm>
            <a:off x="990601" y="171451"/>
            <a:ext cx="5194051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800" b="1" dirty="0">
                <a:latin typeface="+mn-lt"/>
              </a:rPr>
              <a:t>They guess </a:t>
            </a:r>
            <a:r>
              <a:rPr lang="en-US" altLang="zh-CN" sz="4800" b="1" dirty="0">
                <a:solidFill>
                  <a:srgbClr val="FF3300"/>
                </a:solidFill>
                <a:latin typeface="+mn-lt"/>
              </a:rPr>
              <a:t>riddle</a:t>
            </a:r>
            <a:r>
              <a:rPr lang="en-US" altLang="zh-CN" sz="4800" b="1" dirty="0">
                <a:solidFill>
                  <a:srgbClr val="0000FF"/>
                </a:solidFill>
                <a:latin typeface="+mn-lt"/>
              </a:rPr>
              <a:t>s</a:t>
            </a:r>
            <a:r>
              <a:rPr lang="en-US" altLang="zh-CN" sz="4800" dirty="0">
                <a:latin typeface="+mn-lt"/>
              </a:rPr>
              <a:t>.</a:t>
            </a:r>
          </a:p>
        </p:txBody>
      </p:sp>
      <p:pic>
        <p:nvPicPr>
          <p:cNvPr id="27653" name="图片 23558" descr="u=477986212,795958998&amp;fm=21&amp;gp=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9600" y="1054894"/>
            <a:ext cx="8305800" cy="4088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云形标注 24577"/>
          <p:cNvSpPr>
            <a:spLocks noChangeArrowheads="1"/>
          </p:cNvSpPr>
          <p:nvPr/>
        </p:nvSpPr>
        <p:spPr bwMode="auto">
          <a:xfrm>
            <a:off x="685800" y="2114550"/>
            <a:ext cx="8305800" cy="1543050"/>
          </a:xfrm>
          <a:prstGeom prst="cloudCallout">
            <a:avLst>
              <a:gd name="adj1" fmla="val -30338"/>
              <a:gd name="adj2" fmla="val 67051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zh-CN" altLang="en-US">
              <a:latin typeface="+mn-lt"/>
            </a:endParaRP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53988" y="628650"/>
            <a:ext cx="8990012" cy="85725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z="2800" b="1" dirty="0" smtClean="0">
                <a:latin typeface="+mn-lt"/>
              </a:rPr>
              <a:t> </a:t>
            </a:r>
            <a:r>
              <a:rPr lang="en-US" altLang="zh-CN" sz="4000" b="1" dirty="0" smtClean="0">
                <a:latin typeface="+mn-lt"/>
              </a:rPr>
              <a:t>Did they have a good time?</a:t>
            </a:r>
            <a:r>
              <a:rPr lang="zh-CN" altLang="en-US" sz="4000" b="1" dirty="0" smtClean="0">
                <a:latin typeface="+mn-lt"/>
              </a:rPr>
              <a:t> </a:t>
            </a:r>
            <a:endParaRPr lang="en-US" altLang="zh-CN" sz="4000" b="1" dirty="0" smtClean="0">
              <a:latin typeface="+mn-lt"/>
            </a:endParaRP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989806" y="2514600"/>
            <a:ext cx="7697787" cy="742950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000" b="1" dirty="0" smtClean="0">
                <a:solidFill>
                  <a:srgbClr val="FF3300"/>
                </a:solidFill>
                <a:latin typeface="+mn-lt"/>
                <a:sym typeface="Arial" panose="020B0604020202020204" pitchFamily="34" charset="0"/>
              </a:rPr>
              <a:t>Everyone was happy that day</a:t>
            </a:r>
            <a:r>
              <a:rPr lang="zh-CN" altLang="en-US" sz="4000" b="1" dirty="0" smtClean="0">
                <a:solidFill>
                  <a:srgbClr val="FF3300"/>
                </a:solidFill>
                <a:latin typeface="+mn-lt"/>
                <a:sym typeface="Arial" panose="020B0604020202020204" pitchFamily="34" charset="0"/>
              </a:rPr>
              <a:t>.</a:t>
            </a:r>
            <a:endParaRPr lang="zh-CN" altLang="en-US" sz="2800" dirty="0" smtClean="0">
              <a:latin typeface="+mn-lt"/>
              <a:sym typeface="Arial" panose="020B0604020202020204" pitchFamily="34" charset="0"/>
            </a:endParaRPr>
          </a:p>
        </p:txBody>
      </p:sp>
      <p:sp>
        <p:nvSpPr>
          <p:cNvPr id="24589" name="文本框 24588"/>
          <p:cNvSpPr txBox="1">
            <a:spLocks noChangeArrowheads="1"/>
          </p:cNvSpPr>
          <p:nvPr/>
        </p:nvSpPr>
        <p:spPr bwMode="auto">
          <a:xfrm>
            <a:off x="1752600" y="1257301"/>
            <a:ext cx="3673506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800" b="1" dirty="0" smtClean="0">
                <a:latin typeface="+mn-lt"/>
              </a:rPr>
              <a:t>Yes, they </a:t>
            </a:r>
            <a:r>
              <a:rPr lang="en-US" altLang="zh-CN" sz="4800" b="1" dirty="0">
                <a:latin typeface="+mn-lt"/>
              </a:rPr>
              <a:t>did.</a:t>
            </a:r>
          </a:p>
        </p:txBody>
      </p:sp>
      <p:pic>
        <p:nvPicPr>
          <p:cNvPr id="24590" name="图片 24589" descr="开心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76256" y="3560049"/>
            <a:ext cx="2267744" cy="158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ldLvl="0" animBg="1"/>
      <p:bldP spid="24580" grpId="0" build="p"/>
      <p:bldP spid="2458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文本框 25601"/>
          <p:cNvSpPr txBox="1">
            <a:spLocks noChangeArrowheads="1"/>
          </p:cNvSpPr>
          <p:nvPr/>
        </p:nvSpPr>
        <p:spPr bwMode="auto">
          <a:xfrm>
            <a:off x="539552" y="339502"/>
            <a:ext cx="7994496" cy="45243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+mn-lt"/>
              </a:rPr>
              <a:t>At the Lantern Festival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+mn-lt"/>
              </a:rPr>
              <a:t>Li</a:t>
            </a:r>
            <a:r>
              <a:rPr lang="zh-CN" altLang="en-US" sz="3600" b="1" dirty="0">
                <a:latin typeface="+mn-lt"/>
              </a:rPr>
              <a:t> M</a:t>
            </a:r>
            <a:r>
              <a:rPr lang="en-US" altLang="zh-CN" sz="3600" b="1" dirty="0" err="1">
                <a:latin typeface="+mn-lt"/>
              </a:rPr>
              <a:t>ing</a:t>
            </a:r>
            <a:r>
              <a:rPr lang="en-US" altLang="zh-CN" sz="3600" b="1" dirty="0">
                <a:latin typeface="+mn-lt"/>
              </a:rPr>
              <a:t> </a:t>
            </a:r>
            <a:r>
              <a:rPr lang="zh-CN" altLang="en-US" sz="3600" b="1" dirty="0">
                <a:latin typeface="+mn-lt"/>
              </a:rPr>
              <a:t>_______ </a:t>
            </a:r>
            <a:r>
              <a:rPr lang="en-US" altLang="zh-CN" sz="3600" b="1" dirty="0" smtClean="0">
                <a:latin typeface="+mn-lt"/>
              </a:rPr>
              <a:t>his grandparents</a:t>
            </a:r>
            <a:r>
              <a:rPr lang="en-US" altLang="zh-CN" sz="3600" b="1" dirty="0">
                <a:latin typeface="+mn-lt"/>
              </a:rPr>
              <a:t>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+mn-lt"/>
              </a:rPr>
              <a:t>They </a:t>
            </a:r>
            <a:r>
              <a:rPr lang="zh-CN" altLang="en-US" sz="3600" b="1" dirty="0">
                <a:latin typeface="+mn-lt"/>
              </a:rPr>
              <a:t>________</a:t>
            </a:r>
            <a:r>
              <a:rPr lang="en-US" altLang="zh-CN" sz="3600" b="1" dirty="0">
                <a:latin typeface="+mn-lt"/>
              </a:rPr>
              <a:t> a parade .</a:t>
            </a:r>
            <a:br>
              <a:rPr lang="en-US" altLang="zh-CN" sz="3600" b="1" dirty="0">
                <a:latin typeface="+mn-lt"/>
              </a:rPr>
            </a:br>
            <a:r>
              <a:rPr lang="en-US" altLang="zh-CN" sz="3600" b="1" dirty="0">
                <a:latin typeface="+mn-lt"/>
              </a:rPr>
              <a:t>Jenny </a:t>
            </a:r>
            <a:r>
              <a:rPr lang="zh-CN" altLang="en-US" sz="3600" b="1" dirty="0">
                <a:latin typeface="+mn-lt"/>
              </a:rPr>
              <a:t>________</a:t>
            </a:r>
            <a:r>
              <a:rPr lang="en-US" altLang="zh-CN" sz="3600" b="1" dirty="0">
                <a:latin typeface="+mn-lt"/>
              </a:rPr>
              <a:t> the </a:t>
            </a:r>
            <a:r>
              <a:rPr lang="en-US" altLang="zh-CN" sz="3600" b="1" dirty="0" err="1">
                <a:latin typeface="+mn-lt"/>
              </a:rPr>
              <a:t>yangge</a:t>
            </a:r>
            <a:r>
              <a:rPr lang="en-US" altLang="zh-CN" sz="3600" b="1" dirty="0">
                <a:latin typeface="+mn-lt"/>
              </a:rPr>
              <a:t> dance.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+mn-lt"/>
              </a:rPr>
              <a:t>Danny _______ the parade.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+mn-lt"/>
              </a:rPr>
              <a:t>Danny _______ like the Monkey King.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+mn-lt"/>
              </a:rPr>
              <a:t>They _______</a:t>
            </a:r>
            <a:r>
              <a:rPr lang="zh-CN" altLang="en-US" sz="3600" b="1" dirty="0">
                <a:latin typeface="+mn-lt"/>
              </a:rPr>
              <a:t>_</a:t>
            </a:r>
            <a:r>
              <a:rPr lang="en-US" altLang="zh-CN" sz="3600" b="1" dirty="0">
                <a:solidFill>
                  <a:srgbClr val="FF3300"/>
                </a:solidFill>
                <a:latin typeface="+mn-lt"/>
              </a:rPr>
              <a:t> </a:t>
            </a:r>
            <a:r>
              <a:rPr lang="en-US" altLang="zh-CN" sz="3600" b="1" dirty="0">
                <a:latin typeface="+mn-lt"/>
              </a:rPr>
              <a:t>the beautiful lanterns.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+mn-lt"/>
              </a:rPr>
              <a:t>Danny______</a:t>
            </a:r>
            <a:r>
              <a:rPr lang="zh-CN" altLang="en-US" sz="3600" b="1" dirty="0">
                <a:latin typeface="+mn-lt"/>
              </a:rPr>
              <a:t>_</a:t>
            </a:r>
            <a:r>
              <a:rPr lang="en-US" altLang="zh-CN" sz="3600" b="1" dirty="0">
                <a:latin typeface="+mn-lt"/>
              </a:rPr>
              <a:t> a riddle</a:t>
            </a:r>
            <a:r>
              <a:rPr lang="zh-CN" altLang="en-US" sz="3600" b="1" dirty="0">
                <a:latin typeface="+mn-lt"/>
              </a:rPr>
              <a:t> </a:t>
            </a:r>
            <a:r>
              <a:rPr lang="en-US" altLang="zh-CN" sz="3600" b="1" dirty="0">
                <a:latin typeface="+mn-lt"/>
              </a:rPr>
              <a:t>and ___ a prize.</a:t>
            </a:r>
          </a:p>
        </p:txBody>
      </p:sp>
      <p:sp>
        <p:nvSpPr>
          <p:cNvPr id="25604" name="文本框 25603"/>
          <p:cNvSpPr txBox="1">
            <a:spLocks noChangeArrowheads="1"/>
          </p:cNvSpPr>
          <p:nvPr/>
        </p:nvSpPr>
        <p:spPr bwMode="auto">
          <a:xfrm>
            <a:off x="2292153" y="911001"/>
            <a:ext cx="1611339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0000FF"/>
                </a:solidFill>
                <a:latin typeface="+mn-lt"/>
              </a:rPr>
              <a:t>visit</a:t>
            </a:r>
            <a:r>
              <a:rPr lang="en-US" altLang="zh-CN" sz="4000" b="1" dirty="0">
                <a:solidFill>
                  <a:srgbClr val="FF3300"/>
                </a:solidFill>
                <a:latin typeface="+mn-lt"/>
              </a:rPr>
              <a:t>ed</a:t>
            </a:r>
            <a:endParaRPr lang="zh-CN" altLang="en-US" sz="4000" dirty="0">
              <a:latin typeface="+mn-lt"/>
            </a:endParaRPr>
          </a:p>
        </p:txBody>
      </p:sp>
      <p:sp>
        <p:nvSpPr>
          <p:cNvPr id="25605" name="文本框 25604"/>
          <p:cNvSpPr txBox="1">
            <a:spLocks noChangeArrowheads="1"/>
          </p:cNvSpPr>
          <p:nvPr/>
        </p:nvSpPr>
        <p:spPr bwMode="auto">
          <a:xfrm>
            <a:off x="1758753" y="1425352"/>
            <a:ext cx="1826141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+mn-lt"/>
              </a:rPr>
              <a:t>watch</a:t>
            </a:r>
            <a:r>
              <a:rPr lang="en-US" altLang="zh-CN" sz="3600" b="1" dirty="0">
                <a:solidFill>
                  <a:srgbClr val="FF3300"/>
                </a:solidFill>
                <a:latin typeface="+mn-lt"/>
              </a:rPr>
              <a:t>ed</a:t>
            </a:r>
          </a:p>
        </p:txBody>
      </p:sp>
      <p:sp>
        <p:nvSpPr>
          <p:cNvPr id="25606" name="文本框 25605"/>
          <p:cNvSpPr txBox="1">
            <a:spLocks noChangeArrowheads="1"/>
          </p:cNvSpPr>
          <p:nvPr/>
        </p:nvSpPr>
        <p:spPr bwMode="auto">
          <a:xfrm>
            <a:off x="1987353" y="1996852"/>
            <a:ext cx="1672253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+mn-lt"/>
              </a:rPr>
              <a:t>learn</a:t>
            </a:r>
            <a:r>
              <a:rPr lang="en-US" altLang="zh-CN" sz="3600" b="1">
                <a:solidFill>
                  <a:srgbClr val="FF3300"/>
                </a:solidFill>
                <a:latin typeface="+mn-lt"/>
              </a:rPr>
              <a:t>ed</a:t>
            </a:r>
            <a:endParaRPr lang="zh-CN" altLang="en-US" sz="3600">
              <a:latin typeface="+mn-lt"/>
            </a:endParaRPr>
          </a:p>
        </p:txBody>
      </p:sp>
      <p:sp>
        <p:nvSpPr>
          <p:cNvPr id="25607" name="文本框 25606"/>
          <p:cNvSpPr txBox="1">
            <a:spLocks noChangeArrowheads="1"/>
          </p:cNvSpPr>
          <p:nvPr/>
        </p:nvSpPr>
        <p:spPr bwMode="auto">
          <a:xfrm>
            <a:off x="2063552" y="2454052"/>
            <a:ext cx="1415772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+mn-lt"/>
              </a:rPr>
              <a:t>join</a:t>
            </a:r>
            <a:r>
              <a:rPr lang="en-US" altLang="zh-CN" sz="3600" b="1" dirty="0">
                <a:solidFill>
                  <a:srgbClr val="FF3300"/>
                </a:solidFill>
                <a:latin typeface="+mn-lt"/>
              </a:rPr>
              <a:t>ed</a:t>
            </a:r>
            <a:endParaRPr lang="zh-CN" altLang="en-US" sz="3600" dirty="0">
              <a:latin typeface="+mn-lt"/>
            </a:endParaRPr>
          </a:p>
        </p:txBody>
      </p:sp>
      <p:sp>
        <p:nvSpPr>
          <p:cNvPr id="25608" name="文本框 25607"/>
          <p:cNvSpPr txBox="1">
            <a:spLocks noChangeArrowheads="1"/>
          </p:cNvSpPr>
          <p:nvPr/>
        </p:nvSpPr>
        <p:spPr bwMode="auto">
          <a:xfrm>
            <a:off x="2215952" y="3025552"/>
            <a:ext cx="1236236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+mn-lt"/>
              </a:rPr>
              <a:t>act</a:t>
            </a:r>
            <a:r>
              <a:rPr lang="en-US" altLang="zh-CN" sz="3600" b="1">
                <a:solidFill>
                  <a:srgbClr val="FF3300"/>
                </a:solidFill>
                <a:latin typeface="+mn-lt"/>
              </a:rPr>
              <a:t>ed</a:t>
            </a:r>
            <a:endParaRPr lang="zh-CN" altLang="en-US" sz="3600">
              <a:latin typeface="+mn-lt"/>
            </a:endParaRPr>
          </a:p>
        </p:txBody>
      </p:sp>
      <p:sp>
        <p:nvSpPr>
          <p:cNvPr id="25609" name="文本框 25608"/>
          <p:cNvSpPr txBox="1">
            <a:spLocks noChangeArrowheads="1"/>
          </p:cNvSpPr>
          <p:nvPr/>
        </p:nvSpPr>
        <p:spPr bwMode="auto">
          <a:xfrm>
            <a:off x="1682553" y="3539902"/>
            <a:ext cx="1826141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+mn-lt"/>
              </a:rPr>
              <a:t>watch</a:t>
            </a:r>
            <a:r>
              <a:rPr lang="en-US" altLang="zh-CN" sz="3600" b="1">
                <a:solidFill>
                  <a:srgbClr val="FF3300"/>
                </a:solidFill>
                <a:latin typeface="+mn-lt"/>
              </a:rPr>
              <a:t>ed</a:t>
            </a:r>
            <a:endParaRPr lang="zh-CN" altLang="en-US" sz="3600">
              <a:latin typeface="+mn-lt"/>
            </a:endParaRPr>
          </a:p>
        </p:txBody>
      </p:sp>
      <p:sp>
        <p:nvSpPr>
          <p:cNvPr id="25610" name="文本框 25609"/>
          <p:cNvSpPr txBox="1">
            <a:spLocks noChangeArrowheads="1"/>
          </p:cNvSpPr>
          <p:nvPr/>
        </p:nvSpPr>
        <p:spPr bwMode="auto">
          <a:xfrm>
            <a:off x="1911153" y="3997102"/>
            <a:ext cx="1697901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+mn-lt"/>
              </a:rPr>
              <a:t>guess</a:t>
            </a:r>
            <a:r>
              <a:rPr lang="en-US" altLang="zh-CN" sz="3600" b="1">
                <a:solidFill>
                  <a:srgbClr val="FF3300"/>
                </a:solidFill>
                <a:latin typeface="+mn-lt"/>
              </a:rPr>
              <a:t>ed</a:t>
            </a:r>
            <a:endParaRPr lang="zh-CN" altLang="en-US" sz="3600">
              <a:latin typeface="+mn-lt"/>
            </a:endParaRPr>
          </a:p>
        </p:txBody>
      </p:sp>
      <p:sp>
        <p:nvSpPr>
          <p:cNvPr id="25611" name="文本框 25610"/>
          <p:cNvSpPr txBox="1">
            <a:spLocks noChangeArrowheads="1"/>
          </p:cNvSpPr>
          <p:nvPr/>
        </p:nvSpPr>
        <p:spPr bwMode="auto">
          <a:xfrm>
            <a:off x="6025953" y="3997102"/>
            <a:ext cx="800219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3300"/>
                </a:solidFill>
                <a:latin typeface="+mn-lt"/>
              </a:rPr>
              <a:t>got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bldLvl="0"/>
      <p:bldP spid="25605" grpId="0" bldLvl="0"/>
      <p:bldP spid="25606" grpId="0" bldLvl="0"/>
      <p:bldP spid="25607" grpId="0" bldLvl="0"/>
      <p:bldP spid="25608" grpId="0" bldLvl="0"/>
      <p:bldP spid="25609" grpId="0" bldLvl="0"/>
      <p:bldP spid="25610" grpId="0" bldLvl="0"/>
      <p:bldP spid="25611" grpId="0" bldLvl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30745"/>
            <a:ext cx="4187825" cy="669131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z="4000" b="1" i="1" dirty="0" smtClean="0">
                <a:latin typeface="+mn-lt"/>
              </a:rPr>
              <a:t>Let’s write.</a:t>
            </a:r>
          </a:p>
        </p:txBody>
      </p:sp>
      <p:pic>
        <p:nvPicPr>
          <p:cNvPr id="30723" name="图片 27649" descr="3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4600" y="999876"/>
            <a:ext cx="3886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图片 27653" descr="3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867400" y="999876"/>
            <a:ext cx="3276600" cy="2291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图片 27654" descr="3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999876"/>
            <a:ext cx="3200400" cy="227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8" name="文本框 27655"/>
          <p:cNvSpPr txBox="1">
            <a:spLocks noChangeArrowheads="1"/>
          </p:cNvSpPr>
          <p:nvPr/>
        </p:nvSpPr>
        <p:spPr bwMode="auto">
          <a:xfrm>
            <a:off x="304800" y="3200401"/>
            <a:ext cx="807362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+mn-lt"/>
              </a:rPr>
              <a:t>watch   breakfast   evening   beautiful  visited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文本框 28673"/>
          <p:cNvSpPr txBox="1">
            <a:spLocks noChangeArrowheads="1"/>
          </p:cNvSpPr>
          <p:nvPr/>
        </p:nvSpPr>
        <p:spPr bwMode="auto">
          <a:xfrm>
            <a:off x="0" y="171450"/>
            <a:ext cx="944880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dirty="0">
                <a:latin typeface="+mn-lt"/>
              </a:rPr>
              <a:t>What do you usually do at the Lantern Festival</a:t>
            </a:r>
            <a:r>
              <a:rPr lang="zh-CN" altLang="en-US" sz="3600" dirty="0">
                <a:latin typeface="+mn-lt"/>
              </a:rPr>
              <a:t> </a:t>
            </a:r>
            <a:r>
              <a:rPr lang="en-US" altLang="zh-CN" sz="3600" dirty="0">
                <a:latin typeface="+mn-lt"/>
              </a:rPr>
              <a:t>?</a:t>
            </a:r>
          </a:p>
        </p:txBody>
      </p:sp>
      <p:sp>
        <p:nvSpPr>
          <p:cNvPr id="31748" name="Text Box 9"/>
          <p:cNvSpPr txBox="1">
            <a:spLocks noChangeArrowheads="1"/>
          </p:cNvSpPr>
          <p:nvPr/>
        </p:nvSpPr>
        <p:spPr bwMode="auto">
          <a:xfrm>
            <a:off x="685800" y="2400300"/>
            <a:ext cx="35052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+mn-lt"/>
              </a:rPr>
              <a:t>eat </a:t>
            </a:r>
            <a:r>
              <a:rPr lang="en-US" altLang="zh-CN" sz="2400" b="1" dirty="0" err="1">
                <a:latin typeface="+mn-lt"/>
              </a:rPr>
              <a:t>yuanxiao</a:t>
            </a:r>
            <a:endParaRPr lang="zh-CN" altLang="en-US" sz="2400" b="1" dirty="0">
              <a:latin typeface="+mn-lt"/>
            </a:endParaRPr>
          </a:p>
        </p:txBody>
      </p:sp>
      <p:sp>
        <p:nvSpPr>
          <p:cNvPr id="31749" name="Text Box 11"/>
          <p:cNvSpPr txBox="1">
            <a:spLocks noChangeArrowheads="1"/>
          </p:cNvSpPr>
          <p:nvPr/>
        </p:nvSpPr>
        <p:spPr bwMode="auto">
          <a:xfrm>
            <a:off x="457200" y="4514850"/>
            <a:ext cx="25908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+mn-lt"/>
                <a:sym typeface="Arial" panose="020B0604020202020204" pitchFamily="34" charset="0"/>
              </a:rPr>
              <a:t>watch the parade</a:t>
            </a:r>
          </a:p>
        </p:txBody>
      </p:sp>
      <p:sp>
        <p:nvSpPr>
          <p:cNvPr id="31750" name="文本框 28677"/>
          <p:cNvSpPr txBox="1">
            <a:spLocks noChangeArrowheads="1"/>
          </p:cNvSpPr>
          <p:nvPr/>
        </p:nvSpPr>
        <p:spPr bwMode="auto">
          <a:xfrm>
            <a:off x="3429001" y="4514850"/>
            <a:ext cx="18694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+mn-lt"/>
              </a:rPr>
              <a:t>guess riddles</a:t>
            </a:r>
          </a:p>
        </p:txBody>
      </p:sp>
      <p:sp>
        <p:nvSpPr>
          <p:cNvPr id="31751" name="文本框 28678"/>
          <p:cNvSpPr txBox="1">
            <a:spLocks noChangeArrowheads="1"/>
          </p:cNvSpPr>
          <p:nvPr/>
        </p:nvSpPr>
        <p:spPr bwMode="auto">
          <a:xfrm>
            <a:off x="4648200" y="2400300"/>
            <a:ext cx="34290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+mn-lt"/>
              </a:rPr>
              <a:t>watch  beautiful lanterns</a:t>
            </a:r>
          </a:p>
        </p:txBody>
      </p:sp>
      <p:pic>
        <p:nvPicPr>
          <p:cNvPr id="31752" name="图片 28679" descr="3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9600" y="742950"/>
            <a:ext cx="2743200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3" name="图片 28680" descr="4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495800" y="685800"/>
            <a:ext cx="3124200" cy="174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4" name="图片 28681" descr="u=957456338,3161504261&amp;fm=21&amp;gp=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28600" y="3028950"/>
            <a:ext cx="2743200" cy="1379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5" name="图片 28682" descr="u=441574493,2671851045&amp;fm=21&amp;gp=0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505200" y="2971801"/>
            <a:ext cx="2286000" cy="1346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6" name="文本框 28683"/>
          <p:cNvSpPr txBox="1">
            <a:spLocks noChangeArrowheads="1"/>
          </p:cNvSpPr>
          <p:nvPr/>
        </p:nvSpPr>
        <p:spPr bwMode="auto">
          <a:xfrm>
            <a:off x="5943601" y="4343400"/>
            <a:ext cx="2956259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+mn-lt"/>
              </a:rPr>
              <a:t>watch dragon dances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+mn-lt"/>
              </a:rPr>
              <a:t> and lion dances</a:t>
            </a:r>
          </a:p>
        </p:txBody>
      </p:sp>
      <p:pic>
        <p:nvPicPr>
          <p:cNvPr id="31757" name="图片 28684" descr="u=2044891420,3405741473&amp;fm=21&amp;gp=0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324600" y="3028950"/>
            <a:ext cx="2133600" cy="1218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CN" dirty="0" smtClean="0"/>
              <a:t>Thank You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图片 5121" descr="1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085850"/>
            <a:ext cx="4572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图片 5122" descr="1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114800" y="1085850"/>
            <a:ext cx="5029200" cy="261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文本框 5123"/>
          <p:cNvSpPr txBox="1">
            <a:spLocks noChangeArrowheads="1"/>
          </p:cNvSpPr>
          <p:nvPr/>
        </p:nvSpPr>
        <p:spPr bwMode="auto">
          <a:xfrm>
            <a:off x="381000" y="3657601"/>
            <a:ext cx="3390672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latin typeface="+mn-lt"/>
              </a:rPr>
              <a:t> </a:t>
            </a:r>
            <a:r>
              <a:rPr lang="en-US" altLang="zh-CN" sz="3600" b="1">
                <a:solidFill>
                  <a:srgbClr val="FF0000"/>
                </a:solidFill>
                <a:latin typeface="+mn-lt"/>
              </a:rPr>
              <a:t>went swimming</a:t>
            </a:r>
          </a:p>
        </p:txBody>
      </p:sp>
      <p:sp>
        <p:nvSpPr>
          <p:cNvPr id="5125" name="文本框 5124"/>
          <p:cNvSpPr txBox="1">
            <a:spLocks noChangeArrowheads="1"/>
          </p:cNvSpPr>
          <p:nvPr/>
        </p:nvSpPr>
        <p:spPr bwMode="auto">
          <a:xfrm>
            <a:off x="4572000" y="3657601"/>
            <a:ext cx="449580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latin typeface="+mn-lt"/>
              </a:rPr>
              <a:t> </a:t>
            </a:r>
            <a:r>
              <a:rPr lang="en-US" altLang="zh-CN" sz="3600" b="1">
                <a:solidFill>
                  <a:srgbClr val="FF0000"/>
                </a:solidFill>
                <a:latin typeface="+mn-lt"/>
              </a:rPr>
              <a:t>climb</a:t>
            </a:r>
            <a:r>
              <a:rPr lang="en-US" altLang="zh-CN" sz="3600" b="1">
                <a:latin typeface="+mn-lt"/>
              </a:rPr>
              <a:t>ed</a:t>
            </a:r>
            <a:r>
              <a:rPr lang="en-US" altLang="zh-CN" sz="3600" b="1">
                <a:solidFill>
                  <a:srgbClr val="FF0000"/>
                </a:solidFill>
                <a:latin typeface="+mn-lt"/>
              </a:rPr>
              <a:t> </a:t>
            </a:r>
            <a:r>
              <a:rPr lang="en-US" altLang="zh-CN" sz="3600" b="1">
                <a:latin typeface="+mn-lt"/>
              </a:rPr>
              <a:t>the hills</a:t>
            </a:r>
          </a:p>
        </p:txBody>
      </p:sp>
      <p:sp>
        <p:nvSpPr>
          <p:cNvPr id="8198" name="文本框 5125"/>
          <p:cNvSpPr txBox="1">
            <a:spLocks noChangeArrowheads="1"/>
          </p:cNvSpPr>
          <p:nvPr/>
        </p:nvSpPr>
        <p:spPr bwMode="auto">
          <a:xfrm>
            <a:off x="201613" y="114300"/>
            <a:ext cx="8153194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400" b="1">
                <a:latin typeface="+mn-lt"/>
              </a:rPr>
              <a:t>What </a:t>
            </a:r>
            <a:r>
              <a:rPr lang="en-US" altLang="zh-CN" sz="4400" b="1">
                <a:solidFill>
                  <a:srgbClr val="FF0000"/>
                </a:solidFill>
                <a:latin typeface="+mn-lt"/>
              </a:rPr>
              <a:t>did </a:t>
            </a:r>
            <a:r>
              <a:rPr lang="en-US" altLang="zh-CN" sz="4400" b="1">
                <a:latin typeface="+mn-lt"/>
              </a:rPr>
              <a:t>you do in the holidays?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ldLvl="0"/>
      <p:bldP spid="5125" grpId="0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图片 6145" descr="40cfa107b5429f33-7caea8f56ddc998a-761447470cd6c07254d19cba639f638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085851"/>
            <a:ext cx="3816350" cy="236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图片 6146" descr="5a1029ca06904c69-49a431347ce1ab5b-658cd32722fffe6c11ab18ae50844d95"/>
          <p:cNvPicPr>
            <a:picLocks noChangeAspect="1" noChangeArrowheads="1"/>
          </p:cNvPicPr>
          <p:nvPr/>
        </p:nvPicPr>
        <p:blipFill>
          <a:blip r:embed="rId4" cstate="email"/>
          <a:srcRect r="-714"/>
          <a:stretch>
            <a:fillRect/>
          </a:stretch>
        </p:blipFill>
        <p:spPr bwMode="auto">
          <a:xfrm>
            <a:off x="4495800" y="1143000"/>
            <a:ext cx="40259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152401" y="3600450"/>
            <a:ext cx="3744913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5400" b="1" dirty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wen</a:t>
            </a:r>
            <a:r>
              <a:rPr lang="en-US" altLang="zh-CN" sz="5400" b="1" dirty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t</a:t>
            </a:r>
            <a:r>
              <a:rPr lang="zh-CN" altLang="en-US" sz="5400" b="1" dirty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zh-CN" altLang="en-US" sz="5400" b="1" dirty="0" smtClean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ski</a:t>
            </a:r>
            <a:r>
              <a:rPr lang="en-US" altLang="zh-CN" sz="5400" b="1" dirty="0" err="1" smtClean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ing</a:t>
            </a:r>
            <a:endParaRPr lang="en-US" altLang="zh-CN" sz="5400" b="1" dirty="0">
              <a:solidFill>
                <a:srgbClr val="C000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4876801" y="3829050"/>
            <a:ext cx="3332163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4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went</a:t>
            </a:r>
            <a:r>
              <a:rPr lang="en-US" altLang="zh-CN" sz="4400" b="1" dirty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zh-CN" sz="4400" b="1" dirty="0">
                <a:latin typeface="+mn-lt"/>
                <a:cs typeface="Times New Roman" panose="02020603050405020304" pitchFamily="18" charset="0"/>
              </a:rPr>
              <a:t>skating</a:t>
            </a:r>
          </a:p>
        </p:txBody>
      </p:sp>
      <p:sp>
        <p:nvSpPr>
          <p:cNvPr id="9222" name="文本框 6149"/>
          <p:cNvSpPr txBox="1">
            <a:spLocks noChangeArrowheads="1"/>
          </p:cNvSpPr>
          <p:nvPr/>
        </p:nvSpPr>
        <p:spPr bwMode="auto">
          <a:xfrm>
            <a:off x="152400" y="114300"/>
            <a:ext cx="8153194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400" b="1" dirty="0">
                <a:latin typeface="+mn-lt"/>
              </a:rPr>
              <a:t>What </a:t>
            </a:r>
            <a:r>
              <a:rPr lang="en-US" altLang="zh-CN" sz="4400" b="1" dirty="0">
                <a:solidFill>
                  <a:srgbClr val="FF0000"/>
                </a:solidFill>
                <a:latin typeface="+mn-lt"/>
              </a:rPr>
              <a:t>did </a:t>
            </a:r>
            <a:r>
              <a:rPr lang="en-US" altLang="zh-CN" sz="4400" b="1" dirty="0">
                <a:latin typeface="+mn-lt"/>
              </a:rPr>
              <a:t>you do in the holidays?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228601" y="3371850"/>
            <a:ext cx="4479925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4400" b="1" dirty="0">
                <a:latin typeface="+mn-lt"/>
                <a:cs typeface="Times New Roman" panose="02020603050405020304" pitchFamily="18" charset="0"/>
              </a:rPr>
              <a:t>played ice hockey</a:t>
            </a:r>
          </a:p>
        </p:txBody>
      </p:sp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4724400" y="3943350"/>
            <a:ext cx="4349750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4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went</a:t>
            </a:r>
            <a:r>
              <a:rPr lang="en-US" altLang="zh-CN" sz="4400" b="1" dirty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zh-CN" sz="4400" b="1" dirty="0">
                <a:latin typeface="+mn-lt"/>
                <a:cs typeface="Times New Roman" panose="02020603050405020304" pitchFamily="18" charset="0"/>
              </a:rPr>
              <a:t>ice fishing</a:t>
            </a:r>
          </a:p>
        </p:txBody>
      </p:sp>
      <p:sp>
        <p:nvSpPr>
          <p:cNvPr id="10244" name="文本框 6149"/>
          <p:cNvSpPr txBox="1">
            <a:spLocks noChangeArrowheads="1"/>
          </p:cNvSpPr>
          <p:nvPr/>
        </p:nvSpPr>
        <p:spPr bwMode="auto">
          <a:xfrm>
            <a:off x="152400" y="114300"/>
            <a:ext cx="8153194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400" b="1" dirty="0">
                <a:latin typeface="+mn-lt"/>
              </a:rPr>
              <a:t>What </a:t>
            </a:r>
            <a:r>
              <a:rPr lang="en-US" altLang="zh-CN" sz="4400" b="1" dirty="0">
                <a:solidFill>
                  <a:srgbClr val="FF0000"/>
                </a:solidFill>
                <a:latin typeface="+mn-lt"/>
              </a:rPr>
              <a:t>did </a:t>
            </a:r>
            <a:r>
              <a:rPr lang="en-US" altLang="zh-CN" sz="4400" b="1" dirty="0">
                <a:latin typeface="+mn-lt"/>
              </a:rPr>
              <a:t>you do in the holidays?</a:t>
            </a:r>
          </a:p>
        </p:txBody>
      </p:sp>
      <p:pic>
        <p:nvPicPr>
          <p:cNvPr id="10245" name="图片 1" descr="2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8601" y="1085851"/>
            <a:ext cx="3998913" cy="2099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图片 2" descr="2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105400" y="857250"/>
            <a:ext cx="3219450" cy="282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图片 1" descr="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342900"/>
            <a:ext cx="50292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文本框 2"/>
          <p:cNvSpPr txBox="1">
            <a:spLocks noChangeArrowheads="1"/>
          </p:cNvSpPr>
          <p:nvPr/>
        </p:nvSpPr>
        <p:spPr bwMode="auto">
          <a:xfrm>
            <a:off x="152401" y="3486151"/>
            <a:ext cx="8430513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+mn-lt"/>
              </a:rPr>
              <a:t>I </a:t>
            </a:r>
            <a:r>
              <a:rPr lang="en-US" altLang="zh-CN" sz="3600" b="1" dirty="0" smtClean="0">
                <a:latin typeface="+mn-lt"/>
              </a:rPr>
              <a:t>didn’t </a:t>
            </a:r>
            <a:r>
              <a:rPr lang="en-US" altLang="zh-CN" sz="3600" b="1" dirty="0">
                <a:latin typeface="+mn-lt"/>
              </a:rPr>
              <a:t>go ice </a:t>
            </a:r>
            <a:r>
              <a:rPr lang="en-US" altLang="zh-CN" sz="3600" b="1" dirty="0" smtClean="0">
                <a:latin typeface="+mn-lt"/>
              </a:rPr>
              <a:t>fishing, </a:t>
            </a:r>
            <a:r>
              <a:rPr lang="en-US" altLang="zh-CN" sz="3600" b="1" dirty="0">
                <a:latin typeface="+mn-lt"/>
              </a:rPr>
              <a:t>but I got a </a:t>
            </a:r>
            <a:r>
              <a:rPr lang="en-US" altLang="zh-CN" sz="3600" b="1" dirty="0" smtClean="0">
                <a:latin typeface="+mn-lt"/>
              </a:rPr>
              <a:t>fish, too</a:t>
            </a:r>
            <a:r>
              <a:rPr lang="en-US" altLang="zh-CN" sz="3600" b="1" dirty="0">
                <a:latin typeface="+mn-lt"/>
              </a:rPr>
              <a:t>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矩形 8193"/>
          <p:cNvSpPr>
            <a:spLocks noChangeArrowheads="1"/>
          </p:cNvSpPr>
          <p:nvPr/>
        </p:nvSpPr>
        <p:spPr bwMode="auto">
          <a:xfrm>
            <a:off x="1295400" y="281903"/>
            <a:ext cx="6559550" cy="13234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000" b="1" dirty="0" smtClean="0">
                <a:solidFill>
                  <a:srgbClr val="FF3300"/>
                </a:solidFill>
                <a:latin typeface="+mn-lt"/>
                <a:ea typeface="黑体" panose="02010609060101010101" pitchFamily="49" charset="-122"/>
              </a:rPr>
              <a:t>T</a:t>
            </a:r>
            <a:r>
              <a:rPr lang="zh-CN" altLang="en-US" sz="4000" b="1" dirty="0" smtClean="0">
                <a:solidFill>
                  <a:srgbClr val="FF3300"/>
                </a:solidFill>
                <a:latin typeface="+mn-lt"/>
                <a:ea typeface="黑体" panose="02010609060101010101" pitchFamily="49" charset="-122"/>
              </a:rPr>
              <a:t>he </a:t>
            </a:r>
            <a:r>
              <a:rPr lang="zh-CN" altLang="en-US" sz="4000" b="1" dirty="0">
                <a:solidFill>
                  <a:srgbClr val="FF3300"/>
                </a:solidFill>
                <a:latin typeface="+mn-lt"/>
                <a:ea typeface="黑体" panose="02010609060101010101" pitchFamily="49" charset="-122"/>
              </a:rPr>
              <a:t>Lantern Festival 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FF3300"/>
                </a:solidFill>
                <a:latin typeface="+mn-lt"/>
                <a:ea typeface="楷体_GB2312" pitchFamily="49" charset="-122"/>
              </a:rPr>
              <a:t>    (元宵节)</a:t>
            </a:r>
          </a:p>
        </p:txBody>
      </p:sp>
      <p:pic>
        <p:nvPicPr>
          <p:cNvPr id="8195" name="图片 8194" descr="元宵节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19200" y="1657350"/>
            <a:ext cx="6934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文本框 9217"/>
          <p:cNvSpPr txBox="1">
            <a:spLocks noChangeArrowheads="1"/>
          </p:cNvSpPr>
          <p:nvPr/>
        </p:nvSpPr>
        <p:spPr bwMode="auto">
          <a:xfrm>
            <a:off x="533400" y="2343150"/>
            <a:ext cx="218842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>
                <a:latin typeface="+mn-lt"/>
              </a:rPr>
              <a:t>eat yuanxiao</a:t>
            </a:r>
            <a:r>
              <a:rPr lang="en-US" altLang="zh-CN" b="1">
                <a:latin typeface="+mn-lt"/>
              </a:rPr>
              <a:t> </a:t>
            </a:r>
          </a:p>
        </p:txBody>
      </p:sp>
      <p:sp>
        <p:nvSpPr>
          <p:cNvPr id="9219" name="文本框 9218"/>
          <p:cNvSpPr txBox="1">
            <a:spLocks noChangeArrowheads="1"/>
          </p:cNvSpPr>
          <p:nvPr/>
        </p:nvSpPr>
        <p:spPr bwMode="auto">
          <a:xfrm>
            <a:off x="3429000" y="2343150"/>
            <a:ext cx="2278188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>
                <a:latin typeface="+mn-lt"/>
              </a:rPr>
              <a:t>guess </a:t>
            </a:r>
            <a:r>
              <a:rPr lang="zh-CN" altLang="en-US" sz="2800" b="1">
                <a:latin typeface="+mn-lt"/>
              </a:rPr>
              <a:t>a </a:t>
            </a:r>
            <a:r>
              <a:rPr lang="en-US" altLang="zh-CN" sz="2800" b="1">
                <a:solidFill>
                  <a:srgbClr val="FF3300"/>
                </a:solidFill>
                <a:latin typeface="+mn-lt"/>
              </a:rPr>
              <a:t>riddle</a:t>
            </a:r>
          </a:p>
        </p:txBody>
      </p:sp>
      <p:pic>
        <p:nvPicPr>
          <p:cNvPr id="9220" name="图片 9219" descr="u=3524354921,2370402952&amp;fm=23&amp;gp=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96001" y="742951"/>
            <a:ext cx="2500313" cy="1535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文本框 9220"/>
          <p:cNvSpPr txBox="1">
            <a:spLocks noChangeArrowheads="1"/>
          </p:cNvSpPr>
          <p:nvPr/>
        </p:nvSpPr>
        <p:spPr bwMode="auto">
          <a:xfrm>
            <a:off x="6096000" y="2286000"/>
            <a:ext cx="2249334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>
                <a:latin typeface="+mn-lt"/>
              </a:rPr>
              <a:t>y</a:t>
            </a:r>
            <a:r>
              <a:rPr lang="en-US" altLang="zh-CN" sz="2800" b="1">
                <a:latin typeface="+mn-lt"/>
              </a:rPr>
              <a:t>angge dance</a:t>
            </a:r>
          </a:p>
        </p:txBody>
      </p:sp>
      <p:sp>
        <p:nvSpPr>
          <p:cNvPr id="9222" name="文本框 9221"/>
          <p:cNvSpPr txBox="1">
            <a:spLocks noChangeArrowheads="1"/>
          </p:cNvSpPr>
          <p:nvPr/>
        </p:nvSpPr>
        <p:spPr bwMode="auto">
          <a:xfrm>
            <a:off x="304800" y="4514850"/>
            <a:ext cx="301877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>
                <a:latin typeface="+mn-lt"/>
              </a:rPr>
              <a:t>watch </a:t>
            </a:r>
            <a:r>
              <a:rPr lang="zh-CN" altLang="en-US" sz="2800" b="1">
                <a:latin typeface="+mn-lt"/>
              </a:rPr>
              <a:t>the </a:t>
            </a:r>
            <a:r>
              <a:rPr lang="en-US" altLang="zh-CN" sz="2800" b="1">
                <a:latin typeface="+mn-lt"/>
              </a:rPr>
              <a:t>lantern</a:t>
            </a:r>
            <a:r>
              <a:rPr lang="zh-CN" altLang="en-US" sz="2800" b="1">
                <a:latin typeface="+mn-lt"/>
              </a:rPr>
              <a:t>s</a:t>
            </a:r>
            <a:endParaRPr lang="en-US" altLang="zh-CN" sz="2800" b="1">
              <a:latin typeface="+mn-lt"/>
            </a:endParaRPr>
          </a:p>
        </p:txBody>
      </p:sp>
      <p:pic>
        <p:nvPicPr>
          <p:cNvPr id="9223" name="图片 9222" descr="u=3135934926,2160318641&amp;fm=21&amp;gp=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886200" y="2800350"/>
            <a:ext cx="26670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文本框 9223"/>
          <p:cNvSpPr txBox="1">
            <a:spLocks noChangeArrowheads="1"/>
          </p:cNvSpPr>
          <p:nvPr/>
        </p:nvSpPr>
        <p:spPr bwMode="auto">
          <a:xfrm>
            <a:off x="3886200" y="4514850"/>
            <a:ext cx="2539478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>
                <a:latin typeface="+mn-lt"/>
              </a:rPr>
              <a:t>watch a </a:t>
            </a:r>
            <a:r>
              <a:rPr lang="en-US" altLang="zh-CN" sz="2800" b="1">
                <a:solidFill>
                  <a:srgbClr val="FF3300"/>
                </a:solidFill>
                <a:latin typeface="+mn-lt"/>
              </a:rPr>
              <a:t>parade</a:t>
            </a:r>
          </a:p>
        </p:txBody>
      </p:sp>
      <p:pic>
        <p:nvPicPr>
          <p:cNvPr id="9225" name="图片 9224" descr="u=2811356459,1644095266&amp;fm=21&amp;gp=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81000" y="2857500"/>
            <a:ext cx="26670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图片 9225" descr="u=2166985153,1784781264&amp;fm=21&amp;gp=0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81000" y="742950"/>
            <a:ext cx="2844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图片 9226" descr="u=190805170,3953544397&amp;fm=21&amp;gp=0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505201" y="742950"/>
            <a:ext cx="22383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8" name="矩形 9227"/>
          <p:cNvSpPr>
            <a:spLocks noChangeArrowheads="1"/>
          </p:cNvSpPr>
          <p:nvPr/>
        </p:nvSpPr>
        <p:spPr bwMode="auto">
          <a:xfrm>
            <a:off x="-76200" y="103258"/>
            <a:ext cx="9601200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4000" b="1" dirty="0">
                <a:latin typeface="+mn-lt"/>
              </a:rPr>
              <a:t>What did you do at </a:t>
            </a:r>
            <a:r>
              <a:rPr lang="en-US" altLang="zh-CN" sz="4000" b="1" dirty="0">
                <a:solidFill>
                  <a:srgbClr val="FF3300"/>
                </a:solidFill>
                <a:latin typeface="+mn-lt"/>
              </a:rPr>
              <a:t>the Lantern Festival</a:t>
            </a:r>
            <a:r>
              <a:rPr lang="zh-CN" altLang="en-US" sz="4000" b="1" dirty="0">
                <a:latin typeface="+mn-lt"/>
              </a:rPr>
              <a:t>?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ldLvl="0"/>
      <p:bldP spid="9219" grpId="0" bldLvl="0"/>
      <p:bldP spid="9221" grpId="0" bldLvl="0"/>
      <p:bldP spid="9222" grpId="0" bldLvl="0"/>
      <p:bldP spid="9224" grpId="0" bldLvl="0"/>
      <p:bldP spid="92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" y="0"/>
            <a:ext cx="8761413" cy="85725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zh-CN" sz="3200" b="1" dirty="0" smtClean="0">
                <a:latin typeface="+mn-lt"/>
              </a:rPr>
              <a:t> What did </a:t>
            </a:r>
            <a:r>
              <a:rPr lang="en-US" altLang="zh-CN" sz="3200" b="1" dirty="0" smtClean="0">
                <a:solidFill>
                  <a:srgbClr val="0000FF"/>
                </a:solidFill>
                <a:latin typeface="+mn-lt"/>
              </a:rPr>
              <a:t>Li Ming, Jenny and Danny</a:t>
            </a:r>
            <a:r>
              <a:rPr lang="en-US" altLang="zh-CN" sz="3200" b="1" dirty="0" smtClean="0">
                <a:latin typeface="+mn-lt"/>
              </a:rPr>
              <a:t> do</a:t>
            </a:r>
            <a:br>
              <a:rPr lang="en-US" altLang="zh-CN" sz="3200" b="1" dirty="0" smtClean="0">
                <a:latin typeface="+mn-lt"/>
              </a:rPr>
            </a:br>
            <a:r>
              <a:rPr lang="en-US" altLang="zh-CN" sz="3200" b="1" dirty="0" smtClean="0">
                <a:latin typeface="+mn-lt"/>
              </a:rPr>
              <a:t> at </a:t>
            </a:r>
            <a:r>
              <a:rPr lang="en-US" altLang="zh-CN" sz="3200" b="1" dirty="0" smtClean="0">
                <a:solidFill>
                  <a:srgbClr val="FF3300"/>
                </a:solidFill>
                <a:latin typeface="+mn-lt"/>
              </a:rPr>
              <a:t>the Lantern Festival</a:t>
            </a:r>
            <a:r>
              <a:rPr lang="en-US" altLang="zh-CN" sz="3200" b="1" dirty="0" smtClean="0">
                <a:latin typeface="+mn-lt"/>
              </a:rPr>
              <a:t>?</a:t>
            </a:r>
            <a:r>
              <a:rPr lang="zh-CN" altLang="en-US" sz="3200" b="1" dirty="0" smtClean="0">
                <a:latin typeface="+mn-lt"/>
              </a:rPr>
              <a:t> </a:t>
            </a:r>
            <a:endParaRPr lang="en-US" altLang="zh-CN" sz="2400" b="1" dirty="0" smtClean="0">
              <a:latin typeface="+mn-lt"/>
            </a:endParaRPr>
          </a:p>
        </p:txBody>
      </p:sp>
      <p:sp>
        <p:nvSpPr>
          <p:cNvPr id="14346" name="文本框 10250"/>
          <p:cNvSpPr txBox="1">
            <a:spLocks noChangeArrowheads="1"/>
          </p:cNvSpPr>
          <p:nvPr/>
        </p:nvSpPr>
        <p:spPr bwMode="auto">
          <a:xfrm>
            <a:off x="304801" y="914401"/>
            <a:ext cx="6120137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+mn-lt"/>
              </a:rPr>
              <a:t>They ____________ for breakfast.</a:t>
            </a:r>
          </a:p>
        </p:txBody>
      </p:sp>
      <p:sp>
        <p:nvSpPr>
          <p:cNvPr id="14347" name="文本框 10251"/>
          <p:cNvSpPr txBox="1">
            <a:spLocks noChangeArrowheads="1"/>
          </p:cNvSpPr>
          <p:nvPr/>
        </p:nvSpPr>
        <p:spPr bwMode="auto">
          <a:xfrm>
            <a:off x="304800" y="1485900"/>
            <a:ext cx="595227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>
                <a:latin typeface="+mn-lt"/>
              </a:rPr>
              <a:t>Then they___________________.</a:t>
            </a:r>
          </a:p>
        </p:txBody>
      </p:sp>
      <p:sp>
        <p:nvSpPr>
          <p:cNvPr id="14348" name="文本框 10252"/>
          <p:cNvSpPr txBox="1">
            <a:spLocks noChangeArrowheads="1"/>
          </p:cNvSpPr>
          <p:nvPr/>
        </p:nvSpPr>
        <p:spPr bwMode="auto">
          <a:xfrm>
            <a:off x="381001" y="2057401"/>
            <a:ext cx="6293711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>
                <a:latin typeface="+mn-lt"/>
              </a:rPr>
              <a:t>In the evening, they ____________.</a:t>
            </a:r>
          </a:p>
        </p:txBody>
      </p:sp>
      <p:sp>
        <p:nvSpPr>
          <p:cNvPr id="10254" name="文本框 10253"/>
          <p:cNvSpPr txBox="1">
            <a:spLocks noChangeArrowheads="1"/>
          </p:cNvSpPr>
          <p:nvPr/>
        </p:nvSpPr>
        <p:spPr bwMode="auto">
          <a:xfrm>
            <a:off x="1371600" y="857251"/>
            <a:ext cx="2542684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3300"/>
                </a:solidFill>
                <a:latin typeface="+mn-lt"/>
              </a:rPr>
              <a:t>had </a:t>
            </a:r>
            <a:r>
              <a:rPr lang="en-US" altLang="zh-CN" sz="3200" b="1" dirty="0" err="1">
                <a:solidFill>
                  <a:srgbClr val="FF3300"/>
                </a:solidFill>
                <a:latin typeface="+mn-lt"/>
              </a:rPr>
              <a:t>yuanxiao</a:t>
            </a:r>
            <a:endParaRPr lang="en-US" altLang="zh-CN" sz="3200" b="1" dirty="0">
              <a:solidFill>
                <a:srgbClr val="FF3300"/>
              </a:solidFill>
              <a:latin typeface="+mn-lt"/>
            </a:endParaRPr>
          </a:p>
        </p:txBody>
      </p:sp>
      <p:pic>
        <p:nvPicPr>
          <p:cNvPr id="10255" name="图片 10254" descr="3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200" y="2628900"/>
            <a:ext cx="4419600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6" name="矩形 10255"/>
          <p:cNvSpPr>
            <a:spLocks noChangeArrowheads="1" noChangeShapeType="1" noTextEdit="1"/>
          </p:cNvSpPr>
          <p:nvPr/>
        </p:nvSpPr>
        <p:spPr bwMode="auto">
          <a:xfrm>
            <a:off x="1905001" y="2514600"/>
            <a:ext cx="6899275" cy="806054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altLang="zh-CN" sz="6000" b="1" kern="10" dirty="0">
                <a:ln w="9525">
                  <a:solidFill>
                    <a:srgbClr val="99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+mn-lt"/>
              </a:rPr>
              <a:t>It was very nice.</a:t>
            </a:r>
            <a:endParaRPr lang="zh-CN" altLang="en-US" sz="6000" b="1" kern="10" dirty="0">
              <a:ln w="9525">
                <a:solidFill>
                  <a:srgbClr val="99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4" grpId="0"/>
      <p:bldP spid="10256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楷体"/>
        <a:cs typeface=""/>
      </a:majorFont>
      <a:minorFont>
        <a:latin typeface="Times New Roman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Unit 1 Winter Holidays Lesson 3_课件1</Template>
  <TotalTime>0</TotalTime>
  <Words>436</Words>
  <Application>Microsoft Office PowerPoint</Application>
  <PresentationFormat>全屏显示(16:9)</PresentationFormat>
  <Paragraphs>124</Paragraphs>
  <Slides>27</Slides>
  <Notes>27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7" baseType="lpstr">
      <vt:lpstr>黑体</vt:lpstr>
      <vt:lpstr>楷体</vt:lpstr>
      <vt:lpstr>楷体_GB2312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Unit 1 Winter Holidays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What did Li Ming, Jenny and Danny do  at the Lantern Festival? </vt:lpstr>
      <vt:lpstr> What did Li Ming, Jenny and Danny do  at the Lantern Festival? </vt:lpstr>
      <vt:lpstr>PowerPoint 演示文稿</vt:lpstr>
      <vt:lpstr>PowerPoint 演示文稿</vt:lpstr>
      <vt:lpstr>PowerPoint 演示文稿</vt:lpstr>
      <vt:lpstr>What did Jenny do in the parade?  </vt:lpstr>
      <vt:lpstr>What did Danny do in the parade?  </vt:lpstr>
      <vt:lpstr>PowerPoint 演示文稿</vt:lpstr>
      <vt:lpstr>PowerPoint 演示文稿</vt:lpstr>
      <vt:lpstr>PowerPoint 演示文稿</vt:lpstr>
      <vt:lpstr> What did Li Ming, Jenny and Danny do  at the Lantern Festival? </vt:lpstr>
      <vt:lpstr>PowerPoint 演示文稿</vt:lpstr>
      <vt:lpstr>PowerPoint 演示文稿</vt:lpstr>
      <vt:lpstr>PowerPoint 演示文稿</vt:lpstr>
      <vt:lpstr> Did they have a good time? </vt:lpstr>
      <vt:lpstr>PowerPoint 演示文稿</vt:lpstr>
      <vt:lpstr>Let’s write.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2020-06-19T23:49:00Z</dcterms:created>
  <dcterms:modified xsi:type="dcterms:W3CDTF">2023-01-16T17:46:23Z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553DAC35922A428E84FB28E6765BAA54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