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7BB2C-5894-4025-B1B8-30CEC7890A0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F71F0-C807-437E-BFE8-8A0A077481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71F0-C807-437E-BFE8-8A0A077481D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BCA11-D393-49ED-B92D-E2CD3533A1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3A8C-8BD2-4D89-B51C-0F2BC0809D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0F829-BDC0-427D-992B-90FCE9A066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39809-A19D-43A8-B049-BE290A0689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045E-906D-4105-8C04-2295ED6158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F2DC8-E5C6-4F89-8C5B-19B357B47D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C27FC-0184-41E9-A51C-8B75C9E691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AA14F-A0C9-464B-98BF-C562748757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47978-7387-4639-9B26-8F79C499D6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CD702-0BC7-48BD-9A57-487ED1A72A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81CC9-20CF-4ADB-BDDB-12A4E636C4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5B16AC-1EFA-47C0-B133-B479CD2B8E3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327400" y="3200400"/>
            <a:ext cx="2438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dirty="0">
                <a:latin typeface="Monotype Corsiva" panose="03010101010201010101" pitchFamily="66" charset="0"/>
              </a:rPr>
              <a:t>Reading 2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0" y="18396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Unit 5 </a:t>
            </a:r>
            <a:r>
              <a:rPr lang="en-US" altLang="zh-CN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Good </a:t>
            </a:r>
            <a:r>
              <a:rPr lang="en-US" altLang="zh-CN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manners</a:t>
            </a:r>
          </a:p>
        </p:txBody>
      </p:sp>
      <p:sp>
        <p:nvSpPr>
          <p:cNvPr id="8" name="矩形 7"/>
          <p:cNvSpPr/>
          <p:nvPr/>
        </p:nvSpPr>
        <p:spPr>
          <a:xfrm>
            <a:off x="2899355" y="5486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143000" y="593725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Translate the following phrases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57200" y="1431925"/>
            <a:ext cx="30480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问候别人的最好方法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第一次与某人见面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握手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在公共场所表现得很礼貌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一个吻问候好友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插队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在街上撞到某人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挡路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别的建议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000" dirty="0"/>
              <a:t>大声笑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733800" y="1508125"/>
            <a:ext cx="50292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dirty="0"/>
              <a:t>the proper way to greet others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2. meet sb. for the first time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3. shake one’s hand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4. behave politely in public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5. greet close friends with a kiss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6. put in/ cut in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7. bump into sb. In </a:t>
            </a:r>
            <a:r>
              <a:rPr lang="en-US" altLang="zh-CN" sz="2000" dirty="0" err="1"/>
              <a:t>teh</a:t>
            </a:r>
            <a:r>
              <a:rPr lang="en-US" altLang="zh-CN" sz="2000" dirty="0"/>
              <a:t> street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8. be in one’s way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9. some other tips/ advice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10. laugh loudly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057400" y="1524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Language points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382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1. People say “hello” or ...and shake your hand when they    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meet you for the first time.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4419600" y="12954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4761" name="Group 9"/>
          <p:cNvGrpSpPr/>
          <p:nvPr/>
        </p:nvGrpSpPr>
        <p:grpSpPr bwMode="auto">
          <a:xfrm>
            <a:off x="5181600" y="1447800"/>
            <a:ext cx="2743200" cy="855663"/>
            <a:chOff x="3264" y="912"/>
            <a:chExt cx="1728" cy="539"/>
          </a:xfrm>
        </p:grpSpPr>
        <p:sp>
          <p:nvSpPr>
            <p:cNvPr id="74762" name="AutoShape 10"/>
            <p:cNvSpPr>
              <a:spLocks noChangeArrowheads="1"/>
            </p:cNvSpPr>
            <p:nvPr/>
          </p:nvSpPr>
          <p:spPr bwMode="auto">
            <a:xfrm>
              <a:off x="3264" y="912"/>
              <a:ext cx="1632" cy="528"/>
            </a:xfrm>
            <a:prstGeom prst="wedgeEllipseCallout">
              <a:avLst>
                <a:gd name="adj1" fmla="val -54352"/>
                <a:gd name="adj2" fmla="val -660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3360" y="960"/>
              <a:ext cx="1632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b="1" dirty="0"/>
                <a:t>shake one’s hand     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 b="1" dirty="0"/>
                <a:t>        “</a:t>
              </a:r>
              <a:r>
                <a:rPr lang="zh-CN" altLang="en-US" b="1" dirty="0"/>
                <a:t>握手”</a:t>
              </a:r>
            </a:p>
          </p:txBody>
        </p:sp>
      </p:grp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609600" y="1981200"/>
            <a:ext cx="3429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4765" name="Group 13"/>
          <p:cNvGrpSpPr/>
          <p:nvPr/>
        </p:nvGrpSpPr>
        <p:grpSpPr bwMode="auto">
          <a:xfrm>
            <a:off x="1600200" y="1981200"/>
            <a:ext cx="2971800" cy="1295400"/>
            <a:chOff x="1008" y="1248"/>
            <a:chExt cx="1872" cy="816"/>
          </a:xfrm>
        </p:grpSpPr>
        <p:sp>
          <p:nvSpPr>
            <p:cNvPr id="74766" name="AutoShape 14"/>
            <p:cNvSpPr>
              <a:spLocks noChangeArrowheads="1"/>
            </p:cNvSpPr>
            <p:nvPr/>
          </p:nvSpPr>
          <p:spPr bwMode="auto">
            <a:xfrm>
              <a:off x="1008" y="1248"/>
              <a:ext cx="1776" cy="816"/>
            </a:xfrm>
            <a:prstGeom prst="wedgeEllipseCallout">
              <a:avLst>
                <a:gd name="adj1" fmla="val -56699"/>
                <a:gd name="adj2" fmla="val -48653"/>
              </a:avLst>
            </a:prstGeom>
            <a:solidFill>
              <a:srgbClr val="A7FBA3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1008" y="1440"/>
              <a:ext cx="1872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b="1" dirty="0"/>
                <a:t>do </a:t>
              </a:r>
              <a:r>
                <a:rPr lang="en-US" altLang="zh-CN" b="1" dirty="0" err="1"/>
                <a:t>sth</a:t>
              </a:r>
              <a:r>
                <a:rPr lang="en-US" altLang="zh-CN" b="1" dirty="0"/>
                <a:t>. for the first time     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 b="1" dirty="0"/>
                <a:t>        “</a:t>
              </a:r>
              <a:r>
                <a:rPr lang="zh-CN" altLang="en-US" b="1" dirty="0"/>
                <a:t>第一次做某事”</a:t>
              </a:r>
            </a:p>
          </p:txBody>
        </p:sp>
      </p:grp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04800" y="34290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Please avoid subjects like age, weight or money.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914400" y="4114800"/>
            <a:ext cx="594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avoid </a:t>
            </a:r>
            <a:r>
              <a:rPr lang="en-US" altLang="zh-CN" sz="2400" b="1" dirty="0" err="1"/>
              <a:t>sth</a:t>
            </a:r>
            <a:r>
              <a:rPr lang="en-US" altLang="zh-CN" sz="2400" b="1" dirty="0"/>
              <a:t>.                 </a:t>
            </a:r>
            <a:r>
              <a:rPr lang="zh-CN" altLang="en-US" sz="2400" b="1" dirty="0"/>
              <a:t>避免某事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avoid doing </a:t>
            </a:r>
            <a:r>
              <a:rPr lang="en-US" altLang="zh-CN" sz="2400" b="1" dirty="0" err="1"/>
              <a:t>sth</a:t>
            </a:r>
            <a:r>
              <a:rPr lang="en-US" altLang="zh-CN" sz="2400" b="1" dirty="0"/>
              <a:t>.       </a:t>
            </a:r>
            <a:r>
              <a:rPr lang="zh-CN" altLang="en-US" sz="2400" b="1" dirty="0"/>
              <a:t>避免做某事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 animBg="1"/>
      <p:bldP spid="74764" grpId="0" animBg="1"/>
      <p:bldP spid="74768" grpId="0"/>
      <p:bldP spid="747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057400" y="1524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 points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They think it’s rude to push in before others.</a:t>
            </a: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3657600" y="12954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81000" y="21336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If you’re in the way, they won’t touch you or push past you .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838200" y="2819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be in the way   </a:t>
            </a:r>
            <a:r>
              <a:rPr lang="zh-CN" altLang="en-US" sz="2400" b="1" dirty="0"/>
              <a:t>挡路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581400" y="1447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 in</a:t>
            </a: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1600200" y="2590800"/>
            <a:ext cx="1676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762000" y="3505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If </a:t>
            </a:r>
            <a:r>
              <a:rPr lang="zh-CN" altLang="en-US" sz="2400" b="1" dirty="0"/>
              <a:t>引导条件状语从句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762000" y="4191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/>
              <a:t>如果明天下雨，我们将不去野餐了。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838200" y="4876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If it rains, we won’t go for a picnic.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/>
      <p:bldP spid="75786" grpId="0"/>
      <p:bldP spid="75787" grpId="0"/>
      <p:bldP spid="75788" grpId="0" animBg="1"/>
      <p:bldP spid="75789" grpId="0"/>
      <p:bldP spid="75790" grpId="0"/>
      <p:bldP spid="757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057400" y="1524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 points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 They’ll say “excuse me” and ...to wait till you move.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733800" y="16002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/>
              <a:t>till/ until  </a:t>
            </a:r>
            <a:r>
              <a:rPr lang="zh-CN" altLang="en-US" sz="2400" b="1"/>
              <a:t>直到</a:t>
            </a:r>
            <a:r>
              <a:rPr lang="en-US" altLang="zh-CN" sz="2400" b="1"/>
              <a:t>......</a:t>
            </a:r>
            <a:r>
              <a:rPr lang="zh-CN" altLang="en-US" sz="2400" b="1"/>
              <a:t>才</a:t>
            </a:r>
            <a:r>
              <a:rPr lang="en-US" altLang="zh-CN" sz="2400" b="1"/>
              <a:t>......</a:t>
            </a: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5562600" y="914400"/>
            <a:ext cx="533400" cy="457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609600" y="2057400"/>
            <a:ext cx="6019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/>
              <a:t>昨天他一直等我到我们放学。</a:t>
            </a:r>
          </a:p>
          <a:p>
            <a:pPr algn="l">
              <a:spcBef>
                <a:spcPct val="50000"/>
              </a:spcBef>
            </a:pPr>
            <a:endParaRPr lang="zh-CN" altLang="en-US" sz="2000" b="1"/>
          </a:p>
          <a:p>
            <a:pPr algn="l">
              <a:spcBef>
                <a:spcPct val="50000"/>
              </a:spcBef>
            </a:pPr>
            <a:r>
              <a:rPr lang="zh-CN" altLang="en-US" sz="2000" b="1"/>
              <a:t>要到完成这项工作我们才能离开。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DFF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He waited for me until our school was over.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85800" y="33528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C2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We can’t leave till we finish the work.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57200" y="3962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6.British people are very polite at home as well, aren’t they?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5791200" y="44196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6815" name="Group 15"/>
          <p:cNvGrpSpPr/>
          <p:nvPr/>
        </p:nvGrpSpPr>
        <p:grpSpPr bwMode="auto">
          <a:xfrm>
            <a:off x="5943600" y="4648200"/>
            <a:ext cx="1524000" cy="838200"/>
            <a:chOff x="3744" y="2928"/>
            <a:chExt cx="960" cy="528"/>
          </a:xfrm>
        </p:grpSpPr>
        <p:sp>
          <p:nvSpPr>
            <p:cNvPr id="76816" name="AutoShape 16"/>
            <p:cNvSpPr>
              <a:spLocks noChangeArrowheads="1"/>
            </p:cNvSpPr>
            <p:nvPr/>
          </p:nvSpPr>
          <p:spPr bwMode="auto">
            <a:xfrm>
              <a:off x="3744" y="2928"/>
              <a:ext cx="960" cy="528"/>
            </a:xfrm>
            <a:prstGeom prst="cloudCallout">
              <a:avLst>
                <a:gd name="adj1" fmla="val -38125"/>
                <a:gd name="adj2" fmla="val -712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4032" y="302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400" b="1"/>
                <a:t>也</a:t>
              </a:r>
            </a:p>
          </p:txBody>
        </p:sp>
      </p:grp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838200" y="4648200"/>
            <a:ext cx="3276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/>
              <a:t>表示“也”的几种用法：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b="1"/>
              <a:t>also  </a:t>
            </a:r>
            <a:r>
              <a:rPr lang="zh-CN" altLang="en-US" sz="2000" b="1"/>
              <a:t>放在句中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b="1"/>
              <a:t>too  </a:t>
            </a:r>
            <a:r>
              <a:rPr lang="zh-CN" altLang="en-US" sz="2000" b="1"/>
              <a:t>放在句尾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b="1"/>
              <a:t>as well  </a:t>
            </a:r>
            <a:r>
              <a:rPr lang="zh-CN" altLang="en-US" sz="2000" b="1"/>
              <a:t>放在句尾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  <p:bldP spid="76809" grpId="0" animBg="1"/>
      <p:bldP spid="76810" grpId="0"/>
      <p:bldP spid="76811" grpId="0"/>
      <p:bldP spid="76812" grpId="0"/>
      <p:bldP spid="76814" grpId="0" animBg="1"/>
      <p:bldP spid="76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315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Recite the main phrases and sentences.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2. Try to introduce the different manners in different countries to your </a:t>
            </a:r>
            <a:r>
              <a:rPr lang="en-US" altLang="zh-CN" sz="3200" b="1" dirty="0" err="1">
                <a:solidFill>
                  <a:schemeClr val="accent2"/>
                </a:solidFill>
                <a:latin typeface="Monotype Corsiva" panose="03010101010201010101" pitchFamily="66" charset="0"/>
              </a:rPr>
              <a:t>classamtes</a:t>
            </a:r>
            <a:r>
              <a:rPr lang="en-US" altLang="zh-CN" sz="3200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. </a:t>
            </a:r>
            <a:endParaRPr lang="en-US" altLang="zh-CN" sz="3200" b="1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全屏显示(4:3)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1B0AA8EB9AD347AD864ECA39F3295423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