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69" r:id="rId2"/>
    <p:sldId id="439" r:id="rId3"/>
    <p:sldId id="275" r:id="rId4"/>
    <p:sldId id="454" r:id="rId5"/>
    <p:sldId id="492" r:id="rId6"/>
    <p:sldId id="428" r:id="rId7"/>
    <p:sldId id="472" r:id="rId8"/>
    <p:sldId id="400" r:id="rId9"/>
    <p:sldId id="425" r:id="rId10"/>
    <p:sldId id="456" r:id="rId11"/>
    <p:sldId id="457" r:id="rId12"/>
    <p:sldId id="458" r:id="rId13"/>
    <p:sldId id="459" r:id="rId14"/>
    <p:sldId id="427" r:id="rId15"/>
    <p:sldId id="460" r:id="rId16"/>
    <p:sldId id="495" r:id="rId17"/>
    <p:sldId id="493" r:id="rId18"/>
    <p:sldId id="491" r:id="rId19"/>
    <p:sldId id="513" r:id="rId20"/>
    <p:sldId id="414" r:id="rId21"/>
    <p:sldId id="473" r:id="rId22"/>
    <p:sldId id="426" r:id="rId23"/>
    <p:sldId id="496" r:id="rId24"/>
    <p:sldId id="497" r:id="rId25"/>
    <p:sldId id="365" r:id="rId26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">
          <p15:clr>
            <a:srgbClr val="A4A3A4"/>
          </p15:clr>
        </p15:guide>
        <p15:guide id="2" pos="-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FF5050"/>
    <a:srgbClr val="FF9900"/>
    <a:srgbClr val="800080"/>
    <a:srgbClr val="0000FF"/>
    <a:srgbClr val="006600"/>
    <a:srgbClr val="C41AA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359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21"/>
        <p:guide pos="-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409575" y="754063"/>
            <a:ext cx="5854700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538163" y="4387850"/>
            <a:ext cx="5780087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
第二级
第三级
第四级
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F1901FD4-A059-4FA4-AEF0-EB442823132F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901FD4-A059-4FA4-AEF0-EB442823132F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9218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11266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13314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3315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0C9A386-23DC-4CC1-BF3F-BA0255169B39}" type="slidenum">
              <a:rPr lang="zh-CN" altLang="en-US"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26626" name="文本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09575" y="754063"/>
            <a:ext cx="5854700" cy="3294062"/>
          </a:xfrm>
        </p:spPr>
      </p:sp>
      <p:sp>
        <p:nvSpPr>
          <p:cNvPr id="2969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9699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DE09DB0-DC92-4D25-9EFB-392B011B9EC0}" type="slidenum">
              <a:rPr lang="zh-CN" altLang="en-US"/>
              <a:t>22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B2E50-5ED2-4565-9128-A3192C5D770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9AD4F-58AA-46B5-B33A-66E637B60CF7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616B5-014D-425A-8A9E-B422C932276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8CC71-8B8A-43A4-8D2F-9D7EB612D54B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0EAC6-EE37-4118-AB8B-7494761A781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FA54E-FCDD-447C-87C2-C2508461692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76021-BA39-4B38-A13A-7450BFBFAAD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AB481-F524-4075-A016-D86131BBF954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4162C-D432-4F23-91C2-64D486E38F2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049AD-8291-45CF-98F2-2872B613ABEF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7943F-7FBF-45C7-A09B-3F8981A83AD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2713F3C9-A306-4176-BF59-047098D0382C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slide" Target="slide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9.bin"/><Relationship Id="rId18" Type="http://schemas.openxmlformats.org/officeDocument/2006/relationships/oleObject" Target="../embeddings/oleObject14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8.bin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8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7.bin"/><Relationship Id="rId5" Type="http://schemas.openxmlformats.org/officeDocument/2006/relationships/image" Target="../media/image8.wmf"/><Relationship Id="rId15" Type="http://schemas.openxmlformats.org/officeDocument/2006/relationships/oleObject" Target="../embeddings/oleObject11.bin"/><Relationship Id="rId10" Type="http://schemas.openxmlformats.org/officeDocument/2006/relationships/oleObject" Target="../embeddings/oleObject6.bin"/><Relationship Id="rId19" Type="http://schemas.openxmlformats.org/officeDocument/2006/relationships/oleObject" Target="../embeddings/oleObject15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2"/>
          <p:cNvSpPr>
            <a:spLocks noChangeArrowheads="1"/>
          </p:cNvSpPr>
          <p:nvPr/>
        </p:nvSpPr>
        <p:spPr bwMode="auto">
          <a:xfrm>
            <a:off x="0" y="1"/>
            <a:ext cx="9144000" cy="1221581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3076" name="AutoShape 7"/>
          <p:cNvSpPr>
            <a:spLocks noChangeArrowheads="1"/>
          </p:cNvSpPr>
          <p:nvPr/>
        </p:nvSpPr>
        <p:spPr bwMode="auto">
          <a:xfrm>
            <a:off x="0" y="4822032"/>
            <a:ext cx="9144000" cy="321469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3077" name="MH_Text_1"/>
          <p:cNvSpPr>
            <a:spLocks noChangeArrowheads="1"/>
          </p:cNvSpPr>
          <p:nvPr/>
        </p:nvSpPr>
        <p:spPr bwMode="auto">
          <a:xfrm>
            <a:off x="723900" y="3320380"/>
            <a:ext cx="1665288" cy="79176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078" name="MH_SubTitle_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22314" y="3523977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3079" name="MH_Other_1"/>
          <p:cNvSpPr>
            <a:spLocks noChangeArrowheads="1"/>
          </p:cNvSpPr>
          <p:nvPr/>
        </p:nvSpPr>
        <p:spPr bwMode="auto">
          <a:xfrm>
            <a:off x="2149476" y="365256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0" name="MH_Text_2"/>
          <p:cNvSpPr>
            <a:spLocks noChangeArrowheads="1"/>
          </p:cNvSpPr>
          <p:nvPr/>
        </p:nvSpPr>
        <p:spPr bwMode="auto">
          <a:xfrm>
            <a:off x="2711450" y="3319190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081" name="MH_SubTitle_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711450" y="3523977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3082" name="MH_Other_2"/>
          <p:cNvSpPr>
            <a:spLocks noChangeArrowheads="1"/>
          </p:cNvSpPr>
          <p:nvPr/>
        </p:nvSpPr>
        <p:spPr bwMode="auto">
          <a:xfrm>
            <a:off x="2746376" y="365018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3" name="MH_Other_3"/>
          <p:cNvSpPr>
            <a:spLocks noChangeArrowheads="1"/>
          </p:cNvSpPr>
          <p:nvPr/>
        </p:nvSpPr>
        <p:spPr bwMode="auto">
          <a:xfrm>
            <a:off x="4179889" y="365256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4" name="MH_Text_3"/>
          <p:cNvSpPr>
            <a:spLocks noChangeArrowheads="1"/>
          </p:cNvSpPr>
          <p:nvPr/>
        </p:nvSpPr>
        <p:spPr bwMode="auto">
          <a:xfrm>
            <a:off x="4719639" y="3319190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085" name="MH_SubTitle_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19639" y="3523977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3086" name="MH_Other_4"/>
          <p:cNvSpPr>
            <a:spLocks noChangeArrowheads="1"/>
          </p:cNvSpPr>
          <p:nvPr/>
        </p:nvSpPr>
        <p:spPr bwMode="auto">
          <a:xfrm>
            <a:off x="4776788" y="3650183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7" name="MH_Other_5"/>
          <p:cNvSpPr>
            <a:spLocks noChangeArrowheads="1"/>
          </p:cNvSpPr>
          <p:nvPr/>
        </p:nvSpPr>
        <p:spPr bwMode="auto">
          <a:xfrm>
            <a:off x="6178551" y="3652565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088" name="MH_Text_4"/>
          <p:cNvSpPr>
            <a:spLocks noChangeArrowheads="1"/>
          </p:cNvSpPr>
          <p:nvPr/>
        </p:nvSpPr>
        <p:spPr bwMode="auto">
          <a:xfrm>
            <a:off x="6727825" y="3319190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089" name="MH_SubTitle_4"/>
          <p:cNvSpPr>
            <a:spLocks noChangeArrowheads="1"/>
          </p:cNvSpPr>
          <p:nvPr/>
        </p:nvSpPr>
        <p:spPr bwMode="auto">
          <a:xfrm>
            <a:off x="6727826" y="3523977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3090" name="MH_Other_6"/>
          <p:cNvSpPr>
            <a:spLocks noChangeArrowheads="1"/>
          </p:cNvSpPr>
          <p:nvPr/>
        </p:nvSpPr>
        <p:spPr bwMode="auto">
          <a:xfrm>
            <a:off x="6777039" y="3650183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091" name="MH_Other_7"/>
          <p:cNvGrpSpPr/>
          <p:nvPr/>
        </p:nvGrpSpPr>
        <p:grpSpPr bwMode="auto">
          <a:xfrm>
            <a:off x="2085975" y="3616846"/>
            <a:ext cx="890588" cy="200025"/>
            <a:chOff x="0" y="0"/>
            <a:chExt cx="561" cy="169"/>
          </a:xfrm>
        </p:grpSpPr>
        <p:pic>
          <p:nvPicPr>
            <p:cNvPr id="3092" name="MH_Other_7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3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094" name="MH_Other_8"/>
          <p:cNvSpPr>
            <a:spLocks noChangeArrowheads="1"/>
          </p:cNvSpPr>
          <p:nvPr/>
        </p:nvSpPr>
        <p:spPr bwMode="auto">
          <a:xfrm>
            <a:off x="2184401" y="368352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9000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3095" name="MH_Other_9"/>
          <p:cNvGrpSpPr/>
          <p:nvPr/>
        </p:nvGrpSpPr>
        <p:grpSpPr bwMode="auto">
          <a:xfrm>
            <a:off x="4116388" y="3616846"/>
            <a:ext cx="889000" cy="200025"/>
            <a:chOff x="0" y="0"/>
            <a:chExt cx="560" cy="169"/>
          </a:xfrm>
        </p:grpSpPr>
        <p:pic>
          <p:nvPicPr>
            <p:cNvPr id="3096" name="MH_Other_9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97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3098" name="MH_Other_10"/>
          <p:cNvSpPr>
            <a:spLocks noChangeArrowheads="1"/>
          </p:cNvSpPr>
          <p:nvPr/>
        </p:nvSpPr>
        <p:spPr bwMode="auto">
          <a:xfrm>
            <a:off x="4214814" y="368352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9000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3099" name="MH_Other_11"/>
          <p:cNvPicPr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5050" y="3616846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0" name="Text Box 31"/>
          <p:cNvSpPr txBox="1">
            <a:spLocks noChangeArrowheads="1"/>
          </p:cNvSpPr>
          <p:nvPr/>
        </p:nvSpPr>
        <p:spPr bwMode="auto">
          <a:xfrm>
            <a:off x="6226176" y="3693046"/>
            <a:ext cx="669925" cy="46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101" name="MH_Other_12"/>
          <p:cNvSpPr>
            <a:spLocks noChangeArrowheads="1"/>
          </p:cNvSpPr>
          <p:nvPr/>
        </p:nvSpPr>
        <p:spPr bwMode="auto">
          <a:xfrm>
            <a:off x="6213476" y="3683521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9000">
                <a:srgbClr val="000000">
                  <a:alpha val="1999"/>
                </a:srgbClr>
              </a:gs>
              <a:gs pos="50000">
                <a:srgbClr val="000000">
                  <a:alpha val="1999"/>
                </a:srgbClr>
              </a:gs>
              <a:gs pos="71001">
                <a:srgbClr val="000000">
                  <a:alpha val="1999"/>
                </a:srgbClr>
              </a:gs>
              <a:gs pos="100000">
                <a:srgbClr val="000000">
                  <a:alpha val="1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103" name="Rectangle 5"/>
          <p:cNvSpPr>
            <a:spLocks noChangeArrowheads="1"/>
          </p:cNvSpPr>
          <p:nvPr/>
        </p:nvSpPr>
        <p:spPr bwMode="auto">
          <a:xfrm>
            <a:off x="3717" y="1635646"/>
            <a:ext cx="91365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altLang="zh-CN" sz="3200" dirty="0">
                <a:solidFill>
                  <a:srgbClr val="CC0066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4.2</a:t>
            </a:r>
            <a:r>
              <a:rPr lang="zh-CN" altLang="en-US" sz="3200" dirty="0">
                <a:solidFill>
                  <a:srgbClr val="CC0066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直线、射线、线段</a:t>
            </a:r>
            <a:endParaRPr lang="en-US" altLang="zh-CN" sz="3200" dirty="0">
              <a:solidFill>
                <a:srgbClr val="CC0066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04" name="Text Box 4"/>
          <p:cNvSpPr txBox="1">
            <a:spLocks noChangeArrowheads="1"/>
          </p:cNvSpPr>
          <p:nvPr/>
        </p:nvSpPr>
        <p:spPr bwMode="auto">
          <a:xfrm>
            <a:off x="-11112" y="411510"/>
            <a:ext cx="91439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32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第四章 几何图形初步</a:t>
            </a:r>
          </a:p>
        </p:txBody>
      </p:sp>
      <p:sp>
        <p:nvSpPr>
          <p:cNvPr id="3105" name="Rectangle 5"/>
          <p:cNvSpPr>
            <a:spLocks noChangeArrowheads="1"/>
          </p:cNvSpPr>
          <p:nvPr/>
        </p:nvSpPr>
        <p:spPr bwMode="auto">
          <a:xfrm>
            <a:off x="4019713" y="2462245"/>
            <a:ext cx="10823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课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时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-11112" y="4252691"/>
            <a:ext cx="9155112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/>
        </p:nvSpPr>
        <p:spPr bwMode="auto">
          <a:xfrm>
            <a:off x="-3175" y="1114426"/>
            <a:ext cx="8748713" cy="237529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判断下列语句是否正确，并把错误的语句改过来：</a:t>
            </a:r>
          </a:p>
          <a:p>
            <a:pPr marL="342900" indent="-342900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① 一条直线可以表示为“直线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400" dirty="0">
                <a:latin typeface="Times New Roman" panose="02020603050405020304"/>
                <a:ea typeface="黑体" panose="02010609060101010101" pitchFamily="49" charset="-122"/>
              </a:rPr>
              <a:t>”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  <a:p>
            <a:pPr marL="342900" indent="-342900">
              <a:lnSpc>
                <a:spcPts val="38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②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一条直线可以表示为“直线 </a:t>
            </a:r>
            <a:r>
              <a:rPr lang="en-US" altLang="zh-CN" sz="24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dirty="0">
                <a:latin typeface="Times New Roman" panose="02020603050405020304"/>
                <a:ea typeface="黑体" panose="02010609060101010101" pitchFamily="49" charset="-122"/>
              </a:rPr>
              <a:t>”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  <a:p>
            <a:pPr marL="342900" indent="-342900">
              <a:lnSpc>
                <a:spcPts val="38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③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一条直线既可以表示为“直线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400" dirty="0">
                <a:latin typeface="Times New Roman" panose="02020603050405020304"/>
                <a:ea typeface="黑体" panose="02010609060101010101" pitchFamily="49" charset="-122"/>
              </a:rPr>
              <a:t>”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又可以表</a:t>
            </a: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49" charset="-122"/>
              </a:rPr>
              <a:t>示为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“直线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BA</a:t>
            </a:r>
            <a:r>
              <a:rPr lang="en-US" altLang="zh-CN" sz="2400" dirty="0">
                <a:latin typeface="Times New Roman" panose="02020603050405020304"/>
                <a:ea typeface="黑体" panose="02010609060101010101" pitchFamily="49" charset="-122"/>
              </a:rPr>
              <a:t>”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还可以记为“直线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400" dirty="0">
                <a:latin typeface="Times New Roman" panose="02020603050405020304"/>
                <a:ea typeface="黑体" panose="02010609060101010101" pitchFamily="49" charset="-122"/>
              </a:rPr>
              <a:t>”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5362" name="圆角矩形 31"/>
          <p:cNvSpPr>
            <a:spLocks noChangeArrowheads="1"/>
          </p:cNvSpPr>
          <p:nvPr/>
        </p:nvSpPr>
        <p:spPr bwMode="auto">
          <a:xfrm>
            <a:off x="684213" y="573882"/>
            <a:ext cx="1212850" cy="355997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练一练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84213" y="3904179"/>
            <a:ext cx="584006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①一条直线可以表示为“直线 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84214" y="4355425"/>
            <a:ext cx="609974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②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一条直线可以表示为“直线 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；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448426" y="1675210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×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510338" y="2106217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×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7502526" y="2850356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√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4"/>
          <p:cNvSpPr txBox="1">
            <a:spLocks noChangeArrowheads="1"/>
          </p:cNvSpPr>
          <p:nvPr/>
        </p:nvSpPr>
        <p:spPr bwMode="auto">
          <a:xfrm>
            <a:off x="292101" y="429817"/>
            <a:ext cx="817403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观察下图，说一说点和直线有哪些位置关系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6386" name="Line 5"/>
          <p:cNvSpPr>
            <a:spLocks noChangeShapeType="1"/>
          </p:cNvSpPr>
          <p:nvPr/>
        </p:nvSpPr>
        <p:spPr bwMode="auto">
          <a:xfrm>
            <a:off x="1330326" y="1894285"/>
            <a:ext cx="5040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6387" name="Group 14"/>
          <p:cNvGrpSpPr/>
          <p:nvPr/>
        </p:nvGrpSpPr>
        <p:grpSpPr bwMode="auto">
          <a:xfrm>
            <a:off x="1979614" y="1508522"/>
            <a:ext cx="404812" cy="522685"/>
            <a:chOff x="1021" y="1177"/>
            <a:chExt cx="255" cy="439"/>
          </a:xfrm>
        </p:grpSpPr>
        <p:sp>
          <p:nvSpPr>
            <p:cNvPr id="16388" name="Oval 6"/>
            <p:cNvSpPr>
              <a:spLocks noChangeArrowheads="1"/>
            </p:cNvSpPr>
            <p:nvPr/>
          </p:nvSpPr>
          <p:spPr bwMode="auto">
            <a:xfrm>
              <a:off x="1111" y="1480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6389" name="Text Box 9"/>
            <p:cNvSpPr txBox="1">
              <a:spLocks noChangeArrowheads="1"/>
            </p:cNvSpPr>
            <p:nvPr/>
          </p:nvSpPr>
          <p:spPr bwMode="auto">
            <a:xfrm>
              <a:off x="1021" y="1177"/>
              <a:ext cx="255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</a:rPr>
                <a:t>A</a:t>
              </a:r>
            </a:p>
          </p:txBody>
        </p:sp>
      </p:grpSp>
      <p:grpSp>
        <p:nvGrpSpPr>
          <p:cNvPr id="16390" name="Group 15"/>
          <p:cNvGrpSpPr/>
          <p:nvPr/>
        </p:nvGrpSpPr>
        <p:grpSpPr bwMode="auto">
          <a:xfrm>
            <a:off x="4354514" y="1182293"/>
            <a:ext cx="457200" cy="522684"/>
            <a:chOff x="2517" y="903"/>
            <a:chExt cx="288" cy="439"/>
          </a:xfrm>
        </p:grpSpPr>
        <p:sp>
          <p:nvSpPr>
            <p:cNvPr id="16391" name="Oval 8"/>
            <p:cNvSpPr>
              <a:spLocks noChangeArrowheads="1"/>
            </p:cNvSpPr>
            <p:nvPr/>
          </p:nvSpPr>
          <p:spPr bwMode="auto">
            <a:xfrm>
              <a:off x="2517" y="1117"/>
              <a:ext cx="45" cy="45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6392" name="Text Box 10"/>
            <p:cNvSpPr txBox="1">
              <a:spLocks noChangeArrowheads="1"/>
            </p:cNvSpPr>
            <p:nvPr/>
          </p:nvSpPr>
          <p:spPr bwMode="auto">
            <a:xfrm>
              <a:off x="2550" y="903"/>
              <a:ext cx="255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16393" name="Text Box 11"/>
          <p:cNvSpPr txBox="1">
            <a:spLocks noChangeArrowheads="1"/>
          </p:cNvSpPr>
          <p:nvPr/>
        </p:nvSpPr>
        <p:spPr bwMode="auto">
          <a:xfrm>
            <a:off x="6423026" y="1668067"/>
            <a:ext cx="2840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i="1">
                <a:latin typeface="Times New Roman" panose="02020603050405020304" pitchFamily="18" charset="0"/>
              </a:rPr>
              <a:t>l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898525" y="2408635"/>
            <a:ext cx="74168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如图：点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在直线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上，点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在直线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外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879476" y="2920604"/>
            <a:ext cx="7526419" cy="1118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4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或者说：直线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经过点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  <a:p>
            <a:pPr>
              <a:lnSpc>
                <a:spcPts val="4000"/>
              </a:lnSpc>
            </a:pP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         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点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不在直线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上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直线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l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不经过点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 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0" grpId="0"/>
      <p:bldP spid="481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Line 2"/>
          <p:cNvSpPr>
            <a:spLocks noChangeShapeType="1"/>
          </p:cNvSpPr>
          <p:nvPr/>
        </p:nvSpPr>
        <p:spPr bwMode="auto">
          <a:xfrm>
            <a:off x="1908176" y="1707357"/>
            <a:ext cx="4608513" cy="118824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0" name="Line 3"/>
          <p:cNvSpPr>
            <a:spLocks noChangeShapeType="1"/>
          </p:cNvSpPr>
          <p:nvPr/>
        </p:nvSpPr>
        <p:spPr bwMode="auto">
          <a:xfrm flipV="1">
            <a:off x="1619250" y="1707357"/>
            <a:ext cx="5113338" cy="86439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4212" name="Oval 4"/>
          <p:cNvSpPr>
            <a:spLocks noChangeArrowheads="1"/>
          </p:cNvSpPr>
          <p:nvPr/>
        </p:nvSpPr>
        <p:spPr bwMode="auto">
          <a:xfrm>
            <a:off x="3767138" y="2152650"/>
            <a:ext cx="107950" cy="80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>
              <a:lnSpc>
                <a:spcPct val="150000"/>
              </a:lnSpc>
            </a:pPr>
            <a:endParaRPr lang="zh-CN" altLang="en-US" sz="24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7412" name="Oval 6"/>
          <p:cNvSpPr>
            <a:spLocks noChangeArrowheads="1"/>
          </p:cNvSpPr>
          <p:nvPr/>
        </p:nvSpPr>
        <p:spPr bwMode="auto">
          <a:xfrm>
            <a:off x="6372226" y="2518172"/>
            <a:ext cx="360363" cy="3238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17413" name="Oval 7"/>
          <p:cNvSpPr>
            <a:spLocks noChangeArrowheads="1"/>
          </p:cNvSpPr>
          <p:nvPr/>
        </p:nvSpPr>
        <p:spPr bwMode="auto">
          <a:xfrm>
            <a:off x="6300788" y="1383506"/>
            <a:ext cx="360362" cy="3238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606425" y="647701"/>
            <a:ext cx="7772400" cy="43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zh-CN" altLang="en-US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问题</a:t>
            </a:r>
            <a:r>
              <a:rPr lang="en-US" altLang="zh-CN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4 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如图，直线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与直线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有什么位置关系？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</a:t>
            </a:r>
            <a:endParaRPr lang="en-US" altLang="zh-CN" sz="2800" i="1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92169" name="Rectangle 9"/>
          <p:cNvSpPr>
            <a:spLocks noChangeArrowheads="1"/>
          </p:cNvSpPr>
          <p:nvPr/>
        </p:nvSpPr>
        <p:spPr bwMode="auto">
          <a:xfrm>
            <a:off x="560389" y="3559969"/>
            <a:ext cx="7864475" cy="937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16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当两条不同的直线有一个公共点时，我们就称</a:t>
            </a:r>
          </a:p>
          <a:p>
            <a:pPr>
              <a:lnSpc>
                <a:spcPct val="160000"/>
              </a:lnSpc>
            </a:pPr>
            <a:r>
              <a:rPr lang="zh-CN" altLang="en-US" sz="2800">
                <a:solidFill>
                  <a:srgbClr val="2F2F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这两条直线</a:t>
            </a:r>
            <a:r>
              <a:rPr lang="zh-CN" altLang="en-US" sz="2800">
                <a:solidFill>
                  <a:srgbClr val="00B0F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相交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，这个公共点叫做它们的</a:t>
            </a:r>
            <a:r>
              <a:rPr lang="zh-CN" altLang="en-US" sz="2800">
                <a:solidFill>
                  <a:srgbClr val="00B0F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交点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94218" name="Oval 10"/>
          <p:cNvSpPr>
            <a:spLocks noChangeArrowheads="1"/>
          </p:cNvSpPr>
          <p:nvPr/>
        </p:nvSpPr>
        <p:spPr bwMode="auto">
          <a:xfrm>
            <a:off x="3348038" y="1707357"/>
            <a:ext cx="1008062" cy="378619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zh-CN" altLang="en-US" sz="2800">
                <a:solidFill>
                  <a:srgbClr val="00B0F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交点</a:t>
            </a:r>
          </a:p>
        </p:txBody>
      </p:sp>
      <p:sp>
        <p:nvSpPr>
          <p:cNvPr id="17417" name="文本框 1"/>
          <p:cNvSpPr txBox="1">
            <a:spLocks noChangeArrowheads="1"/>
          </p:cNvSpPr>
          <p:nvPr/>
        </p:nvSpPr>
        <p:spPr bwMode="auto">
          <a:xfrm>
            <a:off x="3571875" y="2243138"/>
            <a:ext cx="1041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1236191" y="2895600"/>
            <a:ext cx="367600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直线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相交于点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animBg="1"/>
      <p:bldP spid="17412" grpId="0"/>
      <p:bldP spid="17413" grpId="0"/>
      <p:bldP spid="94216" grpId="0"/>
      <p:bldP spid="94216" grpId="1"/>
      <p:bldP spid="92169" grpId="0" bldLvl="0" animBg="1"/>
      <p:bldP spid="94218" grpId="0"/>
      <p:bldP spid="17417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ChangeArrowheads="1"/>
          </p:cNvSpPr>
          <p:nvPr/>
        </p:nvSpPr>
        <p:spPr bwMode="auto">
          <a:xfrm>
            <a:off x="925513" y="451247"/>
            <a:ext cx="4535487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按下列语句画出图形：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直线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EF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经过点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ts val="4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(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点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在直线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l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外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8434" name="圆角矩形 31"/>
          <p:cNvSpPr>
            <a:spLocks noChangeArrowheads="1"/>
          </p:cNvSpPr>
          <p:nvPr/>
        </p:nvSpPr>
        <p:spPr bwMode="auto">
          <a:xfrm>
            <a:off x="739775" y="551260"/>
            <a:ext cx="1244600" cy="384572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练一练</a:t>
            </a:r>
          </a:p>
        </p:txBody>
      </p:sp>
      <p:grpSp>
        <p:nvGrpSpPr>
          <p:cNvPr id="4" name="组合 3"/>
          <p:cNvGrpSpPr/>
          <p:nvPr/>
        </p:nvGrpSpPr>
        <p:grpSpPr bwMode="auto">
          <a:xfrm>
            <a:off x="1773238" y="3754040"/>
            <a:ext cx="3662362" cy="685141"/>
            <a:chOff x="2793" y="7883"/>
            <a:chExt cx="5768" cy="1438"/>
          </a:xfrm>
        </p:grpSpPr>
        <p:grpSp>
          <p:nvGrpSpPr>
            <p:cNvPr id="18436" name="组合 2"/>
            <p:cNvGrpSpPr/>
            <p:nvPr/>
          </p:nvGrpSpPr>
          <p:grpSpPr bwMode="auto">
            <a:xfrm>
              <a:off x="2793" y="7883"/>
              <a:ext cx="5768" cy="1438"/>
              <a:chOff x="2793" y="7883"/>
              <a:chExt cx="5768" cy="1438"/>
            </a:xfrm>
          </p:grpSpPr>
          <p:sp>
            <p:nvSpPr>
              <p:cNvPr id="18437" name="Text Box 12"/>
              <p:cNvSpPr txBox="1">
                <a:spLocks noChangeArrowheads="1"/>
              </p:cNvSpPr>
              <p:nvPr/>
            </p:nvSpPr>
            <p:spPr bwMode="auto">
              <a:xfrm>
                <a:off x="2793" y="8223"/>
                <a:ext cx="840" cy="10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(2)</a:t>
                </a:r>
              </a:p>
            </p:txBody>
          </p:sp>
          <p:sp>
            <p:nvSpPr>
              <p:cNvPr id="18438" name="Line 13"/>
              <p:cNvSpPr>
                <a:spLocks noChangeShapeType="1"/>
              </p:cNvSpPr>
              <p:nvPr/>
            </p:nvSpPr>
            <p:spPr bwMode="auto">
              <a:xfrm>
                <a:off x="4042" y="8790"/>
                <a:ext cx="4195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8439" name="Text Box 15"/>
              <p:cNvSpPr txBox="1">
                <a:spLocks noChangeArrowheads="1"/>
              </p:cNvSpPr>
              <p:nvPr/>
            </p:nvSpPr>
            <p:spPr bwMode="auto">
              <a:xfrm>
                <a:off x="4835" y="7883"/>
                <a:ext cx="840" cy="10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18440" name="文本框 2"/>
              <p:cNvSpPr txBox="1">
                <a:spLocks noChangeArrowheads="1"/>
              </p:cNvSpPr>
              <p:nvPr/>
            </p:nvSpPr>
            <p:spPr bwMode="auto">
              <a:xfrm>
                <a:off x="7647" y="8127"/>
                <a:ext cx="914" cy="10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l</a:t>
                </a:r>
              </a:p>
            </p:txBody>
          </p:sp>
        </p:grpSp>
        <p:sp>
          <p:nvSpPr>
            <p:cNvPr id="18441" name="Oval 14"/>
            <p:cNvSpPr>
              <a:spLocks noChangeArrowheads="1"/>
            </p:cNvSpPr>
            <p:nvPr/>
          </p:nvSpPr>
          <p:spPr bwMode="auto">
            <a:xfrm>
              <a:off x="4720" y="8220"/>
              <a:ext cx="115" cy="11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 bwMode="auto">
          <a:xfrm>
            <a:off x="1116013" y="2836068"/>
            <a:ext cx="4360862" cy="955834"/>
            <a:chOff x="1758" y="5955"/>
            <a:chExt cx="6867" cy="2007"/>
          </a:xfrm>
        </p:grpSpPr>
        <p:sp>
          <p:nvSpPr>
            <p:cNvPr id="18443" name="Line 6"/>
            <p:cNvSpPr>
              <a:spLocks noChangeShapeType="1"/>
            </p:cNvSpPr>
            <p:nvPr/>
          </p:nvSpPr>
          <p:spPr bwMode="auto">
            <a:xfrm>
              <a:off x="4155" y="6635"/>
              <a:ext cx="419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444" name="Text Box 7"/>
            <p:cNvSpPr txBox="1">
              <a:spLocks noChangeArrowheads="1"/>
            </p:cNvSpPr>
            <p:nvPr/>
          </p:nvSpPr>
          <p:spPr bwMode="auto">
            <a:xfrm>
              <a:off x="5745" y="6863"/>
              <a:ext cx="840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C</a:t>
              </a:r>
            </a:p>
          </p:txBody>
        </p:sp>
        <p:sp>
          <p:nvSpPr>
            <p:cNvPr id="18445" name="Text Box 8"/>
            <p:cNvSpPr txBox="1">
              <a:spLocks noChangeArrowheads="1"/>
            </p:cNvSpPr>
            <p:nvPr/>
          </p:nvSpPr>
          <p:spPr bwMode="auto">
            <a:xfrm>
              <a:off x="4257" y="5955"/>
              <a:ext cx="840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E</a:t>
              </a:r>
            </a:p>
          </p:txBody>
        </p:sp>
        <p:sp>
          <p:nvSpPr>
            <p:cNvPr id="18446" name="Text Box 9"/>
            <p:cNvSpPr txBox="1">
              <a:spLocks noChangeArrowheads="1"/>
            </p:cNvSpPr>
            <p:nvPr/>
          </p:nvSpPr>
          <p:spPr bwMode="auto">
            <a:xfrm>
              <a:off x="7785" y="5955"/>
              <a:ext cx="840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F</a:t>
              </a:r>
            </a:p>
          </p:txBody>
        </p:sp>
        <p:sp>
          <p:nvSpPr>
            <p:cNvPr id="18447" name="Oval 10"/>
            <p:cNvSpPr>
              <a:spLocks noChangeArrowheads="1"/>
            </p:cNvSpPr>
            <p:nvPr/>
          </p:nvSpPr>
          <p:spPr bwMode="auto">
            <a:xfrm>
              <a:off x="6002" y="6588"/>
              <a:ext cx="112" cy="11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</a:ln>
          </p:spPr>
          <p:txBody>
            <a:bodyPr wrap="none" anchor="ctr"/>
            <a:lstStyle/>
            <a:p>
              <a:endParaRPr lang="zh-CN" altLang="en-US" sz="240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sp>
          <p:nvSpPr>
            <p:cNvPr id="18448" name="Text Box 11"/>
            <p:cNvSpPr txBox="1">
              <a:spLocks noChangeArrowheads="1"/>
            </p:cNvSpPr>
            <p:nvPr/>
          </p:nvSpPr>
          <p:spPr bwMode="auto">
            <a:xfrm>
              <a:off x="2793" y="6331"/>
              <a:ext cx="840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(1)</a:t>
              </a:r>
            </a:p>
          </p:txBody>
        </p:sp>
        <p:sp>
          <p:nvSpPr>
            <p:cNvPr id="18449" name="文本框 1"/>
            <p:cNvSpPr txBox="1">
              <a:spLocks noChangeArrowheads="1"/>
            </p:cNvSpPr>
            <p:nvPr/>
          </p:nvSpPr>
          <p:spPr bwMode="auto">
            <a:xfrm>
              <a:off x="1758" y="6357"/>
              <a:ext cx="1163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解：</a:t>
              </a:r>
            </a:p>
          </p:txBody>
        </p:sp>
      </p:grp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组合 6147"/>
          <p:cNvGrpSpPr/>
          <p:nvPr/>
        </p:nvGrpSpPr>
        <p:grpSpPr bwMode="auto">
          <a:xfrm>
            <a:off x="325439" y="184548"/>
            <a:ext cx="2793370" cy="800975"/>
            <a:chOff x="0" y="0"/>
            <a:chExt cx="4398" cy="1680"/>
          </a:xfrm>
        </p:grpSpPr>
        <p:sp>
          <p:nvSpPr>
            <p:cNvPr id="19458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59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0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9461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3521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射线、线段</a:t>
              </a:r>
            </a:p>
          </p:txBody>
        </p:sp>
        <p:sp>
          <p:nvSpPr>
            <p:cNvPr id="19462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2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  <p:sp>
        <p:nvSpPr>
          <p:cNvPr id="88075" name="Text Box 11"/>
          <p:cNvSpPr txBox="1">
            <a:spLocks noChangeArrowheads="1"/>
          </p:cNvSpPr>
          <p:nvPr/>
        </p:nvSpPr>
        <p:spPr bwMode="auto">
          <a:xfrm>
            <a:off x="479426" y="3538538"/>
            <a:ext cx="526097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记作： 射线 </a:t>
            </a:r>
            <a:r>
              <a:rPr lang="en-US" altLang="zh-CN" sz="2800" i="1" dirty="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(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或射线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2622551" y="2113360"/>
            <a:ext cx="2263775" cy="75009"/>
            <a:chOff x="4130" y="3984"/>
            <a:chExt cx="3565" cy="159"/>
          </a:xfrm>
        </p:grpSpPr>
        <p:grpSp>
          <p:nvGrpSpPr>
            <p:cNvPr id="19465" name="组合 1"/>
            <p:cNvGrpSpPr/>
            <p:nvPr/>
          </p:nvGrpSpPr>
          <p:grpSpPr bwMode="auto">
            <a:xfrm>
              <a:off x="4215" y="4005"/>
              <a:ext cx="3480" cy="138"/>
              <a:chOff x="4215" y="4005"/>
              <a:chExt cx="3480" cy="138"/>
            </a:xfrm>
          </p:grpSpPr>
          <p:sp>
            <p:nvSpPr>
              <p:cNvPr id="19466" name="Line 26"/>
              <p:cNvSpPr>
                <a:spLocks noChangeShapeType="1"/>
              </p:cNvSpPr>
              <p:nvPr/>
            </p:nvSpPr>
            <p:spPr bwMode="auto">
              <a:xfrm>
                <a:off x="4215" y="4056"/>
                <a:ext cx="3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467" name="Oval 10"/>
              <p:cNvSpPr>
                <a:spLocks noChangeArrowheads="1"/>
              </p:cNvSpPr>
              <p:nvPr/>
            </p:nvSpPr>
            <p:spPr bwMode="auto">
              <a:xfrm flipH="1" flipV="1">
                <a:off x="6167" y="4005"/>
                <a:ext cx="120" cy="13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9468" name="Oval 27"/>
            <p:cNvSpPr>
              <a:spLocks noChangeArrowheads="1"/>
            </p:cNvSpPr>
            <p:nvPr/>
          </p:nvSpPr>
          <p:spPr bwMode="auto">
            <a:xfrm flipH="1" flipV="1">
              <a:off x="4130" y="3984"/>
              <a:ext cx="85" cy="1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 bwMode="auto">
          <a:xfrm>
            <a:off x="2438400" y="1795464"/>
            <a:ext cx="3024188" cy="641157"/>
            <a:chOff x="3840" y="3318"/>
            <a:chExt cx="4763" cy="1345"/>
          </a:xfrm>
        </p:grpSpPr>
        <p:sp>
          <p:nvSpPr>
            <p:cNvPr id="19470" name="Text Box 28"/>
            <p:cNvSpPr txBox="1">
              <a:spLocks noChangeArrowheads="1"/>
            </p:cNvSpPr>
            <p:nvPr/>
          </p:nvSpPr>
          <p:spPr bwMode="auto">
            <a:xfrm>
              <a:off x="3840" y="3333"/>
              <a:ext cx="681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 i="1">
                  <a:solidFill>
                    <a:srgbClr val="0000FF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9471" name="Text Box 29"/>
            <p:cNvSpPr txBox="1">
              <a:spLocks noChangeArrowheads="1"/>
            </p:cNvSpPr>
            <p:nvPr/>
          </p:nvSpPr>
          <p:spPr bwMode="auto">
            <a:xfrm>
              <a:off x="5650" y="3318"/>
              <a:ext cx="1200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9472" name="Text Box 30"/>
            <p:cNvSpPr txBox="1">
              <a:spLocks noChangeArrowheads="1"/>
            </p:cNvSpPr>
            <p:nvPr/>
          </p:nvSpPr>
          <p:spPr bwMode="auto">
            <a:xfrm>
              <a:off x="7695" y="3565"/>
              <a:ext cx="908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 i="1">
                  <a:latin typeface="Times New Roman" panose="02020603050405020304" pitchFamily="18" charset="0"/>
                </a:rPr>
                <a:t>d</a:t>
              </a:r>
            </a:p>
          </p:txBody>
        </p:sp>
      </p:grpSp>
      <p:sp>
        <p:nvSpPr>
          <p:cNvPr id="88096" name="Text Box 32"/>
          <p:cNvSpPr txBox="1">
            <a:spLocks noChangeArrowheads="1"/>
          </p:cNvSpPr>
          <p:nvPr/>
        </p:nvSpPr>
        <p:spPr bwMode="auto">
          <a:xfrm>
            <a:off x="479426" y="2787254"/>
            <a:ext cx="8570913" cy="1118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4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射线用它的端点和射线上的另一点来表示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( 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表示端点的字母必须写在前面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或用一个小写字母表示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849314" y="4090988"/>
            <a:ext cx="60848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思考：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射线 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OA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与射线 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O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有区别吗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269876" y="1259682"/>
            <a:ext cx="8780463" cy="43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zh-CN" altLang="en-US" sz="28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问题</a:t>
            </a:r>
            <a:r>
              <a:rPr lang="en-US" altLang="zh-CN" sz="28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1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类比直线的表示方法，想一想射线该如何表示？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</a:t>
            </a:r>
            <a:endParaRPr lang="en-US" altLang="zh-CN" sz="2800" i="1" dirty="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19476" name="圆角矩形 31"/>
          <p:cNvSpPr>
            <a:spLocks noChangeArrowheads="1"/>
          </p:cNvSpPr>
          <p:nvPr/>
        </p:nvSpPr>
        <p:spPr bwMode="auto">
          <a:xfrm>
            <a:off x="325439" y="859631"/>
            <a:ext cx="1525587" cy="40005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类比学习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8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4216" grpId="0"/>
      <p:bldP spid="9421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4"/>
          <p:cNvGrpSpPr/>
          <p:nvPr/>
        </p:nvGrpSpPr>
        <p:grpSpPr bwMode="auto">
          <a:xfrm>
            <a:off x="2973388" y="1528763"/>
            <a:ext cx="2209800" cy="64294"/>
            <a:chOff x="1056" y="1506"/>
            <a:chExt cx="1392" cy="54"/>
          </a:xfrm>
        </p:grpSpPr>
        <p:sp>
          <p:nvSpPr>
            <p:cNvPr id="2" name="Line 5"/>
            <p:cNvSpPr>
              <a:spLocks noChangeShapeType="1"/>
            </p:cNvSpPr>
            <p:nvPr/>
          </p:nvSpPr>
          <p:spPr bwMode="auto">
            <a:xfrm>
              <a:off x="1104" y="1536"/>
              <a:ext cx="1296" cy="0"/>
            </a:xfrm>
            <a:prstGeom prst="line">
              <a:avLst/>
            </a:prstGeom>
            <a:noFill/>
            <a:ln w="28575">
              <a:solidFill>
                <a:srgbClr val="333333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20483" name="Oval 6"/>
            <p:cNvSpPr>
              <a:spLocks noChangeArrowheads="1"/>
            </p:cNvSpPr>
            <p:nvPr/>
          </p:nvSpPr>
          <p:spPr bwMode="auto">
            <a:xfrm flipH="1" flipV="1">
              <a:off x="2400" y="1506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333333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latin typeface="Times New Roman" panose="02020603050405020304" pitchFamily="18" charset="0"/>
              </a:endParaRPr>
            </a:p>
          </p:txBody>
        </p:sp>
        <p:sp>
          <p:nvSpPr>
            <p:cNvPr id="20484" name="Oval 7"/>
            <p:cNvSpPr>
              <a:spLocks noChangeArrowheads="1"/>
            </p:cNvSpPr>
            <p:nvPr/>
          </p:nvSpPr>
          <p:spPr bwMode="auto">
            <a:xfrm flipH="1" flipV="1">
              <a:off x="1056" y="1512"/>
              <a:ext cx="48" cy="48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rgbClr val="333333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>
                <a:latin typeface="Times New Roman" panose="02020603050405020304" pitchFamily="18" charset="0"/>
              </a:endParaRPr>
            </a:p>
          </p:txBody>
        </p:sp>
      </p:grp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2085975" y="3527823"/>
            <a:ext cx="31686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记作：线段 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</a:p>
        </p:txBody>
      </p:sp>
      <p:sp>
        <p:nvSpPr>
          <p:cNvPr id="88097" name="Text Box 33"/>
          <p:cNvSpPr txBox="1">
            <a:spLocks noChangeArrowheads="1"/>
          </p:cNvSpPr>
          <p:nvPr/>
        </p:nvSpPr>
        <p:spPr bwMode="auto">
          <a:xfrm>
            <a:off x="949325" y="2176463"/>
            <a:ext cx="711835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4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2.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线段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(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)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用表示端点的两个大写字母表示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  <a:p>
            <a:pPr>
              <a:lnSpc>
                <a:spcPts val="4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(</a:t>
            </a: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用一个小写字母表示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ctr">
              <a:lnSpc>
                <a:spcPts val="4000"/>
              </a:lnSpc>
            </a:pP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3" name="组合 1"/>
          <p:cNvGrpSpPr/>
          <p:nvPr/>
        </p:nvGrpSpPr>
        <p:grpSpPr bwMode="auto">
          <a:xfrm>
            <a:off x="2752408" y="1095375"/>
            <a:ext cx="2668905" cy="955237"/>
            <a:chOff x="4335" y="1623"/>
            <a:chExt cx="4203" cy="2004"/>
          </a:xfrm>
        </p:grpSpPr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5930" y="2529"/>
              <a:ext cx="960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0489" name="Text Box 39"/>
            <p:cNvSpPr txBox="1">
              <a:spLocks noChangeArrowheads="1"/>
            </p:cNvSpPr>
            <p:nvPr/>
          </p:nvSpPr>
          <p:spPr bwMode="auto">
            <a:xfrm>
              <a:off x="4335" y="1623"/>
              <a:ext cx="637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8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0490" name="Text Box 40"/>
            <p:cNvSpPr txBox="1">
              <a:spLocks noChangeArrowheads="1"/>
            </p:cNvSpPr>
            <p:nvPr/>
          </p:nvSpPr>
          <p:spPr bwMode="auto">
            <a:xfrm>
              <a:off x="7858" y="1623"/>
              <a:ext cx="680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800" i="1"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2085975" y="3074194"/>
            <a:ext cx="520223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记作：线段 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(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或线段 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BA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94216" name="Rectangle 8"/>
          <p:cNvSpPr>
            <a:spLocks noChangeArrowheads="1"/>
          </p:cNvSpPr>
          <p:nvPr/>
        </p:nvSpPr>
        <p:spPr bwMode="auto">
          <a:xfrm>
            <a:off x="296863" y="378619"/>
            <a:ext cx="8780462" cy="43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zh-CN" altLang="en-US" sz="28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问题</a:t>
            </a:r>
            <a:r>
              <a:rPr lang="en-US" altLang="zh-CN" sz="28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 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类比直线的表示方法，想一想线段该如何表示？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</a:t>
            </a:r>
            <a:endParaRPr lang="en-US" altLang="zh-CN" sz="2800" i="1" dirty="0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8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3" grpId="0"/>
      <p:bldP spid="88066" grpId="0"/>
      <p:bldP spid="94216" grpId="0"/>
      <p:bldP spid="94216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 bwMode="auto">
          <a:xfrm>
            <a:off x="2914651" y="1712120"/>
            <a:ext cx="2665413" cy="738188"/>
            <a:chOff x="1968" y="3447"/>
            <a:chExt cx="4197" cy="1550"/>
          </a:xfrm>
        </p:grpSpPr>
        <p:grpSp>
          <p:nvGrpSpPr>
            <p:cNvPr id="21506" name="组合 3"/>
            <p:cNvGrpSpPr/>
            <p:nvPr/>
          </p:nvGrpSpPr>
          <p:grpSpPr bwMode="auto">
            <a:xfrm>
              <a:off x="1968" y="3447"/>
              <a:ext cx="2950" cy="1550"/>
              <a:chOff x="4593" y="2230"/>
              <a:chExt cx="2950" cy="1550"/>
            </a:xfrm>
          </p:grpSpPr>
          <p:sp>
            <p:nvSpPr>
              <p:cNvPr id="21507" name="Line 3"/>
              <p:cNvSpPr>
                <a:spLocks noChangeShapeType="1"/>
              </p:cNvSpPr>
              <p:nvPr/>
            </p:nvSpPr>
            <p:spPr bwMode="auto">
              <a:xfrm>
                <a:off x="4925" y="3360"/>
                <a:ext cx="22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grpSp>
            <p:nvGrpSpPr>
              <p:cNvPr id="21508" name="Group 17"/>
              <p:cNvGrpSpPr/>
              <p:nvPr/>
            </p:nvGrpSpPr>
            <p:grpSpPr bwMode="auto">
              <a:xfrm>
                <a:off x="4593" y="2230"/>
                <a:ext cx="2950" cy="1550"/>
                <a:chOff x="702" y="2562"/>
                <a:chExt cx="1746" cy="620"/>
              </a:xfrm>
            </p:grpSpPr>
            <p:sp>
              <p:nvSpPr>
                <p:cNvPr id="2150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702" y="2562"/>
                  <a:ext cx="384" cy="6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150000"/>
                    </a:lnSpc>
                    <a:spcBef>
                      <a:spcPct val="50000"/>
                    </a:spcBef>
                  </a:pPr>
                  <a:r>
                    <a:rPr lang="en-US" altLang="zh-CN" sz="2800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A</a:t>
                  </a:r>
                </a:p>
              </p:txBody>
            </p:sp>
            <p:sp>
              <p:nvSpPr>
                <p:cNvPr id="21510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016" y="2562"/>
                  <a:ext cx="432" cy="6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150000"/>
                    </a:lnSpc>
                    <a:spcBef>
                      <a:spcPct val="50000"/>
                    </a:spcBef>
                  </a:pPr>
                  <a:r>
                    <a:rPr lang="en-US" altLang="zh-CN" sz="2800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B</a:t>
                  </a:r>
                </a:p>
              </p:txBody>
            </p:sp>
          </p:grpSp>
        </p:grpSp>
        <p:cxnSp>
          <p:nvCxnSpPr>
            <p:cNvPr id="21511" name="直接连接符 8"/>
            <p:cNvCxnSpPr>
              <a:cxnSpLocks noChangeShapeType="1"/>
            </p:cNvCxnSpPr>
            <p:nvPr/>
          </p:nvCxnSpPr>
          <p:spPr bwMode="auto">
            <a:xfrm>
              <a:off x="4553" y="4571"/>
              <a:ext cx="16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8" name="组合 17"/>
          <p:cNvGrpSpPr/>
          <p:nvPr/>
        </p:nvGrpSpPr>
        <p:grpSpPr bwMode="auto">
          <a:xfrm>
            <a:off x="2090738" y="1707357"/>
            <a:ext cx="3530600" cy="738188"/>
            <a:chOff x="1638" y="3401"/>
            <a:chExt cx="5560" cy="1550"/>
          </a:xfrm>
        </p:grpSpPr>
        <p:grpSp>
          <p:nvGrpSpPr>
            <p:cNvPr id="21513" name="组合 10"/>
            <p:cNvGrpSpPr/>
            <p:nvPr/>
          </p:nvGrpSpPr>
          <p:grpSpPr bwMode="auto">
            <a:xfrm>
              <a:off x="2938" y="3401"/>
              <a:ext cx="2950" cy="1550"/>
              <a:chOff x="4593" y="2230"/>
              <a:chExt cx="2950" cy="1550"/>
            </a:xfrm>
          </p:grpSpPr>
          <p:sp>
            <p:nvSpPr>
              <p:cNvPr id="21514" name="Line 3"/>
              <p:cNvSpPr>
                <a:spLocks noChangeShapeType="1"/>
              </p:cNvSpPr>
              <p:nvPr/>
            </p:nvSpPr>
            <p:spPr bwMode="auto">
              <a:xfrm>
                <a:off x="4925" y="3360"/>
                <a:ext cx="227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grpSp>
            <p:nvGrpSpPr>
              <p:cNvPr id="21515" name="Group 17"/>
              <p:cNvGrpSpPr/>
              <p:nvPr/>
            </p:nvGrpSpPr>
            <p:grpSpPr bwMode="auto">
              <a:xfrm>
                <a:off x="4593" y="2230"/>
                <a:ext cx="2950" cy="1550"/>
                <a:chOff x="702" y="2562"/>
                <a:chExt cx="1746" cy="620"/>
              </a:xfrm>
            </p:grpSpPr>
            <p:sp>
              <p:nvSpPr>
                <p:cNvPr id="21516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702" y="2562"/>
                  <a:ext cx="384" cy="6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150000"/>
                    </a:lnSpc>
                    <a:spcBef>
                      <a:spcPct val="50000"/>
                    </a:spcBef>
                  </a:pPr>
                  <a:r>
                    <a:rPr lang="en-US" altLang="zh-CN" sz="2800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A</a:t>
                  </a:r>
                </a:p>
              </p:txBody>
            </p:sp>
            <p:sp>
              <p:nvSpPr>
                <p:cNvPr id="21517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016" y="2562"/>
                  <a:ext cx="432" cy="6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lnSpc>
                      <a:spcPct val="150000"/>
                    </a:lnSpc>
                    <a:spcBef>
                      <a:spcPct val="50000"/>
                    </a:spcBef>
                  </a:pPr>
                  <a:r>
                    <a:rPr lang="en-US" altLang="zh-CN" sz="2800" i="1">
                      <a:latin typeface="Times New Roman" panose="02020603050405020304" pitchFamily="18" charset="0"/>
                      <a:ea typeface="黑体" panose="02010609060101010101" pitchFamily="49" charset="-122"/>
                    </a:rPr>
                    <a:t>B</a:t>
                  </a:r>
                </a:p>
              </p:txBody>
            </p:sp>
          </p:grpSp>
        </p:grpSp>
        <p:cxnSp>
          <p:nvCxnSpPr>
            <p:cNvPr id="21518" name="直接连接符 15"/>
            <p:cNvCxnSpPr>
              <a:cxnSpLocks noChangeShapeType="1"/>
            </p:cNvCxnSpPr>
            <p:nvPr/>
          </p:nvCxnSpPr>
          <p:spPr bwMode="auto">
            <a:xfrm>
              <a:off x="5586" y="4519"/>
              <a:ext cx="16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19" name="直接连接符 16"/>
            <p:cNvCxnSpPr>
              <a:cxnSpLocks noChangeShapeType="1"/>
            </p:cNvCxnSpPr>
            <p:nvPr/>
          </p:nvCxnSpPr>
          <p:spPr bwMode="auto">
            <a:xfrm>
              <a:off x="1638" y="4519"/>
              <a:ext cx="16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814388" y="1250156"/>
            <a:ext cx="63246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直线、射线、线段三者的联系：</a:t>
            </a: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2901950" y="1716882"/>
            <a:ext cx="1899603" cy="738188"/>
            <a:chOff x="4551" y="2190"/>
            <a:chExt cx="2990" cy="1550"/>
          </a:xfrm>
        </p:grpSpPr>
        <p:sp>
          <p:nvSpPr>
            <p:cNvPr id="21522" name="Line 3"/>
            <p:cNvSpPr>
              <a:spLocks noChangeShapeType="1"/>
            </p:cNvSpPr>
            <p:nvPr/>
          </p:nvSpPr>
          <p:spPr bwMode="auto">
            <a:xfrm>
              <a:off x="4925" y="3300"/>
              <a:ext cx="22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grpSp>
          <p:nvGrpSpPr>
            <p:cNvPr id="21523" name="Group 17"/>
            <p:cNvGrpSpPr/>
            <p:nvPr/>
          </p:nvGrpSpPr>
          <p:grpSpPr bwMode="auto">
            <a:xfrm>
              <a:off x="4551" y="2190"/>
              <a:ext cx="2990" cy="1550"/>
              <a:chOff x="678" y="2546"/>
              <a:chExt cx="1770" cy="620"/>
            </a:xfrm>
          </p:grpSpPr>
          <p:sp>
            <p:nvSpPr>
              <p:cNvPr id="21524" name="Text Box 20"/>
              <p:cNvSpPr txBox="1">
                <a:spLocks noChangeArrowheads="1"/>
              </p:cNvSpPr>
              <p:nvPr/>
            </p:nvSpPr>
            <p:spPr bwMode="auto">
              <a:xfrm>
                <a:off x="678" y="2546"/>
                <a:ext cx="384" cy="6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altLang="zh-CN" sz="2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21525" name="Text Box 21"/>
              <p:cNvSpPr txBox="1">
                <a:spLocks noChangeArrowheads="1"/>
              </p:cNvSpPr>
              <p:nvPr/>
            </p:nvSpPr>
            <p:spPr bwMode="auto">
              <a:xfrm>
                <a:off x="2016" y="2546"/>
                <a:ext cx="432" cy="6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altLang="zh-CN" sz="2800" i="1"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</a:p>
            </p:txBody>
          </p:sp>
        </p:grpSp>
      </p:grpSp>
      <p:sp>
        <p:nvSpPr>
          <p:cNvPr id="3" name="Text Box 22"/>
          <p:cNvSpPr txBox="1">
            <a:spLocks noChangeArrowheads="1"/>
          </p:cNvSpPr>
          <p:nvPr/>
        </p:nvSpPr>
        <p:spPr bwMode="auto">
          <a:xfrm>
            <a:off x="1024387" y="3589735"/>
            <a:ext cx="709681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t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将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线段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向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个方向无限延长就形成了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直线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4" name="Text Box 23"/>
          <p:cNvSpPr txBox="1">
            <a:spLocks noChangeArrowheads="1"/>
          </p:cNvSpPr>
          <p:nvPr/>
        </p:nvSpPr>
        <p:spPr bwMode="auto">
          <a:xfrm>
            <a:off x="1039813" y="3038475"/>
            <a:ext cx="69850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t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1.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将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线段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向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个方向无限延长就形成了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射线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zh-CN" altLang="en-US" sz="280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" name="Text Box 24"/>
          <p:cNvSpPr txBox="1">
            <a:spLocks noChangeArrowheads="1"/>
          </p:cNvSpPr>
          <p:nvPr/>
        </p:nvSpPr>
        <p:spPr bwMode="auto">
          <a:xfrm>
            <a:off x="539750" y="4142185"/>
            <a:ext cx="62484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线段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zh-CN" altLang="en-US" sz="2800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射线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都是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直线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的一部分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1529" name="Rectangle 8"/>
          <p:cNvSpPr>
            <a:spLocks noChangeArrowheads="1"/>
          </p:cNvSpPr>
          <p:nvPr/>
        </p:nvSpPr>
        <p:spPr bwMode="auto">
          <a:xfrm>
            <a:off x="296864" y="540544"/>
            <a:ext cx="7145337" cy="43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endParaRPr lang="en-US" altLang="zh-CN" sz="2800" i="1">
              <a:latin typeface="Times New Roman" panose="02020603050405020304" pitchFamily="18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  <p:sp>
        <p:nvSpPr>
          <p:cNvPr id="21530" name="文本框 5"/>
          <p:cNvSpPr txBox="1">
            <a:spLocks noChangeArrowheads="1"/>
          </p:cNvSpPr>
          <p:nvPr/>
        </p:nvSpPr>
        <p:spPr bwMode="auto">
          <a:xfrm>
            <a:off x="211138" y="278606"/>
            <a:ext cx="8723312" cy="129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画一画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分别画一条直线、射线和线段，议一议它们之间的联系和区别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 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192847 0.144444 " pathEditMode="relative" rAng="0" ptsTypes="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10463 L 0.243681 0.145185 " pathEditMode="relative" rAng="0" ptsTypes="">
                                      <p:cBhvr>
                                        <p:cTn id="4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23553" grpId="1"/>
      <p:bldP spid="3" grpId="0"/>
      <p:bldP spid="4" grpId="0"/>
      <p:bldP spid="4" grpId="1"/>
      <p:bldP spid="5" grpId="0"/>
      <p:bldP spid="2152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1185864" y="844154"/>
            <a:ext cx="53816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直线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、射线、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线段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三者的区别：</a:t>
            </a:r>
          </a:p>
        </p:txBody>
      </p:sp>
      <p:graphicFrame>
        <p:nvGraphicFramePr>
          <p:cNvPr id="96260" name="Group 4"/>
          <p:cNvGraphicFramePr>
            <a:graphicFrameLocks noGrp="1"/>
          </p:cNvGraphicFramePr>
          <p:nvPr/>
        </p:nvGraphicFramePr>
        <p:xfrm>
          <a:off x="1169989" y="1408510"/>
          <a:ext cx="6567487" cy="2575322"/>
        </p:xfrm>
        <a:graphic>
          <a:graphicData uri="http://schemas.openxmlformats.org/drawingml/2006/table">
            <a:tbl>
              <a:tblPr/>
              <a:tblGrid>
                <a:gridCol w="933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7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1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72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类型</a:t>
                      </a:r>
                    </a:p>
                  </a:txBody>
                  <a:tcPr marL="91436" marR="91436" marT="34293" marB="34293" anchor="ctr" horzOverflow="overflow">
                    <a:lnL w="28575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6" marR="91436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6" marR="91436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6" marR="91436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28575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20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线段</a:t>
                      </a:r>
                    </a:p>
                  </a:txBody>
                  <a:tcPr marL="91436" marR="91436" marT="34293" marB="34293" anchor="ctr" horzOverflow="overflow">
                    <a:lnL w="28575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6" marR="91436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6" marR="91436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6" marR="91436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9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射线</a:t>
                      </a:r>
                    </a:p>
                  </a:txBody>
                  <a:tcPr marL="91436" marR="91436" marT="34293" marB="34293" anchor="ctr" horzOverflow="overflow">
                    <a:lnL w="28575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6" marR="91436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6" marR="91436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6" marR="91436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20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</a:rPr>
                        <a:t>直线</a:t>
                      </a:r>
                    </a:p>
                  </a:txBody>
                  <a:tcPr marL="91436" marR="91436" marT="34293" marB="34293" anchor="ctr" horzOverflow="overflow">
                    <a:lnL w="28575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6" marR="91436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6" marR="91436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</a:endParaRPr>
                    </a:p>
                  </a:txBody>
                  <a:tcPr marL="91436" marR="91436" marT="34293" marB="342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>
                      <a:solidFill>
                        <a:schemeClr val="tx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6287" name="Text Box 31"/>
          <p:cNvSpPr txBox="1">
            <a:spLocks noChangeArrowheads="1"/>
          </p:cNvSpPr>
          <p:nvPr/>
        </p:nvSpPr>
        <p:spPr bwMode="auto">
          <a:xfrm>
            <a:off x="2003425" y="1469231"/>
            <a:ext cx="1828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端点个数</a:t>
            </a:r>
          </a:p>
        </p:txBody>
      </p:sp>
      <p:sp>
        <p:nvSpPr>
          <p:cNvPr id="96288" name="Text Box 32"/>
          <p:cNvSpPr txBox="1">
            <a:spLocks noChangeArrowheads="1"/>
          </p:cNvSpPr>
          <p:nvPr/>
        </p:nvSpPr>
        <p:spPr bwMode="auto">
          <a:xfrm>
            <a:off x="2200275" y="2046685"/>
            <a:ext cx="129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个</a:t>
            </a:r>
          </a:p>
        </p:txBody>
      </p:sp>
      <p:sp>
        <p:nvSpPr>
          <p:cNvPr id="96289" name="Text Box 33"/>
          <p:cNvSpPr txBox="1">
            <a:spLocks noChangeArrowheads="1"/>
          </p:cNvSpPr>
          <p:nvPr/>
        </p:nvSpPr>
        <p:spPr bwMode="auto">
          <a:xfrm>
            <a:off x="3778250" y="2046685"/>
            <a:ext cx="2133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不能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延伸</a:t>
            </a:r>
          </a:p>
        </p:txBody>
      </p:sp>
      <p:sp>
        <p:nvSpPr>
          <p:cNvPr id="96290" name="Text Box 34"/>
          <p:cNvSpPr txBox="1">
            <a:spLocks noChangeArrowheads="1"/>
          </p:cNvSpPr>
          <p:nvPr/>
        </p:nvSpPr>
        <p:spPr bwMode="auto">
          <a:xfrm>
            <a:off x="3890964" y="1479948"/>
            <a:ext cx="1800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延伸性</a:t>
            </a:r>
          </a:p>
        </p:txBody>
      </p:sp>
      <p:sp>
        <p:nvSpPr>
          <p:cNvPr id="96291" name="Text Box 35"/>
          <p:cNvSpPr txBox="1">
            <a:spLocks noChangeArrowheads="1"/>
          </p:cNvSpPr>
          <p:nvPr/>
        </p:nvSpPr>
        <p:spPr bwMode="auto">
          <a:xfrm>
            <a:off x="5929313" y="1484710"/>
            <a:ext cx="187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能否度量</a:t>
            </a:r>
          </a:p>
        </p:txBody>
      </p:sp>
      <p:sp>
        <p:nvSpPr>
          <p:cNvPr id="96292" name="Text Box 36"/>
          <p:cNvSpPr txBox="1">
            <a:spLocks noChangeArrowheads="1"/>
          </p:cNvSpPr>
          <p:nvPr/>
        </p:nvSpPr>
        <p:spPr bwMode="auto">
          <a:xfrm>
            <a:off x="5976938" y="2046685"/>
            <a:ext cx="1752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可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度量</a:t>
            </a:r>
          </a:p>
        </p:txBody>
      </p:sp>
      <p:sp>
        <p:nvSpPr>
          <p:cNvPr id="96293" name="Text Box 37"/>
          <p:cNvSpPr txBox="1">
            <a:spLocks noChangeArrowheads="1"/>
          </p:cNvSpPr>
          <p:nvPr/>
        </p:nvSpPr>
        <p:spPr bwMode="auto">
          <a:xfrm>
            <a:off x="2352675" y="2755106"/>
            <a:ext cx="990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个</a:t>
            </a:r>
          </a:p>
        </p:txBody>
      </p:sp>
      <p:sp>
        <p:nvSpPr>
          <p:cNvPr id="96294" name="Text Box 38"/>
          <p:cNvSpPr txBox="1">
            <a:spLocks noChangeArrowheads="1"/>
          </p:cNvSpPr>
          <p:nvPr/>
        </p:nvSpPr>
        <p:spPr bwMode="auto">
          <a:xfrm>
            <a:off x="3714750" y="2582467"/>
            <a:ext cx="2286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向</a:t>
            </a:r>
            <a:r>
              <a:rPr lang="zh-CN" altLang="en-US" sz="28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一个方向</a:t>
            </a:r>
          </a:p>
          <a:p>
            <a:pPr algn="ctr"/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无限延伸</a:t>
            </a:r>
          </a:p>
        </p:txBody>
      </p:sp>
      <p:sp>
        <p:nvSpPr>
          <p:cNvPr id="96295" name="Text Box 39"/>
          <p:cNvSpPr txBox="1">
            <a:spLocks noChangeArrowheads="1"/>
          </p:cNvSpPr>
          <p:nvPr/>
        </p:nvSpPr>
        <p:spPr bwMode="auto">
          <a:xfrm>
            <a:off x="5802313" y="2743200"/>
            <a:ext cx="2133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不可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度量</a:t>
            </a:r>
          </a:p>
        </p:txBody>
      </p:sp>
      <p:sp>
        <p:nvSpPr>
          <p:cNvPr id="96296" name="Text Box 40"/>
          <p:cNvSpPr txBox="1">
            <a:spLocks noChangeArrowheads="1"/>
          </p:cNvSpPr>
          <p:nvPr/>
        </p:nvSpPr>
        <p:spPr bwMode="auto">
          <a:xfrm>
            <a:off x="1822450" y="3446860"/>
            <a:ext cx="2133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无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端点</a:t>
            </a:r>
          </a:p>
        </p:txBody>
      </p:sp>
      <p:sp>
        <p:nvSpPr>
          <p:cNvPr id="96297" name="Text Box 41"/>
          <p:cNvSpPr txBox="1">
            <a:spLocks noChangeArrowheads="1"/>
          </p:cNvSpPr>
          <p:nvPr/>
        </p:nvSpPr>
        <p:spPr bwMode="auto">
          <a:xfrm>
            <a:off x="3371850" y="3295650"/>
            <a:ext cx="2971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向</a:t>
            </a:r>
            <a:r>
              <a:rPr lang="zh-CN" altLang="en-US" sz="28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两个方向</a:t>
            </a:r>
          </a:p>
          <a:p>
            <a:pPr algn="ctr"/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无限延伸</a:t>
            </a:r>
          </a:p>
        </p:txBody>
      </p:sp>
      <p:sp>
        <p:nvSpPr>
          <p:cNvPr id="96298" name="Text Box 42"/>
          <p:cNvSpPr txBox="1">
            <a:spLocks noChangeArrowheads="1"/>
          </p:cNvSpPr>
          <p:nvPr/>
        </p:nvSpPr>
        <p:spPr bwMode="auto">
          <a:xfrm>
            <a:off x="5657850" y="3440906"/>
            <a:ext cx="2438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>
                <a:solidFill>
                  <a:schemeClr val="hlink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不可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度量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96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6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6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6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500"/>
                                        <p:tgtEl>
                                          <p:spTgt spid="96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6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6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6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96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6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96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/>
      <p:bldP spid="96287" grpId="0"/>
      <p:bldP spid="96288" grpId="0"/>
      <p:bldP spid="96289" grpId="0"/>
      <p:bldP spid="96290" grpId="0"/>
      <p:bldP spid="96291" grpId="0"/>
      <p:bldP spid="96292" grpId="0"/>
      <p:bldP spid="96293" grpId="0"/>
      <p:bldP spid="96294" grpId="0"/>
      <p:bldP spid="96295" grpId="0"/>
      <p:bldP spid="96296" grpId="0"/>
      <p:bldP spid="96297" grpId="0"/>
      <p:bldP spid="9629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图片 4098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3138" y="1546623"/>
            <a:ext cx="1625600" cy="1350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4" name="图片 4099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6963" y="1546623"/>
            <a:ext cx="1625600" cy="1350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5" name="图片 4100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9350" y="1546623"/>
            <a:ext cx="1625600" cy="1350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文本框 4101"/>
          <p:cNvSpPr txBox="1">
            <a:spLocks noChangeArrowheads="1"/>
          </p:cNvSpPr>
          <p:nvPr/>
        </p:nvSpPr>
        <p:spPr bwMode="auto">
          <a:xfrm>
            <a:off x="212726" y="945356"/>
            <a:ext cx="88024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050117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以下三个箱子中各有一个数学谜语，你能猜出谜底吗？</a:t>
            </a:r>
          </a:p>
        </p:txBody>
      </p:sp>
      <p:sp>
        <p:nvSpPr>
          <p:cNvPr id="23557" name="文本框 4102"/>
          <p:cNvSpPr txBox="1">
            <a:spLocks noChangeArrowheads="1"/>
          </p:cNvSpPr>
          <p:nvPr/>
        </p:nvSpPr>
        <p:spPr bwMode="auto">
          <a:xfrm>
            <a:off x="684213" y="3005137"/>
            <a:ext cx="242887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有始有终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——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打一线的名称 </a:t>
            </a:r>
          </a:p>
        </p:txBody>
      </p:sp>
      <p:sp>
        <p:nvSpPr>
          <p:cNvPr id="23558" name="文本框 4103"/>
          <p:cNvSpPr txBox="1">
            <a:spLocks noChangeArrowheads="1"/>
          </p:cNvSpPr>
          <p:nvPr/>
        </p:nvSpPr>
        <p:spPr bwMode="auto">
          <a:xfrm>
            <a:off x="3330576" y="3007519"/>
            <a:ext cx="242887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有始无终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——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打一线的名称 </a:t>
            </a:r>
          </a:p>
        </p:txBody>
      </p:sp>
      <p:sp>
        <p:nvSpPr>
          <p:cNvPr id="23559" name="文本框 4104"/>
          <p:cNvSpPr txBox="1">
            <a:spLocks noChangeArrowheads="1"/>
          </p:cNvSpPr>
          <p:nvPr/>
        </p:nvSpPr>
        <p:spPr bwMode="auto">
          <a:xfrm>
            <a:off x="5976938" y="3005137"/>
            <a:ext cx="242887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无始无终</a:t>
            </a:r>
            <a:r>
              <a:rPr lang="en-US" altLang="zh-CN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——</a:t>
            </a:r>
          </a:p>
          <a:p>
            <a:pPr>
              <a:lnSpc>
                <a:spcPct val="150000"/>
              </a:lnSpc>
            </a:pPr>
            <a:r>
              <a:rPr lang="zh-CN" altLang="en-US" sz="28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打一线的名称 </a:t>
            </a:r>
          </a:p>
        </p:txBody>
      </p:sp>
      <p:sp>
        <p:nvSpPr>
          <p:cNvPr id="4106" name="圆角矩形标注 4105"/>
          <p:cNvSpPr/>
          <p:nvPr/>
        </p:nvSpPr>
        <p:spPr>
          <a:xfrm>
            <a:off x="828676" y="3814763"/>
            <a:ext cx="1800225" cy="702469"/>
          </a:xfrm>
          <a:prstGeom prst="wedgeRoundRectCallout">
            <a:avLst>
              <a:gd name="adj1" fmla="val -43208"/>
              <a:gd name="adj2" fmla="val -67458"/>
              <a:gd name="adj3" fmla="val 16667"/>
            </a:avLst>
          </a:prstGeom>
          <a:blipFill rotWithShape="1">
            <a:blip r:embed="rId3"/>
          </a:blip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1"/>
          <a:lstStyle/>
          <a:p>
            <a:pPr algn="ctr"/>
            <a:r>
              <a:rPr lang="zh-CN" altLang="en-US" sz="2800" noProof="1"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线段</a:t>
            </a:r>
            <a:endParaRPr lang="zh-CN" altLang="en-US" sz="2800" noProof="1"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107" name="圆角矩形标注 4106"/>
          <p:cNvSpPr/>
          <p:nvPr/>
        </p:nvSpPr>
        <p:spPr>
          <a:xfrm>
            <a:off x="3492501" y="3814763"/>
            <a:ext cx="1800225" cy="702469"/>
          </a:xfrm>
          <a:prstGeom prst="wedgeRoundRectCallout">
            <a:avLst>
              <a:gd name="adj1" fmla="val -43208"/>
              <a:gd name="adj2" fmla="val -67458"/>
              <a:gd name="adj3" fmla="val 16667"/>
            </a:avLst>
          </a:prstGeom>
          <a:blipFill rotWithShape="1">
            <a:blip r:embed="rId3"/>
          </a:blip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1"/>
          <a:lstStyle/>
          <a:p>
            <a:pPr algn="ctr"/>
            <a:r>
              <a:rPr lang="zh-CN" altLang="en-US" sz="2800" noProof="1"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射线</a:t>
            </a:r>
            <a:endParaRPr lang="zh-CN" altLang="en-US" sz="2800" noProof="1"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108" name="圆角矩形标注 4107"/>
          <p:cNvSpPr/>
          <p:nvPr/>
        </p:nvSpPr>
        <p:spPr>
          <a:xfrm>
            <a:off x="6829426" y="3981450"/>
            <a:ext cx="1800225" cy="702469"/>
          </a:xfrm>
          <a:prstGeom prst="wedgeRoundRectCallout">
            <a:avLst>
              <a:gd name="adj1" fmla="val -43208"/>
              <a:gd name="adj2" fmla="val -67458"/>
              <a:gd name="adj3" fmla="val 16667"/>
            </a:avLst>
          </a:prstGeom>
          <a:blipFill rotWithShape="1">
            <a:blip r:embed="rId3"/>
          </a:blip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 anchorCtr="1"/>
          <a:lstStyle/>
          <a:p>
            <a:pPr algn="ctr"/>
            <a:r>
              <a:rPr lang="zh-CN" altLang="en-US" sz="2800" noProof="1"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直线</a:t>
            </a:r>
            <a:endParaRPr lang="zh-CN" altLang="en-US" sz="2800" noProof="1"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3563" name="圆角矩形 31"/>
          <p:cNvSpPr>
            <a:spLocks noChangeArrowheads="1"/>
          </p:cNvSpPr>
          <p:nvPr/>
        </p:nvSpPr>
        <p:spPr bwMode="auto">
          <a:xfrm>
            <a:off x="349250" y="453628"/>
            <a:ext cx="1181100" cy="384572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猜一猜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" grpId="0" bldLvl="0" animBg="1"/>
      <p:bldP spid="4107" grpId="0" bldLvl="0" animBg="1"/>
      <p:bldP spid="4108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 bwMode="auto">
          <a:xfrm>
            <a:off x="1636079" y="3705940"/>
            <a:ext cx="3883025" cy="1063058"/>
            <a:chOff x="2577" y="7782"/>
            <a:chExt cx="6115" cy="2231"/>
          </a:xfrm>
        </p:grpSpPr>
        <p:sp>
          <p:nvSpPr>
            <p:cNvPr id="24578" name="Text Box 24"/>
            <p:cNvSpPr txBox="1">
              <a:spLocks noChangeArrowheads="1"/>
            </p:cNvSpPr>
            <p:nvPr/>
          </p:nvSpPr>
          <p:spPr bwMode="auto">
            <a:xfrm>
              <a:off x="2577" y="8597"/>
              <a:ext cx="840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(2)</a:t>
              </a:r>
            </a:p>
          </p:txBody>
        </p:sp>
        <p:grpSp>
          <p:nvGrpSpPr>
            <p:cNvPr id="24579" name="组合 7"/>
            <p:cNvGrpSpPr/>
            <p:nvPr/>
          </p:nvGrpSpPr>
          <p:grpSpPr bwMode="auto">
            <a:xfrm>
              <a:off x="3702" y="7782"/>
              <a:ext cx="4990" cy="2231"/>
              <a:chOff x="3702" y="7782"/>
              <a:chExt cx="4990" cy="2231"/>
            </a:xfrm>
          </p:grpSpPr>
          <p:sp>
            <p:nvSpPr>
              <p:cNvPr id="24580" name="Text Box 33"/>
              <p:cNvSpPr txBox="1">
                <a:spLocks noChangeArrowheads="1"/>
              </p:cNvSpPr>
              <p:nvPr/>
            </p:nvSpPr>
            <p:spPr bwMode="auto">
              <a:xfrm>
                <a:off x="4045" y="8915"/>
                <a:ext cx="1135" cy="10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</a:p>
            </p:txBody>
          </p:sp>
          <p:sp>
            <p:nvSpPr>
              <p:cNvPr id="24581" name="Text Box 29"/>
              <p:cNvSpPr txBox="1">
                <a:spLocks noChangeArrowheads="1"/>
              </p:cNvSpPr>
              <p:nvPr/>
            </p:nvSpPr>
            <p:spPr bwMode="auto">
              <a:xfrm>
                <a:off x="6085" y="8010"/>
                <a:ext cx="452" cy="10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24582" name="Line 30"/>
              <p:cNvSpPr>
                <a:spLocks noChangeShapeType="1"/>
              </p:cNvSpPr>
              <p:nvPr/>
            </p:nvSpPr>
            <p:spPr bwMode="auto">
              <a:xfrm flipV="1">
                <a:off x="4837" y="8462"/>
                <a:ext cx="2950" cy="68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4583" name="Line 25"/>
              <p:cNvSpPr>
                <a:spLocks noChangeShapeType="1"/>
              </p:cNvSpPr>
              <p:nvPr/>
            </p:nvSpPr>
            <p:spPr bwMode="auto">
              <a:xfrm>
                <a:off x="4270" y="8462"/>
                <a:ext cx="2155" cy="34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4584" name="Text Box 26"/>
              <p:cNvSpPr txBox="1">
                <a:spLocks noChangeArrowheads="1"/>
              </p:cNvSpPr>
              <p:nvPr/>
            </p:nvSpPr>
            <p:spPr bwMode="auto">
              <a:xfrm>
                <a:off x="3702" y="7782"/>
                <a:ext cx="840" cy="10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24585" name="Oval 27"/>
              <p:cNvSpPr>
                <a:spLocks noChangeArrowheads="1"/>
              </p:cNvSpPr>
              <p:nvPr/>
            </p:nvSpPr>
            <p:spPr bwMode="auto">
              <a:xfrm>
                <a:off x="6312" y="8727"/>
                <a:ext cx="112" cy="112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24586" name="Oval 28"/>
              <p:cNvSpPr>
                <a:spLocks noChangeArrowheads="1"/>
              </p:cNvSpPr>
              <p:nvPr/>
            </p:nvSpPr>
            <p:spPr bwMode="auto">
              <a:xfrm flipH="1">
                <a:off x="4177" y="8387"/>
                <a:ext cx="112" cy="112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24587" name="Oval 31"/>
              <p:cNvSpPr>
                <a:spLocks noChangeArrowheads="1"/>
              </p:cNvSpPr>
              <p:nvPr/>
            </p:nvSpPr>
            <p:spPr bwMode="auto">
              <a:xfrm flipH="1">
                <a:off x="4725" y="9090"/>
                <a:ext cx="112" cy="112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24588" name="Oval 32"/>
              <p:cNvSpPr>
                <a:spLocks noChangeArrowheads="1"/>
              </p:cNvSpPr>
              <p:nvPr/>
            </p:nvSpPr>
            <p:spPr bwMode="auto">
              <a:xfrm flipH="1">
                <a:off x="7672" y="8407"/>
                <a:ext cx="112" cy="112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24589" name="Text Box 34"/>
              <p:cNvSpPr txBox="1">
                <a:spLocks noChangeArrowheads="1"/>
              </p:cNvSpPr>
              <p:nvPr/>
            </p:nvSpPr>
            <p:spPr bwMode="auto">
              <a:xfrm>
                <a:off x="7785" y="8122"/>
                <a:ext cx="907" cy="10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D</a:t>
                </a:r>
              </a:p>
            </p:txBody>
          </p:sp>
        </p:grpSp>
      </p:grpSp>
      <p:sp>
        <p:nvSpPr>
          <p:cNvPr id="24590" name="Rectangle 4"/>
          <p:cNvSpPr>
            <a:spLocks noChangeArrowheads="1"/>
          </p:cNvSpPr>
          <p:nvPr/>
        </p:nvSpPr>
        <p:spPr bwMode="auto">
          <a:xfrm>
            <a:off x="901701" y="815578"/>
            <a:ext cx="6918325" cy="1599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按下列语句画出图形：</a:t>
            </a:r>
          </a:p>
          <a:p>
            <a:pPr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经过点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O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的三条线段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lnSpc>
                <a:spcPts val="3800"/>
              </a:lnSpc>
            </a:pP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线段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CD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相交于点 </a:t>
            </a:r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4591" name="圆角矩形 31"/>
          <p:cNvSpPr>
            <a:spLocks noChangeArrowheads="1"/>
          </p:cNvSpPr>
          <p:nvPr/>
        </p:nvSpPr>
        <p:spPr bwMode="auto">
          <a:xfrm>
            <a:off x="762000" y="540544"/>
            <a:ext cx="1258888" cy="335756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练一练</a:t>
            </a:r>
          </a:p>
        </p:txBody>
      </p:sp>
      <p:grpSp>
        <p:nvGrpSpPr>
          <p:cNvPr id="7" name="组合 6"/>
          <p:cNvGrpSpPr/>
          <p:nvPr/>
        </p:nvGrpSpPr>
        <p:grpSpPr bwMode="auto">
          <a:xfrm>
            <a:off x="928053" y="2464594"/>
            <a:ext cx="4031297" cy="1229620"/>
            <a:chOff x="1462" y="5175"/>
            <a:chExt cx="6349" cy="2583"/>
          </a:xfrm>
        </p:grpSpPr>
        <p:sp>
          <p:nvSpPr>
            <p:cNvPr id="24593" name="Text Box 17"/>
            <p:cNvSpPr txBox="1">
              <a:spLocks noChangeArrowheads="1"/>
            </p:cNvSpPr>
            <p:nvPr/>
          </p:nvSpPr>
          <p:spPr bwMode="auto">
            <a:xfrm>
              <a:off x="1462" y="5725"/>
              <a:ext cx="2355" cy="10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解：</a:t>
              </a:r>
              <a:r>
                <a:rPr lang="en-US" altLang="zh-CN" sz="2800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(1)</a:t>
              </a:r>
            </a:p>
          </p:txBody>
        </p:sp>
        <p:grpSp>
          <p:nvGrpSpPr>
            <p:cNvPr id="24594" name="组合 5"/>
            <p:cNvGrpSpPr/>
            <p:nvPr/>
          </p:nvGrpSpPr>
          <p:grpSpPr bwMode="auto">
            <a:xfrm>
              <a:off x="3715" y="5175"/>
              <a:ext cx="4096" cy="2583"/>
              <a:chOff x="3715" y="5175"/>
              <a:chExt cx="4096" cy="2583"/>
            </a:xfrm>
          </p:grpSpPr>
          <p:sp>
            <p:nvSpPr>
              <p:cNvPr id="24595" name="Line 18"/>
              <p:cNvSpPr>
                <a:spLocks noChangeShapeType="1"/>
              </p:cNvSpPr>
              <p:nvPr/>
            </p:nvSpPr>
            <p:spPr bwMode="auto">
              <a:xfrm>
                <a:off x="4270" y="6307"/>
                <a:ext cx="2950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4596" name="Text Box 19"/>
              <p:cNvSpPr txBox="1">
                <a:spLocks noChangeArrowheads="1"/>
              </p:cNvSpPr>
              <p:nvPr/>
            </p:nvSpPr>
            <p:spPr bwMode="auto">
              <a:xfrm>
                <a:off x="5972" y="5175"/>
                <a:ext cx="840" cy="10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a</a:t>
                </a:r>
              </a:p>
            </p:txBody>
          </p:sp>
          <p:sp>
            <p:nvSpPr>
              <p:cNvPr id="24597" name="Line 20"/>
              <p:cNvSpPr>
                <a:spLocks noChangeShapeType="1"/>
              </p:cNvSpPr>
              <p:nvPr/>
            </p:nvSpPr>
            <p:spPr bwMode="auto">
              <a:xfrm>
                <a:off x="4270" y="5742"/>
                <a:ext cx="2722" cy="1245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4598" name="Line 21"/>
              <p:cNvSpPr>
                <a:spLocks noChangeShapeType="1"/>
              </p:cNvSpPr>
              <p:nvPr/>
            </p:nvSpPr>
            <p:spPr bwMode="auto">
              <a:xfrm flipV="1">
                <a:off x="3817" y="5742"/>
                <a:ext cx="2835" cy="136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24599" name="Text Box 22"/>
              <p:cNvSpPr txBox="1">
                <a:spLocks noChangeArrowheads="1"/>
              </p:cNvSpPr>
              <p:nvPr/>
            </p:nvSpPr>
            <p:spPr bwMode="auto">
              <a:xfrm>
                <a:off x="6877" y="5630"/>
                <a:ext cx="840" cy="10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b</a:t>
                </a:r>
              </a:p>
            </p:txBody>
          </p:sp>
          <p:sp>
            <p:nvSpPr>
              <p:cNvPr id="24600" name="Text Box 23"/>
              <p:cNvSpPr txBox="1">
                <a:spLocks noChangeArrowheads="1"/>
              </p:cNvSpPr>
              <p:nvPr/>
            </p:nvSpPr>
            <p:spPr bwMode="auto">
              <a:xfrm>
                <a:off x="6971" y="6659"/>
                <a:ext cx="840" cy="10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c</a:t>
                </a:r>
              </a:p>
            </p:txBody>
          </p:sp>
          <p:sp>
            <p:nvSpPr>
              <p:cNvPr id="24601" name="Oval 35"/>
              <p:cNvSpPr>
                <a:spLocks noChangeArrowheads="1"/>
              </p:cNvSpPr>
              <p:nvPr/>
            </p:nvSpPr>
            <p:spPr bwMode="auto">
              <a:xfrm>
                <a:off x="5405" y="6216"/>
                <a:ext cx="170" cy="17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40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  <p:sp>
            <p:nvSpPr>
              <p:cNvPr id="24602" name="椭圆 4"/>
              <p:cNvSpPr>
                <a:spLocks noChangeArrowheads="1"/>
              </p:cNvSpPr>
              <p:nvPr/>
            </p:nvSpPr>
            <p:spPr bwMode="auto">
              <a:xfrm rot="420000" flipV="1">
                <a:off x="4197" y="5667"/>
                <a:ext cx="120" cy="12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03" name="椭圆 5"/>
              <p:cNvSpPr>
                <a:spLocks noChangeArrowheads="1"/>
              </p:cNvSpPr>
              <p:nvPr/>
            </p:nvSpPr>
            <p:spPr bwMode="auto">
              <a:xfrm rot="420000" flipV="1">
                <a:off x="6945" y="6937"/>
                <a:ext cx="120" cy="12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04" name="椭圆 6"/>
              <p:cNvSpPr>
                <a:spLocks noChangeArrowheads="1"/>
              </p:cNvSpPr>
              <p:nvPr/>
            </p:nvSpPr>
            <p:spPr bwMode="auto">
              <a:xfrm rot="420000" flipV="1">
                <a:off x="4192" y="6270"/>
                <a:ext cx="120" cy="12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05" name="椭圆 7"/>
              <p:cNvSpPr>
                <a:spLocks noChangeArrowheads="1"/>
              </p:cNvSpPr>
              <p:nvPr/>
            </p:nvSpPr>
            <p:spPr bwMode="auto">
              <a:xfrm rot="420000" flipV="1">
                <a:off x="7205" y="6270"/>
                <a:ext cx="120" cy="12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06" name="椭圆 8"/>
              <p:cNvSpPr>
                <a:spLocks noChangeArrowheads="1"/>
              </p:cNvSpPr>
              <p:nvPr/>
            </p:nvSpPr>
            <p:spPr bwMode="auto">
              <a:xfrm rot="420000" flipV="1">
                <a:off x="3715" y="7072"/>
                <a:ext cx="120" cy="12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07" name="椭圆 9"/>
              <p:cNvSpPr>
                <a:spLocks noChangeArrowheads="1"/>
              </p:cNvSpPr>
              <p:nvPr/>
            </p:nvSpPr>
            <p:spPr bwMode="auto">
              <a:xfrm rot="420000" flipV="1">
                <a:off x="6640" y="5652"/>
                <a:ext cx="120" cy="12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608" name="Text Box 23"/>
              <p:cNvSpPr txBox="1">
                <a:spLocks noChangeArrowheads="1"/>
              </p:cNvSpPr>
              <p:nvPr/>
            </p:nvSpPr>
            <p:spPr bwMode="auto">
              <a:xfrm>
                <a:off x="5039" y="6227"/>
                <a:ext cx="840" cy="10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i="1">
                    <a:solidFill>
                      <a:srgbClr val="FF0000"/>
                    </a:solidFill>
                    <a:latin typeface="Times New Roman" panose="02020603050405020304" pitchFamily="18" charset="0"/>
                    <a:ea typeface="黑体" panose="02010609060101010101" pitchFamily="49" charset="-122"/>
                  </a:rPr>
                  <a:t>O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 bwMode="auto">
          <a:xfrm>
            <a:off x="2506664" y="910829"/>
            <a:ext cx="2708275" cy="475059"/>
            <a:chOff x="348" y="0"/>
            <a:chExt cx="4262" cy="998"/>
          </a:xfrm>
        </p:grpSpPr>
        <p:grpSp>
          <p:nvGrpSpPr>
            <p:cNvPr id="4098" name="Group 10"/>
            <p:cNvGrpSpPr/>
            <p:nvPr/>
          </p:nvGrpSpPr>
          <p:grpSpPr bwMode="auto">
            <a:xfrm>
              <a:off x="348" y="337"/>
              <a:ext cx="349" cy="340"/>
              <a:chOff x="348" y="329"/>
              <a:chExt cx="349" cy="340"/>
            </a:xfrm>
          </p:grpSpPr>
          <p:sp>
            <p:nvSpPr>
              <p:cNvPr id="4099" name="MH_Other_9"/>
              <p:cNvSpPr>
                <a:spLocks noEditPoints="1" noChangeArrowheads="1"/>
              </p:cNvSpPr>
              <p:nvPr/>
            </p:nvSpPr>
            <p:spPr bwMode="auto">
              <a:xfrm>
                <a:off x="348" y="329"/>
                <a:ext cx="349" cy="340"/>
              </a:xfrm>
              <a:custGeom>
                <a:avLst/>
                <a:gdLst>
                  <a:gd name="T0" fmla="*/ 105 w 108"/>
                  <a:gd name="T1" fmla="*/ 95 h 107"/>
                  <a:gd name="T2" fmla="*/ 76 w 108"/>
                  <a:gd name="T3" fmla="*/ 66 h 107"/>
                  <a:gd name="T4" fmla="*/ 83 w 108"/>
                  <a:gd name="T5" fmla="*/ 42 h 107"/>
                  <a:gd name="T6" fmla="*/ 42 w 108"/>
                  <a:gd name="T7" fmla="*/ 0 h 107"/>
                  <a:gd name="T8" fmla="*/ 0 w 108"/>
                  <a:gd name="T9" fmla="*/ 42 h 107"/>
                  <a:gd name="T10" fmla="*/ 42 w 108"/>
                  <a:gd name="T11" fmla="*/ 83 h 107"/>
                  <a:gd name="T12" fmla="*/ 66 w 108"/>
                  <a:gd name="T13" fmla="*/ 76 h 107"/>
                  <a:gd name="T14" fmla="*/ 95 w 108"/>
                  <a:gd name="T15" fmla="*/ 105 h 107"/>
                  <a:gd name="T16" fmla="*/ 100 w 108"/>
                  <a:gd name="T17" fmla="*/ 107 h 107"/>
                  <a:gd name="T18" fmla="*/ 105 w 108"/>
                  <a:gd name="T19" fmla="*/ 105 h 107"/>
                  <a:gd name="T20" fmla="*/ 105 w 108"/>
                  <a:gd name="T21" fmla="*/ 95 h 107"/>
                  <a:gd name="T22" fmla="*/ 7 w 108"/>
                  <a:gd name="T23" fmla="*/ 42 h 107"/>
                  <a:gd name="T24" fmla="*/ 42 w 108"/>
                  <a:gd name="T25" fmla="*/ 7 h 107"/>
                  <a:gd name="T26" fmla="*/ 76 w 108"/>
                  <a:gd name="T27" fmla="*/ 42 h 107"/>
                  <a:gd name="T28" fmla="*/ 42 w 108"/>
                  <a:gd name="T29" fmla="*/ 76 h 107"/>
                  <a:gd name="T30" fmla="*/ 7 w 108"/>
                  <a:gd name="T31" fmla="*/ 42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8" h="107">
                    <a:moveTo>
                      <a:pt x="105" y="95"/>
                    </a:moveTo>
                    <a:cubicBezTo>
                      <a:pt x="76" y="66"/>
                      <a:pt x="76" y="66"/>
                      <a:pt x="76" y="66"/>
                    </a:cubicBezTo>
                    <a:cubicBezTo>
                      <a:pt x="81" y="59"/>
                      <a:pt x="83" y="51"/>
                      <a:pt x="83" y="42"/>
                    </a:cubicBezTo>
                    <a:cubicBezTo>
                      <a:pt x="83" y="19"/>
                      <a:pt x="65" y="0"/>
                      <a:pt x="42" y="0"/>
                    </a:cubicBezTo>
                    <a:cubicBezTo>
                      <a:pt x="19" y="0"/>
                      <a:pt x="0" y="19"/>
                      <a:pt x="0" y="42"/>
                    </a:cubicBezTo>
                    <a:cubicBezTo>
                      <a:pt x="0" y="65"/>
                      <a:pt x="19" y="83"/>
                      <a:pt x="42" y="83"/>
                    </a:cubicBezTo>
                    <a:cubicBezTo>
                      <a:pt x="51" y="83"/>
                      <a:pt x="59" y="81"/>
                      <a:pt x="66" y="76"/>
                    </a:cubicBezTo>
                    <a:cubicBezTo>
                      <a:pt x="95" y="105"/>
                      <a:pt x="95" y="105"/>
                      <a:pt x="95" y="105"/>
                    </a:cubicBezTo>
                    <a:cubicBezTo>
                      <a:pt x="96" y="106"/>
                      <a:pt x="98" y="107"/>
                      <a:pt x="100" y="107"/>
                    </a:cubicBezTo>
                    <a:cubicBezTo>
                      <a:pt x="101" y="107"/>
                      <a:pt x="103" y="106"/>
                      <a:pt x="105" y="105"/>
                    </a:cubicBezTo>
                    <a:cubicBezTo>
                      <a:pt x="108" y="102"/>
                      <a:pt x="108" y="97"/>
                      <a:pt x="105" y="95"/>
                    </a:cubicBezTo>
                    <a:moveTo>
                      <a:pt x="7" y="42"/>
                    </a:moveTo>
                    <a:cubicBezTo>
                      <a:pt x="7" y="23"/>
                      <a:pt x="23" y="7"/>
                      <a:pt x="42" y="7"/>
                    </a:cubicBezTo>
                    <a:cubicBezTo>
                      <a:pt x="61" y="7"/>
                      <a:pt x="76" y="23"/>
                      <a:pt x="76" y="42"/>
                    </a:cubicBezTo>
                    <a:cubicBezTo>
                      <a:pt x="76" y="61"/>
                      <a:pt x="61" y="76"/>
                      <a:pt x="42" y="76"/>
                    </a:cubicBezTo>
                    <a:cubicBezTo>
                      <a:pt x="23" y="76"/>
                      <a:pt x="7" y="61"/>
                      <a:pt x="7" y="42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100" name="MH_Other_10"/>
              <p:cNvSpPr>
                <a:spLocks noChangeArrowheads="1"/>
              </p:cNvSpPr>
              <p:nvPr/>
            </p:nvSpPr>
            <p:spPr bwMode="auto">
              <a:xfrm>
                <a:off x="428" y="404"/>
                <a:ext cx="140" cy="140"/>
              </a:xfrm>
              <a:custGeom>
                <a:avLst/>
                <a:gdLst>
                  <a:gd name="T0" fmla="*/ 39 w 43"/>
                  <a:gd name="T1" fmla="*/ 18 h 44"/>
                  <a:gd name="T2" fmla="*/ 25 w 43"/>
                  <a:gd name="T3" fmla="*/ 18 h 44"/>
                  <a:gd name="T4" fmla="*/ 25 w 43"/>
                  <a:gd name="T5" fmla="*/ 4 h 44"/>
                  <a:gd name="T6" fmla="*/ 21 w 43"/>
                  <a:gd name="T7" fmla="*/ 0 h 44"/>
                  <a:gd name="T8" fmla="*/ 18 w 43"/>
                  <a:gd name="T9" fmla="*/ 4 h 44"/>
                  <a:gd name="T10" fmla="*/ 18 w 43"/>
                  <a:gd name="T11" fmla="*/ 18 h 44"/>
                  <a:gd name="T12" fmla="*/ 3 w 43"/>
                  <a:gd name="T13" fmla="*/ 18 h 44"/>
                  <a:gd name="T14" fmla="*/ 0 w 43"/>
                  <a:gd name="T15" fmla="*/ 22 h 44"/>
                  <a:gd name="T16" fmla="*/ 3 w 43"/>
                  <a:gd name="T17" fmla="*/ 26 h 44"/>
                  <a:gd name="T18" fmla="*/ 18 w 43"/>
                  <a:gd name="T19" fmla="*/ 26 h 44"/>
                  <a:gd name="T20" fmla="*/ 18 w 43"/>
                  <a:gd name="T21" fmla="*/ 40 h 44"/>
                  <a:gd name="T22" fmla="*/ 21 w 43"/>
                  <a:gd name="T23" fmla="*/ 44 h 44"/>
                  <a:gd name="T24" fmla="*/ 25 w 43"/>
                  <a:gd name="T25" fmla="*/ 40 h 44"/>
                  <a:gd name="T26" fmla="*/ 25 w 43"/>
                  <a:gd name="T27" fmla="*/ 26 h 44"/>
                  <a:gd name="T28" fmla="*/ 39 w 43"/>
                  <a:gd name="T29" fmla="*/ 26 h 44"/>
                  <a:gd name="T30" fmla="*/ 43 w 43"/>
                  <a:gd name="T31" fmla="*/ 22 h 44"/>
                  <a:gd name="T32" fmla="*/ 39 w 43"/>
                  <a:gd name="T33" fmla="*/ 18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" h="44">
                    <a:moveTo>
                      <a:pt x="39" y="18"/>
                    </a:moveTo>
                    <a:cubicBezTo>
                      <a:pt x="25" y="18"/>
                      <a:pt x="25" y="18"/>
                      <a:pt x="25" y="18"/>
                    </a:cubicBezTo>
                    <a:cubicBezTo>
                      <a:pt x="25" y="4"/>
                      <a:pt x="25" y="4"/>
                      <a:pt x="25" y="4"/>
                    </a:cubicBezTo>
                    <a:cubicBezTo>
                      <a:pt x="25" y="2"/>
                      <a:pt x="23" y="0"/>
                      <a:pt x="21" y="0"/>
                    </a:cubicBezTo>
                    <a:cubicBezTo>
                      <a:pt x="19" y="0"/>
                      <a:pt x="18" y="2"/>
                      <a:pt x="18" y="4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3" y="18"/>
                      <a:pt x="3" y="18"/>
                      <a:pt x="3" y="18"/>
                    </a:cubicBezTo>
                    <a:cubicBezTo>
                      <a:pt x="1" y="18"/>
                      <a:pt x="0" y="20"/>
                      <a:pt x="0" y="22"/>
                    </a:cubicBezTo>
                    <a:cubicBezTo>
                      <a:pt x="0" y="24"/>
                      <a:pt x="1" y="26"/>
                      <a:pt x="3" y="26"/>
                    </a:cubicBezTo>
                    <a:cubicBezTo>
                      <a:pt x="18" y="26"/>
                      <a:pt x="18" y="26"/>
                      <a:pt x="18" y="26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42"/>
                      <a:pt x="19" y="44"/>
                      <a:pt x="21" y="44"/>
                    </a:cubicBezTo>
                    <a:cubicBezTo>
                      <a:pt x="23" y="44"/>
                      <a:pt x="25" y="42"/>
                      <a:pt x="25" y="40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39" y="26"/>
                      <a:pt x="39" y="26"/>
                      <a:pt x="39" y="26"/>
                    </a:cubicBezTo>
                    <a:cubicBezTo>
                      <a:pt x="41" y="26"/>
                      <a:pt x="43" y="24"/>
                      <a:pt x="43" y="22"/>
                    </a:cubicBezTo>
                    <a:cubicBezTo>
                      <a:pt x="43" y="20"/>
                      <a:pt x="41" y="18"/>
                      <a:pt x="39" y="1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101" name="MH_SubTitle_4"/>
            <p:cNvSpPr txBox="1">
              <a:spLocks noChangeArrowheads="1"/>
            </p:cNvSpPr>
            <p:nvPr/>
          </p:nvSpPr>
          <p:spPr bwMode="auto">
            <a:xfrm>
              <a:off x="1574" y="0"/>
              <a:ext cx="3036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170" tIns="46990" rIns="90170" bIns="46990" anchor="ctr"/>
            <a:lstStyle/>
            <a:p>
              <a:pPr>
                <a:lnSpc>
                  <a:spcPct val="110000"/>
                </a:lnSpc>
              </a:pPr>
              <a:r>
                <a:rPr lang="zh-CN" altLang="en-US" sz="3200" b="1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学习目标</a:t>
              </a:r>
            </a:p>
          </p:txBody>
        </p:sp>
      </p:grpSp>
      <p:sp>
        <p:nvSpPr>
          <p:cNvPr id="11268" name="矩形 11"/>
          <p:cNvSpPr/>
          <p:nvPr/>
        </p:nvSpPr>
        <p:spPr>
          <a:xfrm>
            <a:off x="611189" y="1600200"/>
            <a:ext cx="8035925" cy="284693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3800"/>
              </a:lnSpc>
            </a:pP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1.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掌握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“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两点确定一条直线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”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的基本事实，了解点和 </a:t>
            </a:r>
          </a:p>
          <a:p>
            <a:pPr>
              <a:lnSpc>
                <a:spcPts val="3800"/>
              </a:lnSpc>
            </a:pP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  直线的位置关系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2.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进一步认识直线、射线、线段，会用正确的方法</a:t>
            </a:r>
          </a:p>
          <a:p>
            <a:pPr>
              <a:lnSpc>
                <a:spcPts val="3800"/>
              </a:lnSpc>
            </a:pP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  表示直线、射线、线段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.  (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重点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)</a:t>
            </a:r>
            <a:endParaRPr lang="zh-CN" altLang="en-US" sz="28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3. </a:t>
            </a:r>
            <a:r>
              <a:rPr lang="zh-CN" altLang="en-US" sz="2800" kern="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理解直线、射线、线段的区别与联系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.  (</a:t>
            </a:r>
            <a:r>
              <a:rPr lang="zh-CN" altLang="en-US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难点</a:t>
            </a:r>
            <a:r>
              <a:rPr lang="en-US" altLang="zh-CN" sz="28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  <a:sym typeface="+mn-ea"/>
              </a:rPr>
              <a:t>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矩形 80"/>
          <p:cNvSpPr>
            <a:spLocks noChangeArrowheads="1"/>
          </p:cNvSpPr>
          <p:nvPr/>
        </p:nvSpPr>
        <p:spPr bwMode="auto">
          <a:xfrm>
            <a:off x="1" y="44053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  <p:sp>
        <p:nvSpPr>
          <p:cNvPr id="100353" name="Rectangle 3"/>
          <p:cNvSpPr>
            <a:spLocks noGrp="1" noChangeArrowheads="1"/>
          </p:cNvSpPr>
          <p:nvPr/>
        </p:nvSpPr>
        <p:spPr bwMode="auto">
          <a:xfrm>
            <a:off x="612776" y="1735932"/>
            <a:ext cx="7072313" cy="144541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下列表示方法正确的是                      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(   )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A.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线段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L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 B.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直线</a:t>
            </a:r>
            <a:r>
              <a:rPr lang="en-US" altLang="zh-CN" sz="28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C.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直线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  D.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射线</a:t>
            </a:r>
            <a:r>
              <a:rPr lang="en-US" altLang="zh-CN" sz="28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endParaRPr lang="en-US" altLang="zh-CN" sz="2800" i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6958014" y="1887142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102401" name="Rectangle 3"/>
          <p:cNvSpPr>
            <a:spLocks noGrp="1" noChangeArrowheads="1"/>
          </p:cNvSpPr>
          <p:nvPr/>
        </p:nvSpPr>
        <p:spPr bwMode="auto">
          <a:xfrm>
            <a:off x="577850" y="452438"/>
            <a:ext cx="8140700" cy="1531144"/>
          </a:xfrm>
          <a:prstGeom prst="rect">
            <a:avLst/>
          </a:prstGeom>
          <a:noFill/>
          <a:ln>
            <a:miter lim="800000"/>
          </a:ln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8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2800" b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en-US" altLang="zh-CN" sz="28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在同一平面内有三个点</a:t>
            </a:r>
            <a:r>
              <a:rPr lang="en-US" altLang="zh-CN" sz="2800" i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8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8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800" i="1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8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，过其中任意两</a:t>
            </a:r>
          </a:p>
          <a:p>
            <a:pPr marL="0" indent="0">
              <a:lnSpc>
                <a:spcPts val="38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28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    个点做直线，可以画出的直线的条数是          </a:t>
            </a:r>
            <a:r>
              <a:rPr lang="en-US" altLang="zh-CN" sz="28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(   )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CN" sz="28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     A. 1          B. 2          C. 1</a:t>
            </a:r>
            <a:r>
              <a:rPr lang="zh-CN" altLang="en-US" sz="28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或</a:t>
            </a:r>
            <a:r>
              <a:rPr lang="en-US" altLang="zh-CN" sz="28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3          D. </a:t>
            </a:r>
            <a:r>
              <a:rPr lang="zh-CN" altLang="en-US" sz="2800" noProof="1" smtClean="0">
                <a:latin typeface="Times New Roman" panose="02020603050405020304" pitchFamily="18" charset="0"/>
                <a:ea typeface="黑体" panose="02010609060101010101" pitchFamily="49" charset="-122"/>
              </a:rPr>
              <a:t>无法确定</a:t>
            </a: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8001000" y="869156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5" name="Rectangle 3"/>
          <p:cNvSpPr>
            <a:spLocks noGrp="1" noChangeArrowheads="1"/>
          </p:cNvSpPr>
          <p:nvPr/>
        </p:nvSpPr>
        <p:spPr bwMode="auto">
          <a:xfrm>
            <a:off x="612776" y="3240882"/>
            <a:ext cx="8323263" cy="144541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3.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下列语句准确规范的是                                    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(   )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A.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延长直线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 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       B.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直线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CD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相交于点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  C.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延长射线 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AO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到点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  D.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直线 </a:t>
            </a:r>
            <a:r>
              <a:rPr lang="en-US" altLang="zh-CN" sz="28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en-US" altLang="zh-CN" sz="2800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800" i="1" dirty="0" err="1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相交于一点</a:t>
            </a:r>
            <a:r>
              <a:rPr lang="en-US" altLang="zh-CN" sz="28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7948614" y="3394473"/>
            <a:ext cx="4397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B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3" grpId="0" bldLvl="0" animBg="1"/>
      <p:bldP spid="2" grpId="0"/>
      <p:bldP spid="4" grpId="0"/>
      <p:bldP spid="5" grpId="0" bldLvl="0" animBg="1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3"/>
          <p:cNvSpPr txBox="1">
            <a:spLocks noChangeArrowheads="1"/>
          </p:cNvSpPr>
          <p:nvPr/>
        </p:nvSpPr>
        <p:spPr bwMode="auto">
          <a:xfrm>
            <a:off x="611189" y="251223"/>
            <a:ext cx="6732933" cy="2792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4.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三点在一条直线上，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(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图中有几条直线，怎样表示它们？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(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图中有几条线段，怎样表示它们？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(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射线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和射线 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是同一条射线吗？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(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图中有几条射线？写出以点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为端点的射线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pic>
        <p:nvPicPr>
          <p:cNvPr id="27650" name="Picture 4"/>
          <p:cNvPicPr>
            <a:picLocks noChangeAspect="1" noChangeArrowheads="1"/>
          </p:cNvPicPr>
          <p:nvPr/>
        </p:nvPicPr>
        <p:blipFill>
          <a:blip r:embed="rId2" cstate="email"/>
          <a:srcRect t="55914"/>
          <a:stretch>
            <a:fillRect/>
          </a:stretch>
        </p:blipFill>
        <p:spPr bwMode="auto">
          <a:xfrm>
            <a:off x="1116013" y="3207544"/>
            <a:ext cx="6335712" cy="413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1054100" y="3511154"/>
            <a:ext cx="793273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 1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条，直线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或直线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或直线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 3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条，线段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，线段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，线段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(3) 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是；</a:t>
            </a:r>
          </a:p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(4) 6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条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以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为端点的射线有射线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、射线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BA.</a:t>
            </a:r>
          </a:p>
        </p:txBody>
      </p:sp>
      <p:sp>
        <p:nvSpPr>
          <p:cNvPr id="27652" name="文本框 3"/>
          <p:cNvSpPr txBox="1">
            <a:spLocks noChangeArrowheads="1"/>
          </p:cNvSpPr>
          <p:nvPr/>
        </p:nvSpPr>
        <p:spPr bwMode="auto">
          <a:xfrm>
            <a:off x="2181226" y="2896792"/>
            <a:ext cx="5508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7653" name="文本框 4"/>
          <p:cNvSpPr txBox="1">
            <a:spLocks noChangeArrowheads="1"/>
          </p:cNvSpPr>
          <p:nvPr/>
        </p:nvSpPr>
        <p:spPr bwMode="auto">
          <a:xfrm>
            <a:off x="3598863" y="2896792"/>
            <a:ext cx="5524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7654" name="文本框 5"/>
          <p:cNvSpPr txBox="1">
            <a:spLocks noChangeArrowheads="1"/>
          </p:cNvSpPr>
          <p:nvPr/>
        </p:nvSpPr>
        <p:spPr bwMode="auto">
          <a:xfrm>
            <a:off x="5575300" y="2903935"/>
            <a:ext cx="5524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i="1"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/>
        </p:nvSpPr>
        <p:spPr bwMode="auto">
          <a:xfrm>
            <a:off x="412751" y="490538"/>
            <a:ext cx="8221663" cy="261818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5.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如图，在平面上有四个点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，根据下 </a:t>
            </a:r>
          </a:p>
          <a:p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列语句画图：</a:t>
            </a:r>
          </a:p>
          <a:p>
            <a:pPr>
              <a:spcBef>
                <a:spcPct val="20000"/>
              </a:spcBef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做射线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spcBef>
                <a:spcPct val="2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(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连接线段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交于点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spcBef>
                <a:spcPct val="2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(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画直线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，交线段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DC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的延长线于点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；</a:t>
            </a:r>
          </a:p>
          <a:p>
            <a:pPr>
              <a:spcBef>
                <a:spcPct val="20000"/>
              </a:spcBef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(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)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连接线段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，并将其反向延长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  <a:p>
            <a:pPr>
              <a:spcBef>
                <a:spcPct val="20000"/>
              </a:spcBef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7650" name="文本框 4"/>
          <p:cNvSpPr txBox="1">
            <a:spLocks noChangeArrowheads="1"/>
          </p:cNvSpPr>
          <p:nvPr/>
        </p:nvSpPr>
        <p:spPr bwMode="auto">
          <a:xfrm>
            <a:off x="7707313" y="4119563"/>
            <a:ext cx="444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E</a:t>
            </a:r>
          </a:p>
        </p:txBody>
      </p:sp>
      <p:sp>
        <p:nvSpPr>
          <p:cNvPr id="27651" name="文本框 10"/>
          <p:cNvSpPr txBox="1">
            <a:spLocks noChangeArrowheads="1"/>
          </p:cNvSpPr>
          <p:nvPr/>
        </p:nvSpPr>
        <p:spPr bwMode="auto">
          <a:xfrm>
            <a:off x="3984625" y="4000500"/>
            <a:ext cx="4254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F</a:t>
            </a:r>
          </a:p>
        </p:txBody>
      </p:sp>
      <p:sp>
        <p:nvSpPr>
          <p:cNvPr id="28676" name="文本框 18"/>
          <p:cNvSpPr txBox="1">
            <a:spLocks noChangeArrowheads="1"/>
          </p:cNvSpPr>
          <p:nvPr/>
        </p:nvSpPr>
        <p:spPr bwMode="auto">
          <a:xfrm>
            <a:off x="2911476" y="2996804"/>
            <a:ext cx="4238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A</a:t>
            </a:r>
          </a:p>
        </p:txBody>
      </p:sp>
      <p:sp>
        <p:nvSpPr>
          <p:cNvPr id="28677" name="文本框 19"/>
          <p:cNvSpPr txBox="1">
            <a:spLocks noChangeArrowheads="1"/>
          </p:cNvSpPr>
          <p:nvPr/>
        </p:nvSpPr>
        <p:spPr bwMode="auto">
          <a:xfrm>
            <a:off x="4772025" y="3267075"/>
            <a:ext cx="4238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B</a:t>
            </a:r>
          </a:p>
        </p:txBody>
      </p:sp>
      <p:sp>
        <p:nvSpPr>
          <p:cNvPr id="28678" name="文本框 20"/>
          <p:cNvSpPr txBox="1">
            <a:spLocks noChangeArrowheads="1"/>
          </p:cNvSpPr>
          <p:nvPr/>
        </p:nvSpPr>
        <p:spPr bwMode="auto">
          <a:xfrm>
            <a:off x="4914900" y="4395788"/>
            <a:ext cx="4254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C</a:t>
            </a:r>
          </a:p>
        </p:txBody>
      </p:sp>
      <p:sp>
        <p:nvSpPr>
          <p:cNvPr id="28679" name="文本框 21"/>
          <p:cNvSpPr txBox="1">
            <a:spLocks noChangeArrowheads="1"/>
          </p:cNvSpPr>
          <p:nvPr/>
        </p:nvSpPr>
        <p:spPr bwMode="auto">
          <a:xfrm>
            <a:off x="2519363" y="4475560"/>
            <a:ext cx="4254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i="1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D</a:t>
            </a:r>
          </a:p>
        </p:txBody>
      </p:sp>
      <p:cxnSp>
        <p:nvCxnSpPr>
          <p:cNvPr id="27656" name="直接连接符 22"/>
          <p:cNvCxnSpPr>
            <a:cxnSpLocks noChangeShapeType="1"/>
            <a:stCxn id="28688" idx="0"/>
          </p:cNvCxnSpPr>
          <p:nvPr/>
        </p:nvCxnSpPr>
        <p:spPr bwMode="auto">
          <a:xfrm>
            <a:off x="4773613" y="3611166"/>
            <a:ext cx="171450" cy="1283494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7" name="直接连接符 23"/>
          <p:cNvCxnSpPr>
            <a:cxnSpLocks noChangeShapeType="1"/>
            <a:stCxn id="28689" idx="5"/>
          </p:cNvCxnSpPr>
          <p:nvPr/>
        </p:nvCxnSpPr>
        <p:spPr bwMode="auto">
          <a:xfrm>
            <a:off x="3313114" y="3432572"/>
            <a:ext cx="1550987" cy="975122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8" name="直接连接符 24"/>
          <p:cNvCxnSpPr>
            <a:cxnSpLocks noChangeShapeType="1"/>
            <a:stCxn id="28689" idx="5"/>
            <a:endCxn id="28691" idx="3"/>
          </p:cNvCxnSpPr>
          <p:nvPr/>
        </p:nvCxnSpPr>
        <p:spPr bwMode="auto">
          <a:xfrm flipH="1">
            <a:off x="2990851" y="3651647"/>
            <a:ext cx="1801813" cy="922734"/>
          </a:xfrm>
          <a:prstGeom prst="line">
            <a:avLst/>
          </a:prstGeom>
          <a:noFill/>
          <a:ln w="28575">
            <a:solidFill>
              <a:srgbClr val="7030A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59" name="直接连接符 25"/>
          <p:cNvCxnSpPr>
            <a:cxnSpLocks noChangeShapeType="1"/>
            <a:stCxn id="28689" idx="5"/>
            <a:endCxn id="28691" idx="3"/>
          </p:cNvCxnSpPr>
          <p:nvPr/>
        </p:nvCxnSpPr>
        <p:spPr bwMode="auto">
          <a:xfrm>
            <a:off x="2200276" y="3232547"/>
            <a:ext cx="6188075" cy="9667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0" name="直接连接符 26"/>
          <p:cNvCxnSpPr>
            <a:cxnSpLocks noChangeShapeType="1"/>
            <a:stCxn id="28689" idx="5"/>
            <a:endCxn id="28692" idx="2"/>
          </p:cNvCxnSpPr>
          <p:nvPr/>
        </p:nvCxnSpPr>
        <p:spPr bwMode="auto">
          <a:xfrm flipV="1">
            <a:off x="2992438" y="4410075"/>
            <a:ext cx="1836737" cy="159544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61" name="直接连接符 27"/>
          <p:cNvCxnSpPr>
            <a:cxnSpLocks noChangeShapeType="1"/>
            <a:stCxn id="28689" idx="5"/>
            <a:endCxn id="28692" idx="2"/>
          </p:cNvCxnSpPr>
          <p:nvPr/>
        </p:nvCxnSpPr>
        <p:spPr bwMode="auto">
          <a:xfrm flipV="1">
            <a:off x="4927601" y="4077891"/>
            <a:ext cx="3452813" cy="32385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直接连接符 28"/>
          <p:cNvCxnSpPr>
            <a:stCxn id="28689" idx="5"/>
            <a:endCxn id="28692" idx="2"/>
          </p:cNvCxnSpPr>
          <p:nvPr/>
        </p:nvCxnSpPr>
        <p:spPr>
          <a:xfrm flipH="1">
            <a:off x="3027364" y="3436144"/>
            <a:ext cx="249237" cy="113347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663" name="直接连接符 30"/>
          <p:cNvCxnSpPr>
            <a:cxnSpLocks noChangeShapeType="1"/>
            <a:stCxn id="28689" idx="5"/>
            <a:endCxn id="28692" idx="2"/>
          </p:cNvCxnSpPr>
          <p:nvPr/>
        </p:nvCxnSpPr>
        <p:spPr bwMode="auto">
          <a:xfrm flipH="1">
            <a:off x="3281364" y="3003947"/>
            <a:ext cx="92075" cy="423863"/>
          </a:xfrm>
          <a:prstGeom prst="line">
            <a:avLst/>
          </a:prstGeom>
          <a:noFill/>
          <a:ln w="28575">
            <a:solidFill>
              <a:srgbClr val="149494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8" name="椭圆 13"/>
          <p:cNvSpPr>
            <a:spLocks noChangeArrowheads="1"/>
          </p:cNvSpPr>
          <p:nvPr/>
        </p:nvSpPr>
        <p:spPr bwMode="auto">
          <a:xfrm>
            <a:off x="4727576" y="3611167"/>
            <a:ext cx="93663" cy="6786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9" name="椭圆 9"/>
          <p:cNvSpPr>
            <a:spLocks noChangeArrowheads="1"/>
          </p:cNvSpPr>
          <p:nvPr/>
        </p:nvSpPr>
        <p:spPr bwMode="auto">
          <a:xfrm>
            <a:off x="3233738" y="3375422"/>
            <a:ext cx="93662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66" name="椭圆 11"/>
          <p:cNvSpPr>
            <a:spLocks noChangeArrowheads="1"/>
          </p:cNvSpPr>
          <p:nvPr/>
        </p:nvSpPr>
        <p:spPr bwMode="auto">
          <a:xfrm>
            <a:off x="4114801" y="3931444"/>
            <a:ext cx="93663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91" name="椭圆 17"/>
          <p:cNvSpPr>
            <a:spLocks noChangeArrowheads="1"/>
          </p:cNvSpPr>
          <p:nvPr/>
        </p:nvSpPr>
        <p:spPr bwMode="auto">
          <a:xfrm>
            <a:off x="2976563" y="4517231"/>
            <a:ext cx="93662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92" name="椭圆 14"/>
          <p:cNvSpPr>
            <a:spLocks noChangeArrowheads="1"/>
          </p:cNvSpPr>
          <p:nvPr/>
        </p:nvSpPr>
        <p:spPr bwMode="auto">
          <a:xfrm>
            <a:off x="4829176" y="4376738"/>
            <a:ext cx="93663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69" name="椭圆 5"/>
          <p:cNvSpPr>
            <a:spLocks noChangeArrowheads="1"/>
          </p:cNvSpPr>
          <p:nvPr/>
        </p:nvSpPr>
        <p:spPr bwMode="auto">
          <a:xfrm>
            <a:off x="7861300" y="4090988"/>
            <a:ext cx="95250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/>
      <p:bldP spid="27666" grpId="0" animBg="1"/>
      <p:bldP spid="2766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文本框 7"/>
          <p:cNvSpPr txBox="1">
            <a:spLocks noChangeArrowheads="1"/>
          </p:cNvSpPr>
          <p:nvPr/>
        </p:nvSpPr>
        <p:spPr bwMode="auto">
          <a:xfrm>
            <a:off x="503239" y="626269"/>
            <a:ext cx="8137525" cy="196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6.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往返于A、B两地的客车，中途停靠三个站，每两站间的票价均不相同，问：</a:t>
            </a:r>
          </a:p>
          <a:p>
            <a:pPr>
              <a:lnSpc>
                <a:spcPct val="13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（1）有多少种不同的票价？</a:t>
            </a:r>
          </a:p>
          <a:p>
            <a:pPr>
              <a:lnSpc>
                <a:spcPct val="13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）要准备多少种车票？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" name="文本框 2"/>
          <p:cNvSpPr txBox="1">
            <a:spLocks noChangeArrowheads="1"/>
          </p:cNvSpPr>
          <p:nvPr/>
        </p:nvSpPr>
        <p:spPr bwMode="auto">
          <a:xfrm>
            <a:off x="682626" y="2478881"/>
            <a:ext cx="37753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解：画出示意图如下：</a:t>
            </a:r>
          </a:p>
        </p:txBody>
      </p:sp>
      <p:sp>
        <p:nvSpPr>
          <p:cNvPr id="30723" name="文本框 1"/>
          <p:cNvSpPr txBox="1">
            <a:spLocks noChangeArrowheads="1"/>
          </p:cNvSpPr>
          <p:nvPr/>
        </p:nvSpPr>
        <p:spPr bwMode="auto">
          <a:xfrm>
            <a:off x="282575" y="341710"/>
            <a:ext cx="18004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</a:t>
            </a:r>
            <a:r>
              <a:rPr lang="zh-CN" altLang="en-US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拓展提升</a:t>
            </a:r>
          </a:p>
        </p:txBody>
      </p:sp>
      <p:grpSp>
        <p:nvGrpSpPr>
          <p:cNvPr id="17" name="组合 16"/>
          <p:cNvGrpSpPr/>
          <p:nvPr/>
        </p:nvGrpSpPr>
        <p:grpSpPr bwMode="auto">
          <a:xfrm>
            <a:off x="2006600" y="2975842"/>
            <a:ext cx="4287838" cy="545602"/>
            <a:chOff x="3159" y="6927"/>
            <a:chExt cx="6753" cy="1145"/>
          </a:xfrm>
        </p:grpSpPr>
        <p:sp>
          <p:nvSpPr>
            <p:cNvPr id="30725" name="Line 5"/>
            <p:cNvSpPr>
              <a:spLocks noChangeShapeType="1"/>
            </p:cNvSpPr>
            <p:nvPr/>
          </p:nvSpPr>
          <p:spPr bwMode="auto">
            <a:xfrm flipV="1">
              <a:off x="3438" y="7751"/>
              <a:ext cx="6120" cy="2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0726" name="Group 14"/>
            <p:cNvGrpSpPr/>
            <p:nvPr/>
          </p:nvGrpSpPr>
          <p:grpSpPr bwMode="auto">
            <a:xfrm>
              <a:off x="3159" y="6928"/>
              <a:ext cx="692" cy="1098"/>
              <a:chOff x="1021" y="1177"/>
              <a:chExt cx="277" cy="439"/>
            </a:xfrm>
          </p:grpSpPr>
          <p:sp>
            <p:nvSpPr>
              <p:cNvPr id="30727" name="Oval 6"/>
              <p:cNvSpPr>
                <a:spLocks noChangeArrowheads="1"/>
              </p:cNvSpPr>
              <p:nvPr/>
            </p:nvSpPr>
            <p:spPr bwMode="auto">
              <a:xfrm>
                <a:off x="1111" y="1480"/>
                <a:ext cx="45" cy="4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728" name="Text Box 9"/>
              <p:cNvSpPr txBox="1">
                <a:spLocks noChangeArrowheads="1"/>
              </p:cNvSpPr>
              <p:nvPr/>
            </p:nvSpPr>
            <p:spPr bwMode="auto">
              <a:xfrm>
                <a:off x="1021" y="1177"/>
                <a:ext cx="277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A</a:t>
                </a:r>
              </a:p>
            </p:txBody>
          </p:sp>
        </p:grpSp>
        <p:grpSp>
          <p:nvGrpSpPr>
            <p:cNvPr id="30729" name="Group 14"/>
            <p:cNvGrpSpPr/>
            <p:nvPr/>
          </p:nvGrpSpPr>
          <p:grpSpPr bwMode="auto">
            <a:xfrm>
              <a:off x="4868" y="6927"/>
              <a:ext cx="692" cy="1098"/>
              <a:chOff x="1021" y="1177"/>
              <a:chExt cx="277" cy="439"/>
            </a:xfrm>
          </p:grpSpPr>
          <p:sp>
            <p:nvSpPr>
              <p:cNvPr id="30730" name="Oval 6"/>
              <p:cNvSpPr>
                <a:spLocks noChangeArrowheads="1"/>
              </p:cNvSpPr>
              <p:nvPr/>
            </p:nvSpPr>
            <p:spPr bwMode="auto">
              <a:xfrm>
                <a:off x="1111" y="1480"/>
                <a:ext cx="45" cy="4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731" name="Text Box 9"/>
              <p:cNvSpPr txBox="1">
                <a:spLocks noChangeArrowheads="1"/>
              </p:cNvSpPr>
              <p:nvPr/>
            </p:nvSpPr>
            <p:spPr bwMode="auto">
              <a:xfrm>
                <a:off x="1021" y="1177"/>
                <a:ext cx="277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C</a:t>
                </a:r>
              </a:p>
            </p:txBody>
          </p:sp>
        </p:grpSp>
        <p:grpSp>
          <p:nvGrpSpPr>
            <p:cNvPr id="30732" name="Group 14"/>
            <p:cNvGrpSpPr/>
            <p:nvPr/>
          </p:nvGrpSpPr>
          <p:grpSpPr bwMode="auto">
            <a:xfrm>
              <a:off x="6271" y="6974"/>
              <a:ext cx="692" cy="1098"/>
              <a:chOff x="1021" y="1177"/>
              <a:chExt cx="277" cy="439"/>
            </a:xfrm>
          </p:grpSpPr>
          <p:sp>
            <p:nvSpPr>
              <p:cNvPr id="30733" name="Oval 6"/>
              <p:cNvSpPr>
                <a:spLocks noChangeArrowheads="1"/>
              </p:cNvSpPr>
              <p:nvPr/>
            </p:nvSpPr>
            <p:spPr bwMode="auto">
              <a:xfrm>
                <a:off x="1111" y="1480"/>
                <a:ext cx="45" cy="4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734" name="Text Box 9"/>
              <p:cNvSpPr txBox="1">
                <a:spLocks noChangeArrowheads="1"/>
              </p:cNvSpPr>
              <p:nvPr/>
            </p:nvSpPr>
            <p:spPr bwMode="auto">
              <a:xfrm>
                <a:off x="1021" y="1177"/>
                <a:ext cx="277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D</a:t>
                </a:r>
              </a:p>
            </p:txBody>
          </p:sp>
        </p:grpSp>
        <p:grpSp>
          <p:nvGrpSpPr>
            <p:cNvPr id="30735" name="Group 14"/>
            <p:cNvGrpSpPr/>
            <p:nvPr/>
          </p:nvGrpSpPr>
          <p:grpSpPr bwMode="auto">
            <a:xfrm>
              <a:off x="7695" y="6973"/>
              <a:ext cx="692" cy="1098"/>
              <a:chOff x="1021" y="1177"/>
              <a:chExt cx="277" cy="439"/>
            </a:xfrm>
          </p:grpSpPr>
          <p:sp>
            <p:nvSpPr>
              <p:cNvPr id="30736" name="Oval 6"/>
              <p:cNvSpPr>
                <a:spLocks noChangeArrowheads="1"/>
              </p:cNvSpPr>
              <p:nvPr/>
            </p:nvSpPr>
            <p:spPr bwMode="auto">
              <a:xfrm>
                <a:off x="1111" y="1480"/>
                <a:ext cx="45" cy="4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737" name="Text Box 9"/>
              <p:cNvSpPr txBox="1">
                <a:spLocks noChangeArrowheads="1"/>
              </p:cNvSpPr>
              <p:nvPr/>
            </p:nvSpPr>
            <p:spPr bwMode="auto">
              <a:xfrm>
                <a:off x="1021" y="1177"/>
                <a:ext cx="277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E</a:t>
                </a:r>
              </a:p>
            </p:txBody>
          </p:sp>
        </p:grpSp>
        <p:grpSp>
          <p:nvGrpSpPr>
            <p:cNvPr id="30738" name="Group 14"/>
            <p:cNvGrpSpPr/>
            <p:nvPr/>
          </p:nvGrpSpPr>
          <p:grpSpPr bwMode="auto">
            <a:xfrm>
              <a:off x="9220" y="6950"/>
              <a:ext cx="692" cy="1098"/>
              <a:chOff x="1021" y="1177"/>
              <a:chExt cx="277" cy="439"/>
            </a:xfrm>
          </p:grpSpPr>
          <p:sp>
            <p:nvSpPr>
              <p:cNvPr id="30739" name="Oval 6"/>
              <p:cNvSpPr>
                <a:spLocks noChangeArrowheads="1"/>
              </p:cNvSpPr>
              <p:nvPr/>
            </p:nvSpPr>
            <p:spPr bwMode="auto">
              <a:xfrm>
                <a:off x="1111" y="1480"/>
                <a:ext cx="45" cy="45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240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0740" name="Text Box 9"/>
              <p:cNvSpPr txBox="1">
                <a:spLocks noChangeArrowheads="1"/>
              </p:cNvSpPr>
              <p:nvPr/>
            </p:nvSpPr>
            <p:spPr bwMode="auto">
              <a:xfrm>
                <a:off x="1021" y="1177"/>
                <a:ext cx="277" cy="43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altLang="zh-CN" sz="2800" i="1">
                    <a:solidFill>
                      <a:srgbClr val="FF0000"/>
                    </a:solidFill>
                    <a:latin typeface="Times New Roman" panose="02020603050405020304" pitchFamily="18" charset="0"/>
                  </a:rPr>
                  <a:t>B</a:t>
                </a:r>
              </a:p>
            </p:txBody>
          </p:sp>
        </p:grpSp>
      </p:grp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962025" y="3651648"/>
            <a:ext cx="64684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图中一共有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条线段，故有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种不同的票价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936626" y="4243388"/>
            <a:ext cx="70006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来回的车票不同，故有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10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×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2=20(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种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不同的车票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1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矩形 80"/>
          <p:cNvSpPr>
            <a:spLocks noChangeArrowheads="1"/>
          </p:cNvSpPr>
          <p:nvPr/>
        </p:nvSpPr>
        <p:spPr bwMode="auto">
          <a:xfrm>
            <a:off x="1" y="44053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>
              <a:solidFill>
                <a:srgbClr val="228B8B"/>
              </a:solidFill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541338" y="1510903"/>
            <a:ext cx="1016000" cy="1902059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直线、射线、线段</a:t>
            </a:r>
          </a:p>
        </p:txBody>
      </p:sp>
      <p:sp>
        <p:nvSpPr>
          <p:cNvPr id="3" name="左大括号 2"/>
          <p:cNvSpPr/>
          <p:nvPr/>
        </p:nvSpPr>
        <p:spPr bwMode="auto">
          <a:xfrm>
            <a:off x="1654175" y="788194"/>
            <a:ext cx="522288" cy="2869406"/>
          </a:xfrm>
          <a:prstGeom prst="leftBrace">
            <a:avLst>
              <a:gd name="adj1" fmla="val 8275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2176463" y="706041"/>
            <a:ext cx="1751012" cy="69557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基本事实</a:t>
            </a: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047876" y="1962150"/>
            <a:ext cx="1751013" cy="69557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表示方法</a:t>
            </a: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702176" y="706041"/>
            <a:ext cx="3095625" cy="69557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两点确定一条直线</a:t>
            </a:r>
          </a:p>
        </p:txBody>
      </p:sp>
      <p:sp>
        <p:nvSpPr>
          <p:cNvPr id="7" name="左大括号 6"/>
          <p:cNvSpPr/>
          <p:nvPr/>
        </p:nvSpPr>
        <p:spPr bwMode="auto">
          <a:xfrm>
            <a:off x="3798888" y="1520428"/>
            <a:ext cx="328612" cy="1414463"/>
          </a:xfrm>
          <a:prstGeom prst="leftBrace">
            <a:avLst>
              <a:gd name="adj1" fmla="val 8290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4159251" y="1364456"/>
            <a:ext cx="3546475" cy="69557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用一个小写字母表示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4127501" y="2593181"/>
            <a:ext cx="3546475" cy="69557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用两个大写字母表示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5327651" y="3558779"/>
            <a:ext cx="2784475" cy="112646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射线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与射线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AO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</a:rPr>
              <a:t>是不同的两条射线</a:t>
            </a:r>
          </a:p>
        </p:txBody>
      </p:sp>
      <p:sp>
        <p:nvSpPr>
          <p:cNvPr id="11" name="下箭头 10"/>
          <p:cNvSpPr>
            <a:spLocks noChangeArrowheads="1"/>
          </p:cNvSpPr>
          <p:nvPr/>
        </p:nvSpPr>
        <p:spPr bwMode="auto">
          <a:xfrm>
            <a:off x="6300788" y="3142060"/>
            <a:ext cx="152400" cy="392906"/>
          </a:xfrm>
          <a:prstGeom prst="downArrow">
            <a:avLst>
              <a:gd name="adj1" fmla="val 50000"/>
              <a:gd name="adj2" fmla="val 5017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2176463" y="3376613"/>
            <a:ext cx="2208212" cy="69557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联系与区别</a:t>
            </a:r>
          </a:p>
        </p:txBody>
      </p:sp>
      <p:sp>
        <p:nvSpPr>
          <p:cNvPr id="13" name="下箭头 12"/>
          <p:cNvSpPr>
            <a:spLocks noChangeArrowheads="1"/>
          </p:cNvSpPr>
          <p:nvPr/>
        </p:nvSpPr>
        <p:spPr bwMode="auto">
          <a:xfrm rot="16200000">
            <a:off x="4332288" y="704850"/>
            <a:ext cx="114300" cy="523875"/>
          </a:xfrm>
          <a:prstGeom prst="downArrow">
            <a:avLst>
              <a:gd name="adj1" fmla="val 50000"/>
              <a:gd name="adj2" fmla="val 5017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bldLvl="0" animBg="1"/>
      <p:bldP spid="7" grpId="0" animBg="1"/>
      <p:bldP spid="8" grpId="0" animBg="1"/>
      <p:bldP spid="9" grpId="0" animBg="1"/>
      <p:bldP spid="10" grpId="0" bldLvl="0" animBg="1"/>
      <p:bldP spid="11" grpId="0" animBg="1"/>
      <p:bldP spid="12" grpId="0" animBg="1"/>
      <p:bldP spid="13" grpId="0" bldLvl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TextBox 16"/>
          <p:cNvSpPr txBox="1">
            <a:spLocks noChangeArrowheads="1"/>
          </p:cNvSpPr>
          <p:nvPr/>
        </p:nvSpPr>
        <p:spPr bwMode="auto">
          <a:xfrm>
            <a:off x="1000125" y="1821656"/>
            <a:ext cx="63579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见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学练优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本课时练习</a:t>
            </a:r>
          </a:p>
        </p:txBody>
      </p:sp>
      <p:sp>
        <p:nvSpPr>
          <p:cNvPr id="32770" name="文本框 4103"/>
          <p:cNvSpPr txBox="1">
            <a:spLocks noChangeArrowheads="1"/>
          </p:cNvSpPr>
          <p:nvPr/>
        </p:nvSpPr>
        <p:spPr bwMode="auto">
          <a:xfrm>
            <a:off x="71438" y="33338"/>
            <a:ext cx="1295400" cy="402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/>
          <a:p>
            <a:r>
              <a:rPr lang="zh-CN" altLang="en-US" sz="2000" b="1">
                <a:solidFill>
                  <a:srgbClr val="269999"/>
                </a:solidFill>
                <a:ea typeface="方正姚体" panose="02010601030101010101" pitchFamily="2" charset="-122"/>
              </a:rPr>
              <a:t>课后作业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矩形 80"/>
          <p:cNvSpPr>
            <a:spLocks noChangeArrowheads="1"/>
          </p:cNvSpPr>
          <p:nvPr/>
        </p:nvSpPr>
        <p:spPr bwMode="auto">
          <a:xfrm>
            <a:off x="1" y="44053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导入新课</a:t>
            </a:r>
            <a:endParaRPr lang="zh-CN" altLang="en-US" sz="2000">
              <a:solidFill>
                <a:srgbClr val="228B8B"/>
              </a:solidFill>
            </a:endParaRPr>
          </a:p>
        </p:txBody>
      </p:sp>
      <p:sp>
        <p:nvSpPr>
          <p:cNvPr id="5122" name="圆角矩形 31"/>
          <p:cNvSpPr>
            <a:spLocks noChangeArrowheads="1"/>
          </p:cNvSpPr>
          <p:nvPr/>
        </p:nvSpPr>
        <p:spPr bwMode="auto">
          <a:xfrm>
            <a:off x="487364" y="421481"/>
            <a:ext cx="1889125" cy="463154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情境引入</a:t>
            </a:r>
          </a:p>
        </p:txBody>
      </p:sp>
      <p:pic>
        <p:nvPicPr>
          <p:cNvPr id="5123" name="图片 2" descr="timgYMR4FOK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47726" y="964406"/>
            <a:ext cx="3425825" cy="1629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图片 3" descr="timgY0PQSQUM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32350" y="964406"/>
            <a:ext cx="2921000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图片 4" descr="u=2694848328,2930661928&amp;fm=21&amp;gp=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47726" y="2977754"/>
            <a:ext cx="2390775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文本框 5"/>
          <p:cNvSpPr txBox="1">
            <a:spLocks noChangeArrowheads="1"/>
          </p:cNvSpPr>
          <p:nvPr/>
        </p:nvSpPr>
        <p:spPr bwMode="auto">
          <a:xfrm>
            <a:off x="871538" y="2564606"/>
            <a:ext cx="34972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伸向远方的火车铁轨</a:t>
            </a:r>
          </a:p>
        </p:txBody>
      </p:sp>
      <p:sp>
        <p:nvSpPr>
          <p:cNvPr id="5127" name="文本框 6"/>
          <p:cNvSpPr txBox="1">
            <a:spLocks noChangeArrowheads="1"/>
          </p:cNvSpPr>
          <p:nvPr/>
        </p:nvSpPr>
        <p:spPr bwMode="auto">
          <a:xfrm>
            <a:off x="5621338" y="2576513"/>
            <a:ext cx="12573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激光灯</a:t>
            </a:r>
          </a:p>
        </p:txBody>
      </p:sp>
      <p:sp>
        <p:nvSpPr>
          <p:cNvPr id="5128" name="文本框 7"/>
          <p:cNvSpPr txBox="1">
            <a:spLocks noChangeArrowheads="1"/>
          </p:cNvSpPr>
          <p:nvPr/>
        </p:nvSpPr>
        <p:spPr bwMode="auto">
          <a:xfrm>
            <a:off x="1593850" y="4549379"/>
            <a:ext cx="12573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铁棒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3503613" y="3219822"/>
            <a:ext cx="5359400" cy="1489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3800"/>
              </a:lnSpc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我们在小学已经学过线段、射线和直线，它们可以分别和图中的哪个事物相对应？结合图片你能回忆起线段、射线和直线的哪些特征？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34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6" grpId="1"/>
      <p:bldP spid="5127" grpId="0"/>
      <p:bldP spid="5128" grpId="0"/>
      <p:bldP spid="5128" grpId="1"/>
      <p:bldP spid="9" grpId="0"/>
      <p:bldP spid="9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Line 2"/>
          <p:cNvSpPr>
            <a:spLocks noChangeShapeType="1"/>
          </p:cNvSpPr>
          <p:nvPr/>
        </p:nvSpPr>
        <p:spPr bwMode="auto">
          <a:xfrm>
            <a:off x="1193800" y="2857500"/>
            <a:ext cx="2159000" cy="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5780" name="Line 4"/>
          <p:cNvSpPr>
            <a:spLocks noChangeShapeType="1"/>
          </p:cNvSpPr>
          <p:nvPr/>
        </p:nvSpPr>
        <p:spPr bwMode="auto">
          <a:xfrm>
            <a:off x="2284414" y="2124075"/>
            <a:ext cx="1587" cy="1615679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5781" name="Line 5"/>
          <p:cNvSpPr>
            <a:spLocks noChangeShapeType="1"/>
          </p:cNvSpPr>
          <p:nvPr/>
        </p:nvSpPr>
        <p:spPr bwMode="auto">
          <a:xfrm flipH="1">
            <a:off x="1820864" y="2174082"/>
            <a:ext cx="885825" cy="1483519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5782" name="Line 6"/>
          <p:cNvSpPr>
            <a:spLocks noChangeShapeType="1"/>
          </p:cNvSpPr>
          <p:nvPr/>
        </p:nvSpPr>
        <p:spPr bwMode="auto">
          <a:xfrm flipH="1">
            <a:off x="1628776" y="2145507"/>
            <a:ext cx="1387475" cy="1403747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 flipH="1">
            <a:off x="1370013" y="2293144"/>
            <a:ext cx="1833562" cy="1144191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 flipH="1">
            <a:off x="1111250" y="2450306"/>
            <a:ext cx="2455863" cy="763191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 flipH="1" flipV="1">
            <a:off x="1290639" y="2633663"/>
            <a:ext cx="2185987" cy="451247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 flipH="1" flipV="1">
            <a:off x="1476375" y="2353866"/>
            <a:ext cx="1727200" cy="1083469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5787" name="Line 11"/>
          <p:cNvSpPr>
            <a:spLocks noChangeShapeType="1"/>
          </p:cNvSpPr>
          <p:nvPr/>
        </p:nvSpPr>
        <p:spPr bwMode="auto">
          <a:xfrm flipH="1" flipV="1">
            <a:off x="1885951" y="2056210"/>
            <a:ext cx="828675" cy="160139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5790" name="Line 14"/>
          <p:cNvSpPr>
            <a:spLocks noChangeShapeType="1"/>
          </p:cNvSpPr>
          <p:nvPr/>
        </p:nvSpPr>
        <p:spPr bwMode="auto">
          <a:xfrm>
            <a:off x="4484688" y="2212181"/>
            <a:ext cx="3352800" cy="1428750"/>
          </a:xfrm>
          <a:prstGeom prst="line">
            <a:avLst/>
          </a:prstGeom>
          <a:noFill/>
          <a:ln w="38100">
            <a:solidFill>
              <a:srgbClr val="66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22" name="Text Box 15"/>
          <p:cNvSpPr txBox="1">
            <a:spLocks noChangeArrowheads="1"/>
          </p:cNvSpPr>
          <p:nvPr/>
        </p:nvSpPr>
        <p:spPr bwMode="auto">
          <a:xfrm>
            <a:off x="588964" y="1257300"/>
            <a:ext cx="7966075" cy="1013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3800"/>
              </a:lnSpc>
            </a:pPr>
            <a:r>
              <a:rPr lang="zh-CN" altLang="en-US" sz="24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4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过一点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可以画几条直线？过两点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A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B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可以画几条直线？</a:t>
            </a:r>
          </a:p>
        </p:txBody>
      </p:sp>
      <p:sp>
        <p:nvSpPr>
          <p:cNvPr id="75794" name="Rectangle 18"/>
          <p:cNvSpPr>
            <a:spLocks noChangeArrowheads="1"/>
          </p:cNvSpPr>
          <p:nvPr/>
        </p:nvSpPr>
        <p:spPr bwMode="auto">
          <a:xfrm>
            <a:off x="1762126" y="3789760"/>
            <a:ext cx="682751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经过两点有一条直线，并且只有一条直线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75795" name="Rectangle 19"/>
          <p:cNvSpPr>
            <a:spLocks noChangeArrowheads="1"/>
          </p:cNvSpPr>
          <p:nvPr/>
        </p:nvSpPr>
        <p:spPr bwMode="auto">
          <a:xfrm>
            <a:off x="754063" y="3800475"/>
            <a:ext cx="126188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结论：</a:t>
            </a:r>
          </a:p>
        </p:txBody>
      </p:sp>
      <p:sp>
        <p:nvSpPr>
          <p:cNvPr id="75796" name="Text Box 20"/>
          <p:cNvSpPr txBox="1">
            <a:spLocks noChangeArrowheads="1"/>
          </p:cNvSpPr>
          <p:nvPr/>
        </p:nvSpPr>
        <p:spPr bwMode="auto">
          <a:xfrm>
            <a:off x="1762126" y="4218385"/>
            <a:ext cx="467307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简述为：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两点确定一条直线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6159" name="矩形 80"/>
          <p:cNvSpPr>
            <a:spLocks noChangeArrowheads="1"/>
          </p:cNvSpPr>
          <p:nvPr/>
        </p:nvSpPr>
        <p:spPr bwMode="auto">
          <a:xfrm>
            <a:off x="71438" y="53578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000" b="1">
                <a:solidFill>
                  <a:srgbClr val="228B8B"/>
                </a:solidFill>
                <a:ea typeface="方正姚体" panose="02010601030101010101" pitchFamily="2" charset="-122"/>
              </a:rPr>
              <a:t>讲授新课</a:t>
            </a:r>
            <a:endParaRPr lang="zh-CN" altLang="en-US" sz="2000">
              <a:solidFill>
                <a:srgbClr val="228B8B"/>
              </a:solidFill>
            </a:endParaRPr>
          </a:p>
        </p:txBody>
      </p:sp>
      <p:grpSp>
        <p:nvGrpSpPr>
          <p:cNvPr id="6160" name="组合 6147"/>
          <p:cNvGrpSpPr/>
          <p:nvPr/>
        </p:nvGrpSpPr>
        <p:grpSpPr bwMode="auto">
          <a:xfrm>
            <a:off x="325438" y="184548"/>
            <a:ext cx="2233612" cy="800975"/>
            <a:chOff x="0" y="0"/>
            <a:chExt cx="3516" cy="1680"/>
          </a:xfrm>
        </p:grpSpPr>
        <p:sp>
          <p:nvSpPr>
            <p:cNvPr id="6161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2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3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/>
              <a:endParaRPr lang="zh-CN" altLang="en-US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6164" name="文本框 6151"/>
            <p:cNvSpPr txBox="1">
              <a:spLocks noChangeArrowheads="1"/>
            </p:cNvSpPr>
            <p:nvPr/>
          </p:nvSpPr>
          <p:spPr bwMode="auto">
            <a:xfrm>
              <a:off x="877" y="431"/>
              <a:ext cx="1583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直线</a:t>
              </a:r>
            </a:p>
          </p:txBody>
        </p:sp>
        <p:sp>
          <p:nvSpPr>
            <p:cNvPr id="6165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2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2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6166" name="圆角矩形 31"/>
          <p:cNvSpPr>
            <a:spLocks noChangeArrowheads="1"/>
          </p:cNvSpPr>
          <p:nvPr/>
        </p:nvSpPr>
        <p:spPr bwMode="auto">
          <a:xfrm>
            <a:off x="352425" y="894160"/>
            <a:ext cx="1525588" cy="400050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合作探究</a:t>
            </a: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2091051" y="2540794"/>
            <a:ext cx="72327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4800" b="1">
                <a:solidFill>
                  <a:srgbClr val="FF0000"/>
                </a:solidFill>
                <a:latin typeface="Times New Roman" panose="02020603050405020304" pitchFamily="18" charset="0"/>
              </a:rPr>
              <a:t>·</a:t>
            </a:r>
            <a:r>
              <a:rPr lang="en-US" altLang="zh-CN" sz="3600" i="1">
                <a:latin typeface="Times New Roman" panose="02020603050405020304" pitchFamily="18" charset="0"/>
              </a:rPr>
              <a:t>O</a:t>
            </a: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5345115" y="2359819"/>
            <a:ext cx="2335840" cy="1455539"/>
            <a:chOff x="8416" y="4953"/>
            <a:chExt cx="3682" cy="3058"/>
          </a:xfrm>
        </p:grpSpPr>
        <p:sp>
          <p:nvSpPr>
            <p:cNvPr id="6169" name="Rectangle 12"/>
            <p:cNvSpPr>
              <a:spLocks noChangeArrowheads="1"/>
            </p:cNvSpPr>
            <p:nvPr/>
          </p:nvSpPr>
          <p:spPr bwMode="auto">
            <a:xfrm>
              <a:off x="8416" y="4953"/>
              <a:ext cx="1059" cy="1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4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·</a:t>
              </a:r>
              <a:r>
                <a:rPr lang="en-US" altLang="zh-CN" sz="3600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6170" name="Rectangle 13"/>
            <p:cNvSpPr>
              <a:spLocks noChangeArrowheads="1"/>
            </p:cNvSpPr>
            <p:nvPr/>
          </p:nvSpPr>
          <p:spPr bwMode="auto">
            <a:xfrm>
              <a:off x="10756" y="6265"/>
              <a:ext cx="1342" cy="1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48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·</a:t>
              </a:r>
              <a:r>
                <a:rPr lang="zh-CN" altLang="en-US" sz="3600" i="1">
                  <a:latin typeface="Times New Roman" panose="02020603050405020304" pitchFamily="18" charset="0"/>
                </a:rPr>
                <a:t>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5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6" presetClass="entr" presetSubtype="4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3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1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5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9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3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8" dur="5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5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bldLvl="0" animBg="1"/>
      <p:bldP spid="75780" grpId="0" bldLvl="0" animBg="1"/>
      <p:bldP spid="75781" grpId="0" bldLvl="0" animBg="1"/>
      <p:bldP spid="75782" grpId="0" bldLvl="0" animBg="1"/>
      <p:bldP spid="75783" grpId="0" bldLvl="0" animBg="1"/>
      <p:bldP spid="75784" grpId="0" bldLvl="0" animBg="1"/>
      <p:bldP spid="75785" grpId="0" bldLvl="0" animBg="1"/>
      <p:bldP spid="75786" grpId="0" bldLvl="0" animBg="1"/>
      <p:bldP spid="75787" grpId="0" bldLvl="0" animBg="1"/>
      <p:bldP spid="75790" grpId="0" bldLvl="0" animBg="1"/>
      <p:bldP spid="17422" grpId="0"/>
      <p:bldP spid="75794" grpId="0"/>
      <p:bldP spid="75795" grpId="0"/>
      <p:bldP spid="75796" grpId="0"/>
      <p:bldP spid="174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/>
        </p:nvSpPr>
        <p:spPr bwMode="auto">
          <a:xfrm>
            <a:off x="777875" y="1202531"/>
            <a:ext cx="7588250" cy="115371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  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如果你想将一根木条固定在墙上并使其不能转动，至少需要几个钉子？你知道这样做的依据是什么吗？</a:t>
            </a:r>
          </a:p>
        </p:txBody>
      </p:sp>
      <p:pic>
        <p:nvPicPr>
          <p:cNvPr id="7170" name="Picture 3" descr="W0201204135931961146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6775" y="2522935"/>
            <a:ext cx="3371850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圆角矩形 31"/>
          <p:cNvSpPr>
            <a:spLocks noChangeArrowheads="1"/>
          </p:cNvSpPr>
          <p:nvPr/>
        </p:nvSpPr>
        <p:spPr bwMode="auto">
          <a:xfrm>
            <a:off x="682626" y="651272"/>
            <a:ext cx="1425575" cy="384572"/>
          </a:xfrm>
          <a:prstGeom prst="roundRect">
            <a:avLst>
              <a:gd name="adj" fmla="val 16667"/>
            </a:avLst>
          </a:prstGeom>
          <a:solidFill>
            <a:srgbClr val="FFFFD9"/>
          </a:solidFill>
          <a:ln w="25400">
            <a:solidFill>
              <a:srgbClr val="0099FF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练一练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/>
        </p:nvSpPr>
        <p:spPr bwMode="auto">
          <a:xfrm>
            <a:off x="576264" y="785813"/>
            <a:ext cx="7367587" cy="383381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两点确定一条直线可以用来说明生活中的现象</a:t>
            </a:r>
            <a:endParaRPr lang="en-US" altLang="zh-CN" sz="24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3987" name="Rectangle 19"/>
          <p:cNvSpPr/>
          <p:nvPr/>
        </p:nvSpPr>
        <p:spPr>
          <a:xfrm>
            <a:off x="676275" y="1153716"/>
            <a:ext cx="7875588" cy="101354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ts val="3800"/>
              </a:lnSpc>
              <a:spcBef>
                <a:spcPts val="0"/>
              </a:spcBef>
            </a:pPr>
            <a:r>
              <a:rPr lang="en-US" altLang="zh-CN" sz="2400" b="1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1.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建筑工人砌墙时，会在两个墙角的位置分别插 </a:t>
            </a:r>
          </a:p>
          <a:p>
            <a:pPr>
              <a:lnSpc>
                <a:spcPts val="3800"/>
              </a:lnSpc>
              <a:spcBef>
                <a:spcPts val="0"/>
              </a:spcBef>
            </a:pPr>
            <a:r>
              <a:rPr lang="zh-CN" altLang="en-US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    一根木桩，然后拉一条直的参考线</a:t>
            </a:r>
            <a:r>
              <a:rPr lang="en-US" altLang="zh-CN" sz="2400" noProof="1">
                <a:latin typeface="Times New Roman" panose="02020603050405020304" pitchFamily="18" charset="0"/>
                <a:ea typeface="黑体" panose="02010609060101010101" pitchFamily="49" charset="-122"/>
                <a:cs typeface="+mn-ea"/>
              </a:rPr>
              <a:t>.</a:t>
            </a:r>
            <a:endParaRPr lang="en-US" altLang="zh-CN" sz="2400" noProof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195" name="文本框 2"/>
          <p:cNvSpPr txBox="1">
            <a:spLocks noChangeArrowheads="1"/>
          </p:cNvSpPr>
          <p:nvPr/>
        </p:nvSpPr>
        <p:spPr bwMode="auto">
          <a:xfrm>
            <a:off x="366713" y="409575"/>
            <a:ext cx="2298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dirty="0">
                <a:solidFill>
                  <a:srgbClr val="269999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应用举例：</a:t>
            </a:r>
          </a:p>
        </p:txBody>
      </p:sp>
      <p:pic>
        <p:nvPicPr>
          <p:cNvPr id="16387" name="Picture 4" descr="工人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08162" y="2139702"/>
            <a:ext cx="5611813" cy="283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bldLvl="0" animBg="1"/>
      <p:bldP spid="839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970" name="Object 2"/>
          <p:cNvGraphicFramePr/>
          <p:nvPr/>
        </p:nvGraphicFramePr>
        <p:xfrm>
          <a:off x="1981200" y="2601516"/>
          <a:ext cx="1570038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6" r:id="rId4" imgW="12706350" imgH="16611600" progId="">
                  <p:embed/>
                </p:oleObj>
              </mc:Choice>
              <mc:Fallback>
                <p:oleObj r:id="rId4" imgW="12706350" imgH="16611600" progId="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601516"/>
                        <a:ext cx="1570038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1" name="Object 3"/>
          <p:cNvGraphicFramePr/>
          <p:nvPr/>
        </p:nvGraphicFramePr>
        <p:xfrm>
          <a:off x="5254626" y="1972866"/>
          <a:ext cx="106997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7" r:id="rId6" imgW="12706350" imgH="16611600" progId="">
                  <p:embed/>
                </p:oleObj>
              </mc:Choice>
              <mc:Fallback>
                <p:oleObj r:id="rId6" imgW="12706350" imgH="16611600" progId="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26" y="1972866"/>
                        <a:ext cx="106997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8" name="Object 4"/>
          <p:cNvGraphicFramePr/>
          <p:nvPr/>
        </p:nvGraphicFramePr>
        <p:xfrm>
          <a:off x="1192214" y="2601516"/>
          <a:ext cx="1855787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8" r:id="rId7" imgW="12706350" imgH="16611600" progId="">
                  <p:embed/>
                </p:oleObj>
              </mc:Choice>
              <mc:Fallback>
                <p:oleObj r:id="rId7" imgW="12706350" imgH="16611600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214" y="2601516"/>
                        <a:ext cx="1855787" cy="148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9" name="Object 5"/>
          <p:cNvGraphicFramePr/>
          <p:nvPr/>
        </p:nvGraphicFramePr>
        <p:xfrm>
          <a:off x="250825" y="2574131"/>
          <a:ext cx="186055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9" r:id="rId8" imgW="12706350" imgH="16611600" progId="">
                  <p:embed/>
                </p:oleObj>
              </mc:Choice>
              <mc:Fallback>
                <p:oleObj r:id="rId8" imgW="12706350" imgH="16611600" progId="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574131"/>
                        <a:ext cx="186055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0" name="Object 6"/>
          <p:cNvGraphicFramePr/>
          <p:nvPr/>
        </p:nvGraphicFramePr>
        <p:xfrm>
          <a:off x="2733676" y="2487216"/>
          <a:ext cx="142716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0" r:id="rId9" imgW="12706350" imgH="16611600" progId="">
                  <p:embed/>
                </p:oleObj>
              </mc:Choice>
              <mc:Fallback>
                <p:oleObj r:id="rId9" imgW="12706350" imgH="16611600" progId="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3676" y="2487216"/>
                        <a:ext cx="142716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1" name="Object 7"/>
          <p:cNvGraphicFramePr/>
          <p:nvPr/>
        </p:nvGraphicFramePr>
        <p:xfrm>
          <a:off x="3505201" y="2315766"/>
          <a:ext cx="135572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1" r:id="rId10" imgW="12706350" imgH="16611600" progId="">
                  <p:embed/>
                </p:oleObj>
              </mc:Choice>
              <mc:Fallback>
                <p:oleObj r:id="rId10" imgW="12706350" imgH="16611600" progId="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1" y="2315766"/>
                        <a:ext cx="1355725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2" name="Object 8"/>
          <p:cNvGraphicFramePr/>
          <p:nvPr/>
        </p:nvGraphicFramePr>
        <p:xfrm>
          <a:off x="4343400" y="2144316"/>
          <a:ext cx="121285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2" r:id="rId11" imgW="12706350" imgH="16611600" progId="">
                  <p:embed/>
                </p:oleObj>
              </mc:Choice>
              <mc:Fallback>
                <p:oleObj r:id="rId11" imgW="12706350" imgH="16611600" progId="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144316"/>
                        <a:ext cx="121285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3" name="Object 9"/>
          <p:cNvGraphicFramePr/>
          <p:nvPr/>
        </p:nvGraphicFramePr>
        <p:xfrm>
          <a:off x="6072188" y="1858566"/>
          <a:ext cx="9271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3" r:id="rId12" imgW="12706350" imgH="16611600" progId="">
                  <p:embed/>
                </p:oleObj>
              </mc:Choice>
              <mc:Fallback>
                <p:oleObj r:id="rId12" imgW="12706350" imgH="16611600" progId="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88" y="1858566"/>
                        <a:ext cx="9271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4" name="Object 10"/>
          <p:cNvGraphicFramePr/>
          <p:nvPr/>
        </p:nvGraphicFramePr>
        <p:xfrm>
          <a:off x="6629401" y="1801416"/>
          <a:ext cx="7842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4" r:id="rId13" imgW="12706350" imgH="16611600" progId="">
                  <p:embed/>
                </p:oleObj>
              </mc:Choice>
              <mc:Fallback>
                <p:oleObj r:id="rId13" imgW="12706350" imgH="16611600" progId="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1" y="1801416"/>
                        <a:ext cx="7842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5" name="Object 11"/>
          <p:cNvGraphicFramePr/>
          <p:nvPr/>
        </p:nvGraphicFramePr>
        <p:xfrm>
          <a:off x="7010400" y="1801416"/>
          <a:ext cx="6413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5" r:id="rId14" imgW="12706350" imgH="16611600" progId="">
                  <p:embed/>
                </p:oleObj>
              </mc:Choice>
              <mc:Fallback>
                <p:oleObj r:id="rId14" imgW="12706350" imgH="16611600" progId="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801416"/>
                        <a:ext cx="64135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6" name="Object 12"/>
          <p:cNvGraphicFramePr/>
          <p:nvPr/>
        </p:nvGraphicFramePr>
        <p:xfrm>
          <a:off x="7512050" y="1629966"/>
          <a:ext cx="64135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6" r:id="rId15" imgW="12706350" imgH="16611600" progId="">
                  <p:embed/>
                </p:oleObj>
              </mc:Choice>
              <mc:Fallback>
                <p:oleObj r:id="rId15" imgW="12706350" imgH="16611600" progId="">
                  <p:embed/>
                  <p:pic>
                    <p:nvPicPr>
                      <p:cNvPr id="0" name="Object 1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2050" y="1629966"/>
                        <a:ext cx="64135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7" name="Object 13"/>
          <p:cNvGraphicFramePr/>
          <p:nvPr/>
        </p:nvGraphicFramePr>
        <p:xfrm>
          <a:off x="7888288" y="1572816"/>
          <a:ext cx="5699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7" r:id="rId16" imgW="12706350" imgH="16611600" progId="">
                  <p:embed/>
                </p:oleObj>
              </mc:Choice>
              <mc:Fallback>
                <p:oleObj r:id="rId16" imgW="12706350" imgH="16611600" progId="">
                  <p:embed/>
                  <p:pic>
                    <p:nvPicPr>
                      <p:cNvPr id="0" name="Object 1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8288" y="1572816"/>
                        <a:ext cx="56991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8" name="Object 14"/>
          <p:cNvGraphicFramePr/>
          <p:nvPr/>
        </p:nvGraphicFramePr>
        <p:xfrm>
          <a:off x="8229600" y="1572816"/>
          <a:ext cx="427038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8" r:id="rId17" imgW="12706350" imgH="16611600" progId="">
                  <p:embed/>
                </p:oleObj>
              </mc:Choice>
              <mc:Fallback>
                <p:oleObj r:id="rId17" imgW="12706350" imgH="16611600" progId="">
                  <p:embed/>
                  <p:pic>
                    <p:nvPicPr>
                      <p:cNvPr id="0" name="Object 1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1572816"/>
                        <a:ext cx="427038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9" name="Object 15"/>
          <p:cNvGraphicFramePr/>
          <p:nvPr/>
        </p:nvGraphicFramePr>
        <p:xfrm>
          <a:off x="8458200" y="1572816"/>
          <a:ext cx="3556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9" r:id="rId18" imgW="12706350" imgH="16611600" progId="">
                  <p:embed/>
                </p:oleObj>
              </mc:Choice>
              <mc:Fallback>
                <p:oleObj r:id="rId18" imgW="12706350" imgH="16611600" progId="">
                  <p:embed/>
                  <p:pic>
                    <p:nvPicPr>
                      <p:cNvPr id="0" name="Object 1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200" y="1572816"/>
                        <a:ext cx="355600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40" name="Object 16"/>
          <p:cNvGraphicFramePr/>
          <p:nvPr/>
        </p:nvGraphicFramePr>
        <p:xfrm>
          <a:off x="8686801" y="1572816"/>
          <a:ext cx="284163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0" r:id="rId19" imgW="12706350" imgH="16611600" progId="">
                  <p:embed/>
                </p:oleObj>
              </mc:Choice>
              <mc:Fallback>
                <p:oleObj r:id="rId19" imgW="12706350" imgH="16611600" progId="">
                  <p:embed/>
                  <p:pic>
                    <p:nvPicPr>
                      <p:cNvPr id="0" name="Object 1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1" y="1572816"/>
                        <a:ext cx="284163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41" name="Line 17"/>
          <p:cNvSpPr>
            <a:spLocks noChangeShapeType="1"/>
          </p:cNvSpPr>
          <p:nvPr/>
        </p:nvSpPr>
        <p:spPr bwMode="auto">
          <a:xfrm flipV="1">
            <a:off x="1192214" y="1801416"/>
            <a:ext cx="7780337" cy="2656284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57" name="文本框 1"/>
          <p:cNvSpPr txBox="1">
            <a:spLocks noChangeArrowheads="1"/>
          </p:cNvSpPr>
          <p:nvPr/>
        </p:nvSpPr>
        <p:spPr bwMode="auto">
          <a:xfrm>
            <a:off x="512763" y="708422"/>
            <a:ext cx="8031162" cy="1497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38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2.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植树时，只要定出两个树坑的位置，就能使同一  </a:t>
            </a:r>
          </a:p>
          <a:p>
            <a:pPr>
              <a:lnSpc>
                <a:spcPts val="3800"/>
              </a:lnSpc>
            </a:pPr>
            <a:r>
              <a:rPr lang="zh-CN" altLang="en-US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    行树坑在一条直线上</a:t>
            </a:r>
            <a:r>
              <a:rPr lang="en-US" altLang="zh-CN" sz="2800" dirty="0">
                <a:latin typeface="Times New Roman" panose="02020603050405020304" pitchFamily="18" charset="0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endParaRPr lang="en-US" altLang="zh-CN" sz="28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7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99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99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99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698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99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297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99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896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99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495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99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94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99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693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99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292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99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891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99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49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99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89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99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688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99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41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P82600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776" y="829866"/>
            <a:ext cx="7058025" cy="3969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Text Box 8"/>
          <p:cNvSpPr txBox="1">
            <a:spLocks noChangeArrowheads="1"/>
          </p:cNvSpPr>
          <p:nvPr/>
        </p:nvSpPr>
        <p:spPr bwMode="auto">
          <a:xfrm>
            <a:off x="804864" y="396479"/>
            <a:ext cx="6992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射击的时候，你知道是如何瞄准目标的吗？</a:t>
            </a:r>
          </a:p>
        </p:txBody>
      </p:sp>
      <p:sp>
        <p:nvSpPr>
          <p:cNvPr id="57347" name="Line 3"/>
          <p:cNvSpPr>
            <a:spLocks noChangeShapeType="1"/>
          </p:cNvSpPr>
          <p:nvPr/>
        </p:nvSpPr>
        <p:spPr bwMode="auto">
          <a:xfrm>
            <a:off x="2484438" y="3338512"/>
            <a:ext cx="1655762" cy="0"/>
          </a:xfrm>
          <a:prstGeom prst="line">
            <a:avLst/>
          </a:prstGeom>
          <a:noFill/>
          <a:ln w="25400">
            <a:solidFill>
              <a:srgbClr val="FF0066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2228" name="Oval 5"/>
          <p:cNvSpPr>
            <a:spLocks noChangeArrowheads="1"/>
          </p:cNvSpPr>
          <p:nvPr/>
        </p:nvSpPr>
        <p:spPr bwMode="auto">
          <a:xfrm>
            <a:off x="2771775" y="3306366"/>
            <a:ext cx="107950" cy="61913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229" name="Oval 6"/>
          <p:cNvSpPr>
            <a:spLocks noChangeArrowheads="1"/>
          </p:cNvSpPr>
          <p:nvPr/>
        </p:nvSpPr>
        <p:spPr bwMode="auto">
          <a:xfrm>
            <a:off x="3708400" y="3306366"/>
            <a:ext cx="107950" cy="61913"/>
          </a:xfrm>
          <a:prstGeom prst="ellipse">
            <a:avLst/>
          </a:prstGeom>
          <a:solidFill>
            <a:srgbClr val="CC0000"/>
          </a:solidFill>
          <a:ln w="9525">
            <a:solidFill>
              <a:srgbClr val="CC0000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20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nimBg="1"/>
      <p:bldP spid="522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/>
        </p:nvSpPr>
        <p:spPr bwMode="auto">
          <a:xfrm>
            <a:off x="395288" y="2566987"/>
            <a:ext cx="8005762" cy="1987154"/>
          </a:xfrm>
          <a:prstGeom prst="rect">
            <a:avLst/>
          </a:prstGeom>
          <a:solidFill>
            <a:srgbClr val="FFFFFF"/>
          </a:solidFill>
          <a:ln w="25400">
            <a:solidFill>
              <a:srgbClr val="C41AA2"/>
            </a:solidFill>
            <a:prstDash val="dash"/>
            <a:round/>
          </a:ln>
        </p:spPr>
        <p:txBody>
          <a:bodyPr/>
          <a:lstStyle/>
          <a:p>
            <a:pPr marL="342900" indent="-342900">
              <a:lnSpc>
                <a:spcPct val="150000"/>
              </a:lnSpc>
            </a:pPr>
            <a:r>
              <a:rPr lang="zh-CN" altLang="en-US" sz="2400" dirty="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  要点归纳：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sym typeface="Arial" panose="020B0604020202020204" pitchFamily="34" charset="0"/>
              </a:rPr>
              <a:t>表示直线的方法</a:t>
            </a:r>
          </a:p>
          <a:p>
            <a:pPr marL="342900" indent="-342900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①用一个小写字母表示，如直线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m;</a:t>
            </a:r>
          </a:p>
          <a:p>
            <a:pPr marL="342900" indent="-342900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②用两个大写字母表示，注：这两个大写字母可交换顺序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4338" name="Line 4"/>
          <p:cNvSpPr>
            <a:spLocks noChangeShapeType="1"/>
          </p:cNvSpPr>
          <p:nvPr/>
        </p:nvSpPr>
        <p:spPr bwMode="auto">
          <a:xfrm>
            <a:off x="1404939" y="1438275"/>
            <a:ext cx="3025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4339" name="组合 1"/>
          <p:cNvGrpSpPr/>
          <p:nvPr/>
        </p:nvGrpSpPr>
        <p:grpSpPr bwMode="auto">
          <a:xfrm>
            <a:off x="1817689" y="1114424"/>
            <a:ext cx="2697791" cy="910194"/>
            <a:chOff x="2863" y="2793"/>
            <a:chExt cx="4247" cy="1910"/>
          </a:xfrm>
        </p:grpSpPr>
        <p:sp>
          <p:nvSpPr>
            <p:cNvPr id="14340" name="Oval 5"/>
            <p:cNvSpPr>
              <a:spLocks noChangeArrowheads="1"/>
            </p:cNvSpPr>
            <p:nvPr/>
          </p:nvSpPr>
          <p:spPr bwMode="auto">
            <a:xfrm>
              <a:off x="3120" y="3420"/>
              <a:ext cx="115" cy="1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41" name="Oval 6"/>
            <p:cNvSpPr>
              <a:spLocks noChangeArrowheads="1"/>
            </p:cNvSpPr>
            <p:nvPr/>
          </p:nvSpPr>
          <p:spPr bwMode="auto">
            <a:xfrm>
              <a:off x="4823" y="3420"/>
              <a:ext cx="112" cy="1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42" name="Text Box 7"/>
            <p:cNvSpPr txBox="1">
              <a:spLocks noChangeArrowheads="1"/>
            </p:cNvSpPr>
            <p:nvPr/>
          </p:nvSpPr>
          <p:spPr bwMode="auto">
            <a:xfrm>
              <a:off x="2863" y="3605"/>
              <a:ext cx="667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4343" name="Text Box 8"/>
            <p:cNvSpPr txBox="1">
              <a:spLocks noChangeArrowheads="1"/>
            </p:cNvSpPr>
            <p:nvPr/>
          </p:nvSpPr>
          <p:spPr bwMode="auto">
            <a:xfrm>
              <a:off x="4570" y="3585"/>
              <a:ext cx="567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i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4344" name="Text Box 9"/>
            <p:cNvSpPr txBox="1">
              <a:spLocks noChangeArrowheads="1"/>
            </p:cNvSpPr>
            <p:nvPr/>
          </p:nvSpPr>
          <p:spPr bwMode="auto">
            <a:xfrm>
              <a:off x="6410" y="2793"/>
              <a:ext cx="700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 i="1">
                  <a:latin typeface="Times New Roman" panose="02020603050405020304" pitchFamily="18" charset="0"/>
                </a:rPr>
                <a:t>m</a:t>
              </a:r>
            </a:p>
          </p:txBody>
        </p:sp>
      </p:grp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1404939" y="2030017"/>
            <a:ext cx="4467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直线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、直线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CE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、直线 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EC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14346" name="Text Box 15"/>
          <p:cNvSpPr txBox="1">
            <a:spLocks noChangeArrowheads="1"/>
          </p:cNvSpPr>
          <p:nvPr/>
        </p:nvSpPr>
        <p:spPr bwMode="auto">
          <a:xfrm>
            <a:off x="395289" y="557212"/>
            <a:ext cx="7966075" cy="579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3800"/>
              </a:lnSpc>
            </a:pPr>
            <a:r>
              <a:rPr lang="zh-CN" altLang="en-US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问题</a:t>
            </a:r>
            <a:r>
              <a:rPr lang="en-US" altLang="zh-CN" sz="2800">
                <a:solidFill>
                  <a:srgbClr val="269999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</a:rPr>
              <a:t>  </a:t>
            </a:r>
            <a:r>
              <a:rPr lang="zh-CN" altLang="en-US" sz="2800">
                <a:latin typeface="Times New Roman" panose="02020603050405020304" pitchFamily="18" charset="0"/>
                <a:ea typeface="黑体" panose="02010609060101010101" pitchFamily="49" charset="-122"/>
              </a:rPr>
              <a:t>如图，有哪些方法可以表示下列直线？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8909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1000"/>
                                        <p:tgtEl>
                                          <p:spTgt spid="8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1000"/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1000"/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build="p" animBg="1"/>
      <p:bldP spid="7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1489</Words>
  <Application>Microsoft Office PowerPoint</Application>
  <PresentationFormat>全屏显示(16:9)</PresentationFormat>
  <Paragraphs>223</Paragraphs>
  <Slides>25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25</vt:i4>
      </vt:variant>
    </vt:vector>
  </HeadingPairs>
  <TitlesOfParts>
    <vt:vector size="34" baseType="lpstr">
      <vt:lpstr>方正姚体</vt:lpstr>
      <vt:lpstr>黑体</vt:lpstr>
      <vt:lpstr>隶书</vt:lpstr>
      <vt:lpstr>宋体</vt:lpstr>
      <vt:lpstr>微软雅黑</vt:lpstr>
      <vt:lpstr>Arial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2015-07-09T08:14:00Z</dcterms:created>
  <dcterms:modified xsi:type="dcterms:W3CDTF">2023-01-16T17:46:39Z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4B67820D53734F92BD1AA4A3715BFF0B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