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56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0CDB60B-0B26-4B93-8188-EEDAF389144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19C4533-222B-4970-B0AB-68A19BB891B3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2027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02755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202756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8688B706-B923-4E1C-A271-5D2AEAD47CED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AFEB062-591E-4649-9DF8-AF9D019FBA51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204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04803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204804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D4EA9862-20D0-4301-8717-D8526978E215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CDEF6A5-F829-4A5A-BEFE-103552BB8236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206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0685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206852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28B1C0F6-097A-4FC2-8731-08F83DAB6D54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30BEBB4-EDF8-4998-B2BE-0C1C3534B58C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210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1094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21094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5D473F13-AB80-4ED3-8DDA-793C621E8CE7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CEA5668-AB65-4096-B7E3-15C29063CD4F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2140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1401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21402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2D647C99-2679-4776-AD1B-4469C1332F75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A3E9DCD-FDB3-4897-B099-5DE3F9BA0913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219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1913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21914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46167884-27B2-4A3B-8156-06D1EE6BDA9F}" type="slidenum">
              <a:rPr lang="en-US" altLang="zh-CN" sz="1200"/>
              <a:t>15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002B8-1DEC-4A67-8859-06A1B74AF0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FB94E-BD0A-4152-9CE0-6BC8914C03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E9F7D-DEBA-42C0-ADD8-C40ED42245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D6D48-C744-481D-B701-639330CC48E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0518B-2AD0-4989-981A-F10B36F7A0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2F99B-336E-4530-AF43-F5905D20B4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24692-5B8C-4876-9EF3-C93DB98772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AF2E1-0BE1-4E52-88FD-982C9C7991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FB70A-EA0A-4876-8101-E6CAA05046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101BF-976B-44A2-B52A-BDC50C505D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444C580-C4E0-42DC-9881-35711607F51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Text Box 4"/>
          <p:cNvSpPr txBox="1">
            <a:spLocks noChangeArrowheads="1"/>
          </p:cNvSpPr>
          <p:nvPr/>
        </p:nvSpPr>
        <p:spPr bwMode="auto">
          <a:xfrm>
            <a:off x="0" y="62865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  二次函数</a:t>
            </a:r>
          </a:p>
        </p:txBody>
      </p:sp>
      <p:sp>
        <p:nvSpPr>
          <p:cNvPr id="198688" name="矩形 33"/>
          <p:cNvSpPr>
            <a:spLocks noChangeArrowheads="1"/>
          </p:cNvSpPr>
          <p:nvPr/>
        </p:nvSpPr>
        <p:spPr bwMode="auto">
          <a:xfrm>
            <a:off x="3941058" y="2571750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8689" name="Rectangle 5"/>
          <p:cNvSpPr>
            <a:spLocks noChangeArrowheads="1"/>
          </p:cNvSpPr>
          <p:nvPr/>
        </p:nvSpPr>
        <p:spPr bwMode="auto">
          <a:xfrm>
            <a:off x="-9331" y="1640727"/>
            <a:ext cx="91533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次函数的应用</a:t>
            </a: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5" name="MH_Text_1"/>
          <p:cNvSpPr>
            <a:spLocks noChangeArrowheads="1"/>
          </p:cNvSpPr>
          <p:nvPr/>
        </p:nvSpPr>
        <p:spPr bwMode="auto">
          <a:xfrm>
            <a:off x="723900" y="3437036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6" name="MH_SubTitle_1"/>
          <p:cNvSpPr>
            <a:spLocks noChangeArrowheads="1"/>
          </p:cNvSpPr>
          <p:nvPr/>
        </p:nvSpPr>
        <p:spPr bwMode="auto">
          <a:xfrm>
            <a:off x="722314" y="3640633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7" name="MH_Other_1"/>
          <p:cNvSpPr>
            <a:spLocks noChangeArrowheads="1"/>
          </p:cNvSpPr>
          <p:nvPr/>
        </p:nvSpPr>
        <p:spPr bwMode="auto">
          <a:xfrm>
            <a:off x="2149476" y="376922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8" name="MH_Text_2"/>
          <p:cNvSpPr>
            <a:spLocks noChangeArrowheads="1"/>
          </p:cNvSpPr>
          <p:nvPr/>
        </p:nvSpPr>
        <p:spPr bwMode="auto">
          <a:xfrm>
            <a:off x="2711450" y="3435846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640633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0" name="MH_Other_2"/>
          <p:cNvSpPr>
            <a:spLocks noChangeArrowheads="1"/>
          </p:cNvSpPr>
          <p:nvPr/>
        </p:nvSpPr>
        <p:spPr bwMode="auto">
          <a:xfrm>
            <a:off x="2746376" y="3766839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" name="MH_Other_3"/>
          <p:cNvSpPr>
            <a:spLocks noChangeArrowheads="1"/>
          </p:cNvSpPr>
          <p:nvPr/>
        </p:nvSpPr>
        <p:spPr bwMode="auto">
          <a:xfrm>
            <a:off x="4179889" y="376922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2" name="MH_Text_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719639" y="3435846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3" name="MH_SubTitle_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719639" y="3640633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4" name="MH_Other_4"/>
          <p:cNvSpPr>
            <a:spLocks noChangeArrowheads="1"/>
          </p:cNvSpPr>
          <p:nvPr/>
        </p:nvSpPr>
        <p:spPr bwMode="auto">
          <a:xfrm>
            <a:off x="4776788" y="3766839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MH_Other_5"/>
          <p:cNvSpPr>
            <a:spLocks noChangeArrowheads="1"/>
          </p:cNvSpPr>
          <p:nvPr/>
        </p:nvSpPr>
        <p:spPr bwMode="auto">
          <a:xfrm>
            <a:off x="6178551" y="376922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6" name="MH_Text_4"/>
          <p:cNvSpPr>
            <a:spLocks noChangeArrowheads="1"/>
          </p:cNvSpPr>
          <p:nvPr/>
        </p:nvSpPr>
        <p:spPr bwMode="auto">
          <a:xfrm>
            <a:off x="6727825" y="3435846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7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640633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8" name="MH_Other_6"/>
          <p:cNvSpPr>
            <a:spLocks noChangeArrowheads="1"/>
          </p:cNvSpPr>
          <p:nvPr/>
        </p:nvSpPr>
        <p:spPr bwMode="auto">
          <a:xfrm>
            <a:off x="6777039" y="3766839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9" name="MH_Other_7"/>
          <p:cNvGrpSpPr/>
          <p:nvPr/>
        </p:nvGrpSpPr>
        <p:grpSpPr bwMode="auto">
          <a:xfrm>
            <a:off x="2085975" y="3733502"/>
            <a:ext cx="890588" cy="200025"/>
            <a:chOff x="0" y="0"/>
            <a:chExt cx="561" cy="169"/>
          </a:xfrm>
        </p:grpSpPr>
        <p:pic>
          <p:nvPicPr>
            <p:cNvPr id="50" name="MH_Other_7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2" name="MH_Other_8"/>
          <p:cNvSpPr>
            <a:spLocks noChangeArrowheads="1"/>
          </p:cNvSpPr>
          <p:nvPr/>
        </p:nvSpPr>
        <p:spPr bwMode="auto">
          <a:xfrm>
            <a:off x="2184401" y="380017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3" name="MH_Other_9"/>
          <p:cNvGrpSpPr/>
          <p:nvPr/>
        </p:nvGrpSpPr>
        <p:grpSpPr bwMode="auto">
          <a:xfrm>
            <a:off x="4116388" y="3733502"/>
            <a:ext cx="889000" cy="200025"/>
            <a:chOff x="0" y="0"/>
            <a:chExt cx="560" cy="169"/>
          </a:xfrm>
        </p:grpSpPr>
        <p:pic>
          <p:nvPicPr>
            <p:cNvPr id="54" name="MH_Other_9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6" name="MH_Other_10"/>
          <p:cNvSpPr>
            <a:spLocks noChangeArrowheads="1"/>
          </p:cNvSpPr>
          <p:nvPr/>
        </p:nvSpPr>
        <p:spPr bwMode="auto">
          <a:xfrm>
            <a:off x="4214814" y="380017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57" name="MH_Other_1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050" y="3733502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6226176" y="3809702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59" name="MH_Other_12"/>
          <p:cNvSpPr>
            <a:spLocks noChangeArrowheads="1"/>
          </p:cNvSpPr>
          <p:nvPr/>
        </p:nvSpPr>
        <p:spPr bwMode="auto">
          <a:xfrm>
            <a:off x="6213476" y="380017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-9311" y="4324699"/>
            <a:ext cx="91533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" name="TextBox 13"/>
          <p:cNvSpPr txBox="1">
            <a:spLocks noChangeArrowheads="1"/>
          </p:cNvSpPr>
          <p:nvPr/>
        </p:nvSpPr>
        <p:spPr bwMode="auto">
          <a:xfrm>
            <a:off x="330200" y="2581275"/>
            <a:ext cx="2871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=(160+10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)(120-6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48" name="Text Box 4"/>
          <p:cNvSpPr txBox="1"/>
          <p:nvPr/>
        </p:nvSpPr>
        <p:spPr>
          <a:xfrm>
            <a:off x="166688" y="382191"/>
            <a:ext cx="8742362" cy="1520609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0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0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</a:t>
            </a:r>
            <a:r>
              <a:rPr lang="en-US" altLang="zh-CN" sz="2000">
                <a:ea typeface="楷体_GB2312" pitchFamily="49" charset="-122"/>
              </a:rPr>
              <a:t> 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某旅馆有客房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120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间，每间房的日租金为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160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元，每天都客满．经市场调查，如果一间客房日租金每增加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元，则客房每天少出租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间，不考虑其他因素，旅馆将每间客房的日租金提高到多少元时，客房日租金的总收入最高？最高总收入是多少？</a:t>
            </a:r>
          </a:p>
        </p:txBody>
      </p: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330201" y="1890713"/>
            <a:ext cx="673934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000" dirty="0">
                <a:solidFill>
                  <a:srgbClr val="FF0000"/>
                </a:solidFill>
                <a:ea typeface="黑体" panose="02010609060101010101" pitchFamily="49" charset="-122"/>
              </a:rPr>
              <a:t>设每间客房的日租金提高</a:t>
            </a:r>
            <a:r>
              <a:rPr lang="en-US" altLang="zh-CN" sz="2000" dirty="0">
                <a:solidFill>
                  <a:srgbClr val="FF0000"/>
                </a:solidFill>
                <a:ea typeface="黑体" panose="02010609060101010101" pitchFamily="49" charset="-122"/>
              </a:rPr>
              <a:t>10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ea typeface="黑体" panose="02010609060101010101" pitchFamily="49" charset="-122"/>
              </a:rPr>
              <a:t>元，则每天客房出租数会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ea typeface="黑体" panose="02010609060101010101" pitchFamily="49" charset="-122"/>
              </a:rPr>
              <a:t>减少</a:t>
            </a:r>
            <a:r>
              <a:rPr lang="en-US" altLang="zh-CN" sz="2000" dirty="0">
                <a:solidFill>
                  <a:srgbClr val="FF0000"/>
                </a:solidFill>
                <a:ea typeface="黑体" panose="02010609060101010101" pitchFamily="49" charset="-122"/>
              </a:rPr>
              <a:t>6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ea typeface="黑体" panose="02010609060101010101" pitchFamily="49" charset="-122"/>
              </a:rPr>
              <a:t>间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</a:p>
        </p:txBody>
      </p:sp>
      <p:sp>
        <p:nvSpPr>
          <p:cNvPr id="4" name="TextBox 13"/>
          <p:cNvSpPr txBox="1">
            <a:spLocks noChangeArrowheads="1"/>
          </p:cNvSpPr>
          <p:nvPr/>
        </p:nvSpPr>
        <p:spPr bwMode="auto">
          <a:xfrm>
            <a:off x="420688" y="3375422"/>
            <a:ext cx="51555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当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x=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时，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有最大值，且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最大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=19440.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330200" y="4242197"/>
            <a:ext cx="83407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答：每间客房的日租金提高到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180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元时，客房日租金的总收入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最高，最大收入为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19440.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136900" y="2581275"/>
            <a:ext cx="287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60(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2)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+19440.</a:t>
            </a:r>
          </a:p>
        </p:txBody>
      </p:sp>
      <p:sp>
        <p:nvSpPr>
          <p:cNvPr id="16392" name="TextBox 13"/>
          <p:cNvSpPr txBox="1">
            <a:spLocks noChangeArrowheads="1"/>
          </p:cNvSpPr>
          <p:nvPr/>
        </p:nvSpPr>
        <p:spPr bwMode="auto">
          <a:xfrm>
            <a:off x="420688" y="2977754"/>
            <a:ext cx="3719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∵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≥0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，且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120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3633788" y="2977754"/>
            <a:ext cx="3230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∴0≤x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20.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20689" y="3835004"/>
            <a:ext cx="73294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这时每间客房的日租金为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160+10×2=180(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/>
      <p:bldP spid="9248" grpId="0"/>
      <p:bldP spid="3" grpId="0"/>
      <p:bldP spid="4" grpId="0"/>
      <p:bldP spid="5" grpId="0"/>
      <p:bldP spid="6" grpId="0"/>
      <p:bldP spid="16392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501650" y="437883"/>
            <a:ext cx="184731" cy="52322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sz="2800"/>
          </a:p>
        </p:txBody>
      </p:sp>
      <p:sp>
        <p:nvSpPr>
          <p:cNvPr id="212995" name="Text Box 5"/>
          <p:cNvSpPr txBox="1">
            <a:spLocks noChangeArrowheads="1"/>
          </p:cNvSpPr>
          <p:nvPr/>
        </p:nvSpPr>
        <p:spPr bwMode="auto">
          <a:xfrm>
            <a:off x="752476" y="1219200"/>
            <a:ext cx="799306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某种商品每件的进价为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元，调查表明：在某段时间内若以每件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元（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20 ≤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≤30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出售，可卖出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600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件，为使利润最大，则每件售价应定为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269" name="TextBox 25"/>
          <p:cNvSpPr txBox="1">
            <a:spLocks noChangeArrowheads="1"/>
          </p:cNvSpPr>
          <p:nvPr/>
        </p:nvSpPr>
        <p:spPr bwMode="auto">
          <a:xfrm>
            <a:off x="1717268" y="318135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25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2997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Box 27"/>
          <p:cNvSpPr txBox="1">
            <a:spLocks noChangeArrowheads="1"/>
          </p:cNvSpPr>
          <p:nvPr/>
        </p:nvSpPr>
        <p:spPr bwMode="auto">
          <a:xfrm>
            <a:off x="184151" y="772716"/>
            <a:ext cx="877411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进价为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80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元的某衬衣定价为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100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元时，每月可卖出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2000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件，价格每上涨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元，销售量便减少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件，那么每月售出衬衣的总件数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件）与衬衣售价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之间的函数关系式为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每月利润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w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与衬衣售价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之间的函数关系式为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以上关系式只列式不化简）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           </a:t>
            </a:r>
          </a:p>
        </p:txBody>
      </p:sp>
      <p:sp>
        <p:nvSpPr>
          <p:cNvPr id="11271" name="TextBox 29"/>
          <p:cNvSpPr txBox="1">
            <a:spLocks noChangeArrowheads="1"/>
          </p:cNvSpPr>
          <p:nvPr/>
        </p:nvSpPr>
        <p:spPr bwMode="auto">
          <a:xfrm>
            <a:off x="1701600" y="2757875"/>
            <a:ext cx="2645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=2000-5(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-100)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2" name="TextBox 33"/>
          <p:cNvSpPr txBox="1">
            <a:spLocks noChangeArrowheads="1"/>
          </p:cNvSpPr>
          <p:nvPr/>
        </p:nvSpPr>
        <p:spPr bwMode="auto">
          <a:xfrm>
            <a:off x="4340218" y="3317392"/>
            <a:ext cx="4305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=[2000-5(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-100)](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-80)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文本框 1"/>
          <p:cNvSpPr txBox="1">
            <a:spLocks noChangeArrowheads="1"/>
          </p:cNvSpPr>
          <p:nvPr/>
        </p:nvSpPr>
        <p:spPr bwMode="auto">
          <a:xfrm>
            <a:off x="257175" y="907257"/>
            <a:ext cx="8629650" cy="223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某种商品的成本是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120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元，试销阶段每件商品的售价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（元）与产品的销售量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（件）满足当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=130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=70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，当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=150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=50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，且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的一次函数，为了获得最大利润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（元），每件产品的销售价应定为（　　）</a:t>
            </a:r>
          </a:p>
        </p:txBody>
      </p:sp>
      <p:sp>
        <p:nvSpPr>
          <p:cNvPr id="216067" name="文本框 2"/>
          <p:cNvSpPr txBox="1">
            <a:spLocks noChangeArrowheads="1"/>
          </p:cNvSpPr>
          <p:nvPr/>
        </p:nvSpPr>
        <p:spPr bwMode="auto">
          <a:xfrm>
            <a:off x="366713" y="3084910"/>
            <a:ext cx="86487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160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元	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180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元   	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140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元	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200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200400" y="2592979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文本框 1"/>
          <p:cNvSpPr txBox="1">
            <a:spLocks noChangeArrowheads="1"/>
          </p:cNvSpPr>
          <p:nvPr/>
        </p:nvSpPr>
        <p:spPr bwMode="auto">
          <a:xfrm>
            <a:off x="257175" y="847725"/>
            <a:ext cx="8629650" cy="26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生产季节性产品的企业，当它的产品无利润时就会及时停产，现有一生产季节性产品的企业，一年中获得利润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与月份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之间的函数关系式是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y=-n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+15n-36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，那么该企业一年中应停产的月份是（　　）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7091" name="文本框 2"/>
          <p:cNvSpPr txBox="1">
            <a:spLocks noChangeArrowheads="1"/>
          </p:cNvSpPr>
          <p:nvPr/>
        </p:nvSpPr>
        <p:spPr bwMode="auto">
          <a:xfrm>
            <a:off x="257175" y="3039667"/>
            <a:ext cx="6793848" cy="10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月，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月	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月，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月，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月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月，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月	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月，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月，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月，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月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66800" y="2331655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" y="-261610"/>
            <a:ext cx="184731" cy="52322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8115" name="TextBox 9"/>
          <p:cNvSpPr txBox="1">
            <a:spLocks noChangeArrowheads="1"/>
          </p:cNvSpPr>
          <p:nvPr/>
        </p:nvSpPr>
        <p:spPr bwMode="auto">
          <a:xfrm>
            <a:off x="309563" y="300038"/>
            <a:ext cx="864076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某种商品每天的销售利润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（元）与销售单价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元）之间满足关系：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y=ax</a:t>
            </a:r>
            <a:r>
              <a:rPr lang="en-US" altLang="zh-CN" sz="20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+bx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-75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其图象如图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）销售单价为多少元时，该种商品每天的销售利润最大？最大利润是多少元？</a:t>
            </a:r>
          </a:p>
        </p:txBody>
      </p:sp>
      <p:sp>
        <p:nvSpPr>
          <p:cNvPr id="6" name="TextBox 57"/>
          <p:cNvSpPr txBox="1">
            <a:spLocks noChangeArrowheads="1"/>
          </p:cNvSpPr>
          <p:nvPr/>
        </p:nvSpPr>
        <p:spPr bwMode="auto">
          <a:xfrm>
            <a:off x="400051" y="2256235"/>
            <a:ext cx="5027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由题中条件可求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+20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-75</a:t>
            </a:r>
          </a:p>
        </p:txBody>
      </p:sp>
      <p:sp>
        <p:nvSpPr>
          <p:cNvPr id="7" name="TextBox 58"/>
          <p:cNvSpPr txBox="1">
            <a:spLocks noChangeArrowheads="1"/>
          </p:cNvSpPr>
          <p:nvPr/>
        </p:nvSpPr>
        <p:spPr bwMode="auto">
          <a:xfrm>
            <a:off x="923926" y="2733675"/>
            <a:ext cx="2787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∵-1&lt;0,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对称轴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=10,</a:t>
            </a:r>
          </a:p>
        </p:txBody>
      </p:sp>
      <p:sp>
        <p:nvSpPr>
          <p:cNvPr id="8" name="TextBox 59"/>
          <p:cNvSpPr txBox="1">
            <a:spLocks noChangeArrowheads="1"/>
          </p:cNvSpPr>
          <p:nvPr/>
        </p:nvSpPr>
        <p:spPr bwMode="auto">
          <a:xfrm>
            <a:off x="466726" y="3112294"/>
            <a:ext cx="7489825" cy="16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值最大，最大值为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25.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即销售单价定为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元时，销售利润最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大，为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25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元；</a:t>
            </a:r>
          </a:p>
        </p:txBody>
      </p:sp>
      <p:grpSp>
        <p:nvGrpSpPr>
          <p:cNvPr id="218119" name="组合 1"/>
          <p:cNvGrpSpPr/>
          <p:nvPr/>
        </p:nvGrpSpPr>
        <p:grpSpPr bwMode="auto">
          <a:xfrm>
            <a:off x="6430963" y="2600326"/>
            <a:ext cx="2748597" cy="2135506"/>
            <a:chOff x="10128" y="5460"/>
            <a:chExt cx="4329" cy="4484"/>
          </a:xfrm>
        </p:grpSpPr>
        <p:grpSp>
          <p:nvGrpSpPr>
            <p:cNvPr id="218120" name="组合 42"/>
            <p:cNvGrpSpPr/>
            <p:nvPr/>
          </p:nvGrpSpPr>
          <p:grpSpPr bwMode="auto">
            <a:xfrm>
              <a:off x="10904" y="6079"/>
              <a:ext cx="2025" cy="3842"/>
              <a:chOff x="6969283" y="3866366"/>
              <a:chExt cx="1285369" cy="2440411"/>
            </a:xfrm>
          </p:grpSpPr>
          <p:sp>
            <p:nvSpPr>
              <p:cNvPr id="218121" name="任意多边形 34"/>
              <p:cNvSpPr>
                <a:spLocks noChangeArrowheads="1"/>
              </p:cNvSpPr>
              <p:nvPr/>
            </p:nvSpPr>
            <p:spPr bwMode="auto">
              <a:xfrm>
                <a:off x="7352778" y="3866366"/>
                <a:ext cx="901874" cy="1870555"/>
              </a:xfrm>
              <a:custGeom>
                <a:avLst/>
                <a:gdLst>
                  <a:gd name="T0" fmla="*/ 0 w 901874"/>
                  <a:gd name="T1" fmla="*/ 1845502 h 1870555"/>
                  <a:gd name="T2" fmla="*/ 400833 w 901874"/>
                  <a:gd name="T3" fmla="*/ 4176 h 1870555"/>
                  <a:gd name="T4" fmla="*/ 901874 w 901874"/>
                  <a:gd name="T5" fmla="*/ 1870555 h 1870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1874" h="1870555">
                    <a:moveTo>
                      <a:pt x="0" y="1845502"/>
                    </a:moveTo>
                    <a:cubicBezTo>
                      <a:pt x="125260" y="922751"/>
                      <a:pt x="250521" y="0"/>
                      <a:pt x="400833" y="4176"/>
                    </a:cubicBezTo>
                    <a:cubicBezTo>
                      <a:pt x="551145" y="8352"/>
                      <a:pt x="726509" y="939453"/>
                      <a:pt x="901874" y="1870555"/>
                    </a:cubicBezTo>
                  </a:path>
                </a:pathLst>
              </a:custGeom>
              <a:noFill/>
              <a:ln w="25400">
                <a:solidFill>
                  <a:srgbClr val="00B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cxnSp>
            <p:nvCxnSpPr>
              <p:cNvPr id="218122" name="直接连接符 36"/>
              <p:cNvCxnSpPr>
                <a:cxnSpLocks noChangeShapeType="1"/>
                <a:stCxn id="218133" idx="3"/>
              </p:cNvCxnSpPr>
              <p:nvPr/>
            </p:nvCxnSpPr>
            <p:spPr bwMode="auto">
              <a:xfrm flipV="1">
                <a:off x="6969283" y="4568802"/>
                <a:ext cx="530016" cy="639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8123" name="直接连接符 40"/>
              <p:cNvCxnSpPr>
                <a:cxnSpLocks noChangeShapeType="1"/>
                <a:stCxn id="218133" idx="3"/>
              </p:cNvCxnSpPr>
              <p:nvPr/>
            </p:nvCxnSpPr>
            <p:spPr bwMode="auto">
              <a:xfrm>
                <a:off x="6969283" y="4632726"/>
                <a:ext cx="567571" cy="108800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8124" name="TextBox 41"/>
              <p:cNvSpPr txBox="1">
                <a:spLocks noChangeArrowheads="1"/>
              </p:cNvSpPr>
              <p:nvPr/>
            </p:nvSpPr>
            <p:spPr bwMode="auto">
              <a:xfrm>
                <a:off x="7380312" y="5691113"/>
                <a:ext cx="338460" cy="615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latin typeface="Times New Roman" panose="02020603050405020304" pitchFamily="18" charset="0"/>
                  </a:rPr>
                  <a:t>7</a:t>
                </a:r>
                <a:endParaRPr lang="en-US" altLang="zh-CN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8125" name="椭圆 31"/>
            <p:cNvSpPr>
              <a:spLocks noChangeArrowheads="1"/>
            </p:cNvSpPr>
            <p:nvPr/>
          </p:nvSpPr>
          <p:spPr bwMode="auto">
            <a:xfrm>
              <a:off x="11723" y="7135"/>
              <a:ext cx="115" cy="11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cxnSp>
          <p:nvCxnSpPr>
            <p:cNvPr id="218126" name="直接箭头连接符 18"/>
            <p:cNvCxnSpPr>
              <a:cxnSpLocks noChangeShapeType="1"/>
              <a:stCxn id="218133" idx="3"/>
            </p:cNvCxnSpPr>
            <p:nvPr/>
          </p:nvCxnSpPr>
          <p:spPr bwMode="auto">
            <a:xfrm>
              <a:off x="10904" y="7286"/>
              <a:ext cx="3326" cy="174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8127" name="直接箭头连接符 20"/>
            <p:cNvCxnSpPr>
              <a:cxnSpLocks noChangeShapeType="1"/>
              <a:stCxn id="218133" idx="3"/>
            </p:cNvCxnSpPr>
            <p:nvPr/>
          </p:nvCxnSpPr>
          <p:spPr bwMode="auto">
            <a:xfrm flipH="1" flipV="1">
              <a:off x="10828" y="5741"/>
              <a:ext cx="76" cy="15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8128" name="TextBox 21"/>
            <p:cNvSpPr txBox="1">
              <a:spLocks noChangeArrowheads="1"/>
            </p:cNvSpPr>
            <p:nvPr/>
          </p:nvSpPr>
          <p:spPr bwMode="auto">
            <a:xfrm>
              <a:off x="13924" y="8928"/>
              <a:ext cx="533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129" name="TextBox 22"/>
            <p:cNvSpPr txBox="1">
              <a:spLocks noChangeArrowheads="1"/>
            </p:cNvSpPr>
            <p:nvPr/>
          </p:nvSpPr>
          <p:spPr bwMode="auto">
            <a:xfrm>
              <a:off x="10181" y="5460"/>
              <a:ext cx="505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y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130" name="椭圆 23"/>
            <p:cNvSpPr>
              <a:spLocks noChangeArrowheads="1"/>
            </p:cNvSpPr>
            <p:nvPr/>
          </p:nvSpPr>
          <p:spPr bwMode="auto">
            <a:xfrm>
              <a:off x="11445" y="8970"/>
              <a:ext cx="113" cy="1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8131" name="椭圆 26"/>
            <p:cNvSpPr>
              <a:spLocks noChangeArrowheads="1"/>
            </p:cNvSpPr>
            <p:nvPr/>
          </p:nvSpPr>
          <p:spPr bwMode="auto">
            <a:xfrm>
              <a:off x="10774" y="7121"/>
              <a:ext cx="113" cy="1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8132" name="TextBox 27"/>
            <p:cNvSpPr txBox="1">
              <a:spLocks noChangeArrowheads="1"/>
            </p:cNvSpPr>
            <p:nvPr/>
          </p:nvSpPr>
          <p:spPr bwMode="auto">
            <a:xfrm>
              <a:off x="11056" y="8975"/>
              <a:ext cx="533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133" name="TextBox 28"/>
            <p:cNvSpPr txBox="1">
              <a:spLocks noChangeArrowheads="1"/>
            </p:cNvSpPr>
            <p:nvPr/>
          </p:nvSpPr>
          <p:spPr bwMode="auto">
            <a:xfrm>
              <a:off x="10128" y="6801"/>
              <a:ext cx="776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latin typeface="Times New Roman" panose="02020603050405020304" pitchFamily="18" charset="0"/>
                </a:rPr>
                <a:t>16</a:t>
              </a:r>
              <a:endPara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134" name="TextBox 29"/>
            <p:cNvSpPr txBox="1">
              <a:spLocks noChangeArrowheads="1"/>
            </p:cNvSpPr>
            <p:nvPr/>
          </p:nvSpPr>
          <p:spPr bwMode="auto">
            <a:xfrm>
              <a:off x="10261" y="8916"/>
              <a:ext cx="64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文本框 1"/>
          <p:cNvSpPr txBox="1">
            <a:spLocks noChangeArrowheads="1"/>
          </p:cNvSpPr>
          <p:nvPr/>
        </p:nvSpPr>
        <p:spPr bwMode="auto">
          <a:xfrm>
            <a:off x="492125" y="1076326"/>
            <a:ext cx="8496300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）销售单价在什么范围时，该种商品每天的销售利润不低于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16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元？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8" name="TextBox 60"/>
          <p:cNvSpPr txBox="1">
            <a:spLocks noChangeArrowheads="1"/>
          </p:cNvSpPr>
          <p:nvPr/>
        </p:nvSpPr>
        <p:spPr bwMode="auto">
          <a:xfrm>
            <a:off x="1047751" y="2319338"/>
            <a:ext cx="74558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由对称性知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=16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=7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故销售单价在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 ≤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≤13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时，利润不低于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8314" y="2031206"/>
            <a:ext cx="13684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63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最大利润问题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68538" y="652463"/>
            <a:ext cx="16557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63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建立函数关系式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464050" y="652463"/>
            <a:ext cx="37798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262626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总利润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单件利润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销售量或总利润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总售价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总成本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1509" name="TextBox 20"/>
          <p:cNvSpPr txBox="1">
            <a:spLocks noChangeArrowheads="1"/>
          </p:cNvSpPr>
          <p:nvPr/>
        </p:nvSpPr>
        <p:spPr bwMode="auto">
          <a:xfrm>
            <a:off x="2268538" y="2031206"/>
            <a:ext cx="18716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63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确定自变量的取值范围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500564" y="2031207"/>
            <a:ext cx="37798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262626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涨价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要保证销售量≥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降件：要保证单件利润≥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41563" y="3352800"/>
            <a:ext cx="16557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63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确定最大利润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00564" y="3327797"/>
            <a:ext cx="38877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262626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利用配方法或公式求最大值或利用函数简图和性质求出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322" name="左大括号 25"/>
          <p:cNvSpPr/>
          <p:nvPr/>
        </p:nvSpPr>
        <p:spPr bwMode="auto">
          <a:xfrm>
            <a:off x="1981200" y="897731"/>
            <a:ext cx="215900" cy="2862263"/>
          </a:xfrm>
          <a:prstGeom prst="leftBrace">
            <a:avLst>
              <a:gd name="adj1" fmla="val 7611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sp>
        <p:nvSpPr>
          <p:cNvPr id="27" name="右箭头 26"/>
          <p:cNvSpPr>
            <a:spLocks noChangeArrowheads="1"/>
          </p:cNvSpPr>
          <p:nvPr/>
        </p:nvSpPr>
        <p:spPr bwMode="auto">
          <a:xfrm>
            <a:off x="3997325" y="844154"/>
            <a:ext cx="287338" cy="215503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5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sz="2800"/>
          </a:p>
        </p:txBody>
      </p:sp>
      <p:sp>
        <p:nvSpPr>
          <p:cNvPr id="28" name="右箭头 27"/>
          <p:cNvSpPr>
            <a:spLocks noChangeArrowheads="1"/>
          </p:cNvSpPr>
          <p:nvPr/>
        </p:nvSpPr>
        <p:spPr bwMode="auto">
          <a:xfrm>
            <a:off x="4213225" y="2388394"/>
            <a:ext cx="287338" cy="216694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5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sz="2800"/>
          </a:p>
        </p:txBody>
      </p:sp>
      <p:sp>
        <p:nvSpPr>
          <p:cNvPr id="29" name="右箭头 28"/>
          <p:cNvSpPr>
            <a:spLocks noChangeArrowheads="1"/>
          </p:cNvSpPr>
          <p:nvPr/>
        </p:nvSpPr>
        <p:spPr bwMode="auto">
          <a:xfrm>
            <a:off x="4149725" y="3534966"/>
            <a:ext cx="287338" cy="215503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5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/>
      <p:bldP spid="18" grpId="0" bldLvl="0"/>
      <p:bldP spid="19" grpId="0" bldLvl="0"/>
      <p:bldP spid="21509" grpId="0" bldLvl="0"/>
      <p:bldP spid="23" grpId="0" bldLvl="0"/>
      <p:bldP spid="24" grpId="0" bldLvl="0"/>
      <p:bldP spid="25" grpId="0" bldLvl="0"/>
      <p:bldP spid="13322" grpId="0" animBg="1"/>
      <p:bldP spid="27" grpId="0"/>
      <p:bldP spid="28" grpId="0" bldLvl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MH_SubTitle_4"/>
          <p:cNvSpPr txBox="1">
            <a:spLocks noChangeArrowheads="1"/>
          </p:cNvSpPr>
          <p:nvPr/>
        </p:nvSpPr>
        <p:spPr bwMode="auto">
          <a:xfrm>
            <a:off x="3190876" y="910829"/>
            <a:ext cx="1928813" cy="47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2055" name="TextBox 11"/>
          <p:cNvSpPr txBox="1">
            <a:spLocks noChangeArrowheads="1"/>
          </p:cNvSpPr>
          <p:nvPr/>
        </p:nvSpPr>
        <p:spPr bwMode="auto">
          <a:xfrm>
            <a:off x="371475" y="1568054"/>
            <a:ext cx="84010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能应用二次函数的性质解决商品销售过程中的最大利润问题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弄清商品销售问题中的数量关系及确定自变量的取值范围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200707" name="圆角矩形 31"/>
          <p:cNvSpPr>
            <a:spLocks noChangeArrowheads="1"/>
          </p:cNvSpPr>
          <p:nvPr/>
        </p:nvSpPr>
        <p:spPr bwMode="auto">
          <a:xfrm>
            <a:off x="250825" y="506016"/>
            <a:ext cx="1816100" cy="38933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0826" y="1108472"/>
            <a:ext cx="8569325" cy="1464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zh-CN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短片中，卖家使出浑身解数来赚钱</a:t>
            </a:r>
            <a:r>
              <a:rPr lang="en-US" altLang="zh-CN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      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商品买卖过程中，作为商家利润最大化是永恒的追求</a:t>
            </a:r>
            <a:r>
              <a:rPr lang="en-US" altLang="zh-CN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如果你是商家，如何定价才能获得最大利润呢？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998538" y="2669382"/>
            <a:ext cx="7212012" cy="2070497"/>
            <a:chOff x="0" y="0"/>
            <a:chExt cx="5216" cy="1996"/>
          </a:xfrm>
        </p:grpSpPr>
        <p:pic>
          <p:nvPicPr>
            <p:cNvPr id="200710" name="Picture 5" descr="IMG_800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2643" cy="1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0711" name="Picture 6" descr="媒体资源1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31" y="0"/>
              <a:ext cx="2585" cy="1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730" name="组合 6147"/>
          <p:cNvGrpSpPr/>
          <p:nvPr/>
        </p:nvGrpSpPr>
        <p:grpSpPr bwMode="auto">
          <a:xfrm>
            <a:off x="179389" y="195262"/>
            <a:ext cx="4332605" cy="800976"/>
            <a:chOff x="0" y="0"/>
            <a:chExt cx="6823" cy="1680"/>
          </a:xfrm>
        </p:grpSpPr>
        <p:sp>
          <p:nvSpPr>
            <p:cNvPr id="20173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173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173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1734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5946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利润问题中的数量关系</a:t>
              </a:r>
            </a:p>
          </p:txBody>
        </p:sp>
        <p:sp>
          <p:nvSpPr>
            <p:cNvPr id="20173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1736" name="矩形 80"/>
          <p:cNvSpPr>
            <a:spLocks noChangeArrowheads="1"/>
          </p:cNvSpPr>
          <p:nvPr/>
        </p:nvSpPr>
        <p:spPr bwMode="auto">
          <a:xfrm>
            <a:off x="71438" y="53578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23850" y="1168003"/>
            <a:ext cx="8267700" cy="1464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ea typeface="楷体_GB2312" pitchFamily="49" charset="-122"/>
              </a:rPr>
              <a:t>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某商品现在的售价为每件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元，每星期可卖出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300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件，已知商品的进价为每件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元，则每星期销售额是</a:t>
            </a:r>
            <a:r>
              <a:rPr lang="zh-CN" altLang="en-US" sz="24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元，销售利润</a:t>
            </a:r>
            <a:r>
              <a:rPr lang="zh-CN" altLang="en-US" sz="24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1738" name="圆角矩形 31"/>
          <p:cNvSpPr>
            <a:spLocks noChangeArrowheads="1"/>
          </p:cNvSpPr>
          <p:nvPr/>
        </p:nvSpPr>
        <p:spPr bwMode="auto">
          <a:xfrm>
            <a:off x="395288" y="846535"/>
            <a:ext cx="1706562" cy="37504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探究交流</a:t>
            </a:r>
            <a:endParaRPr lang="zh-CN" altLang="en-US" sz="2800" dirty="0"/>
          </a:p>
        </p:txBody>
      </p:sp>
      <p:sp>
        <p:nvSpPr>
          <p:cNvPr id="7175" name="TextBox 42"/>
          <p:cNvSpPr txBox="1">
            <a:spLocks noChangeArrowheads="1"/>
          </p:cNvSpPr>
          <p:nvPr/>
        </p:nvSpPr>
        <p:spPr bwMode="auto">
          <a:xfrm>
            <a:off x="6553200" y="1543097"/>
            <a:ext cx="1082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18000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6" name="TextBox 43"/>
          <p:cNvSpPr txBox="1">
            <a:spLocks noChangeArrowheads="1"/>
          </p:cNvSpPr>
          <p:nvPr/>
        </p:nvSpPr>
        <p:spPr bwMode="auto">
          <a:xfrm>
            <a:off x="1748869" y="2096299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6000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7" name="圆角矩形 31"/>
          <p:cNvSpPr>
            <a:spLocks noChangeArrowheads="1"/>
          </p:cNvSpPr>
          <p:nvPr/>
        </p:nvSpPr>
        <p:spPr bwMode="auto">
          <a:xfrm>
            <a:off x="479425" y="2800413"/>
            <a:ext cx="1720850" cy="37861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数量关系</a:t>
            </a:r>
          </a:p>
        </p:txBody>
      </p:sp>
      <p:sp>
        <p:nvSpPr>
          <p:cNvPr id="7178" name="TextBox 45"/>
          <p:cNvSpPr txBox="1">
            <a:spLocks noChangeArrowheads="1"/>
          </p:cNvSpPr>
          <p:nvPr/>
        </p:nvSpPr>
        <p:spPr bwMode="auto">
          <a:xfrm>
            <a:off x="468313" y="3287378"/>
            <a:ext cx="4185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）销售额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售价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销售量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7179" name="TextBox 46"/>
          <p:cNvSpPr txBox="1">
            <a:spLocks noChangeArrowheads="1"/>
          </p:cNvSpPr>
          <p:nvPr/>
        </p:nvSpPr>
        <p:spPr bwMode="auto">
          <a:xfrm>
            <a:off x="468313" y="3718384"/>
            <a:ext cx="66479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）利润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销售额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总成本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单件利润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销售量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7180" name="TextBox 48"/>
          <p:cNvSpPr txBox="1">
            <a:spLocks noChangeArrowheads="1"/>
          </p:cNvSpPr>
          <p:nvPr/>
        </p:nvSpPr>
        <p:spPr bwMode="auto">
          <a:xfrm>
            <a:off x="468313" y="4129151"/>
            <a:ext cx="3877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）单件利润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售价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进价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/>
      <p:bldP spid="7176" grpId="0"/>
      <p:bldP spid="7177" grpId="0" bldLvl="0"/>
      <p:bldP spid="7178" grpId="0"/>
      <p:bldP spid="7179" grpId="0"/>
      <p:bldP spid="71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/>
          <p:nvPr/>
        </p:nvSpPr>
        <p:spPr>
          <a:xfrm>
            <a:off x="161634" y="946488"/>
            <a:ext cx="8424862" cy="1164999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2000" noProof="1" smtClean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例</a:t>
            </a:r>
            <a:r>
              <a:rPr lang="en-US" altLang="zh-CN" sz="20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1</a:t>
            </a:r>
            <a:r>
              <a:rPr lang="zh-CN" altLang="en-US" sz="20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000" noProof="1" smtClean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某</a:t>
            </a:r>
            <a:r>
              <a:rPr lang="zh-CN" altLang="en-US" sz="2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商品现在的售价为每件</a:t>
            </a: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60</a:t>
            </a:r>
            <a:r>
              <a:rPr lang="zh-CN" altLang="en-US" sz="2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元，每星期可卖出</a:t>
            </a: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300</a:t>
            </a:r>
            <a:r>
              <a:rPr lang="zh-CN" altLang="en-US" sz="2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件，市场调查反映：每涨价</a:t>
            </a: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zh-CN" altLang="en-US" sz="2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元，每星期少卖出</a:t>
            </a: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10</a:t>
            </a:r>
            <a:r>
              <a:rPr lang="zh-CN" altLang="en-US" sz="2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件；每降价</a:t>
            </a: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zh-CN" altLang="en-US" sz="2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元，每星期可多卖出</a:t>
            </a: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18</a:t>
            </a:r>
            <a:r>
              <a:rPr lang="zh-CN" altLang="en-US" sz="2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件，已知商品的进价为每件</a:t>
            </a: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40</a:t>
            </a:r>
            <a:r>
              <a:rPr lang="zh-CN" altLang="en-US" sz="2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元，如何定价才能使利润最大？</a:t>
            </a:r>
            <a:endParaRPr lang="zh-CN" altLang="en-US" sz="20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252414" y="2231232"/>
            <a:ext cx="6325771" cy="84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涨价销售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①每件涨价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元，则每星期售出商品的利润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元，填空：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39750" y="3058716"/>
          <a:ext cx="7993062" cy="102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单件利润（元）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销售量（件）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每星期利润（元）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正常销售</a:t>
                      </a:r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涨价销售</a:t>
                      </a:r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18" name="TextBox 9"/>
          <p:cNvSpPr txBox="1">
            <a:spLocks noChangeArrowheads="1"/>
          </p:cNvSpPr>
          <p:nvPr/>
        </p:nvSpPr>
        <p:spPr bwMode="auto">
          <a:xfrm>
            <a:off x="2987676" y="3436144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9" name="TextBox 10"/>
          <p:cNvSpPr txBox="1">
            <a:spLocks noChangeArrowheads="1"/>
          </p:cNvSpPr>
          <p:nvPr/>
        </p:nvSpPr>
        <p:spPr bwMode="auto">
          <a:xfrm>
            <a:off x="4727576" y="3436144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300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0" name="TextBox 11"/>
          <p:cNvSpPr txBox="1">
            <a:spLocks noChangeArrowheads="1"/>
          </p:cNvSpPr>
          <p:nvPr/>
        </p:nvSpPr>
        <p:spPr bwMode="auto">
          <a:xfrm>
            <a:off x="2843214" y="3738563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20+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endParaRPr lang="en-US" altLang="zh-CN" sz="24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1" name="TextBox 12"/>
          <p:cNvSpPr txBox="1">
            <a:spLocks noChangeArrowheads="1"/>
          </p:cNvSpPr>
          <p:nvPr/>
        </p:nvSpPr>
        <p:spPr bwMode="auto">
          <a:xfrm>
            <a:off x="4356101" y="3792141"/>
            <a:ext cx="1210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300-10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endParaRPr lang="en-US" altLang="zh-CN" sz="24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2" name="TextBox 13"/>
          <p:cNvSpPr txBox="1">
            <a:spLocks noChangeArrowheads="1"/>
          </p:cNvSpPr>
          <p:nvPr/>
        </p:nvSpPr>
        <p:spPr bwMode="auto">
          <a:xfrm>
            <a:off x="6011864" y="3738563"/>
            <a:ext cx="2568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=(20+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)(300-10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3" name="TextBox 14"/>
          <p:cNvSpPr txBox="1">
            <a:spLocks noChangeArrowheads="1"/>
          </p:cNvSpPr>
          <p:nvPr/>
        </p:nvSpPr>
        <p:spPr bwMode="auto">
          <a:xfrm>
            <a:off x="611188" y="4224338"/>
            <a:ext cx="5107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建立函数关系式：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=(20+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)(300-10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</a:p>
        </p:txBody>
      </p:sp>
      <p:sp>
        <p:nvSpPr>
          <p:cNvPr id="8224" name="TextBox 15"/>
          <p:cNvSpPr txBox="1">
            <a:spLocks noChangeArrowheads="1"/>
          </p:cNvSpPr>
          <p:nvPr/>
        </p:nvSpPr>
        <p:spPr bwMode="auto">
          <a:xfrm>
            <a:off x="611188" y="4548188"/>
            <a:ext cx="34355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即：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=-10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+100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+6000.</a:t>
            </a:r>
          </a:p>
        </p:txBody>
      </p:sp>
      <p:grpSp>
        <p:nvGrpSpPr>
          <p:cNvPr id="203809" name="组合 6147"/>
          <p:cNvGrpSpPr/>
          <p:nvPr/>
        </p:nvGrpSpPr>
        <p:grpSpPr bwMode="auto">
          <a:xfrm>
            <a:off x="179389" y="195262"/>
            <a:ext cx="3614360" cy="738996"/>
            <a:chOff x="0" y="0"/>
            <a:chExt cx="5691" cy="1550"/>
          </a:xfrm>
        </p:grpSpPr>
        <p:sp>
          <p:nvSpPr>
            <p:cNvPr id="203810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1600"/>
            </a:p>
          </p:txBody>
        </p:sp>
        <p:sp>
          <p:nvSpPr>
            <p:cNvPr id="203811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1600"/>
            </a:p>
          </p:txBody>
        </p:sp>
        <p:sp>
          <p:nvSpPr>
            <p:cNvPr id="203812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3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3813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814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如何定价利润最大</a:t>
              </a:r>
            </a:p>
          </p:txBody>
        </p:sp>
        <p:sp>
          <p:nvSpPr>
            <p:cNvPr id="203814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3" name="TextBox 10"/>
          <p:cNvSpPr txBox="1">
            <a:spLocks noChangeArrowheads="1"/>
          </p:cNvSpPr>
          <p:nvPr/>
        </p:nvSpPr>
        <p:spPr bwMode="auto">
          <a:xfrm>
            <a:off x="6361113" y="3423047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6000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33"/>
          <p:cNvSpPr txBox="1">
            <a:spLocks noChangeArrowheads="1"/>
          </p:cNvSpPr>
          <p:nvPr/>
        </p:nvSpPr>
        <p:spPr bwMode="auto">
          <a:xfrm>
            <a:off x="250826" y="573882"/>
            <a:ext cx="5391219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自变量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的取值范围如何确定？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3" name="TextBox 34"/>
          <p:cNvSpPr txBox="1">
            <a:spLocks noChangeArrowheads="1"/>
          </p:cNvSpPr>
          <p:nvPr/>
        </p:nvSpPr>
        <p:spPr bwMode="auto">
          <a:xfrm>
            <a:off x="323850" y="1062038"/>
            <a:ext cx="8364538" cy="84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营销规律是价格上涨，销量下降，因此只要考虑销售量就可以，故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300-10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≥0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，且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≥0,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因此自变量的取值范围是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 ≤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≤30.</a:t>
            </a:r>
          </a:p>
        </p:txBody>
      </p:sp>
      <p:sp>
        <p:nvSpPr>
          <p:cNvPr id="3078" name="TextBox 35"/>
          <p:cNvSpPr txBox="1">
            <a:spLocks noChangeArrowheads="1"/>
          </p:cNvSpPr>
          <p:nvPr/>
        </p:nvSpPr>
        <p:spPr bwMode="auto">
          <a:xfrm>
            <a:off x="250826" y="2440782"/>
            <a:ext cx="6647974" cy="52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涨价多少元时，利润最大，最大利润是多少？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9" name="TextBox 36"/>
          <p:cNvSpPr txBox="1">
            <a:spLocks noChangeArrowheads="1"/>
          </p:cNvSpPr>
          <p:nvPr/>
        </p:nvSpPr>
        <p:spPr bwMode="auto">
          <a:xfrm>
            <a:off x="539751" y="2928938"/>
            <a:ext cx="3534942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=-10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+100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+6000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grpSp>
        <p:nvGrpSpPr>
          <p:cNvPr id="10245" name="组合 10250"/>
          <p:cNvGrpSpPr/>
          <p:nvPr/>
        </p:nvGrpSpPr>
        <p:grpSpPr bwMode="auto">
          <a:xfrm>
            <a:off x="454026" y="3513534"/>
            <a:ext cx="7961313" cy="652462"/>
            <a:chOff x="295" y="2468"/>
            <a:chExt cx="5015" cy="548"/>
          </a:xfrm>
        </p:grpSpPr>
        <p:sp>
          <p:nvSpPr>
            <p:cNvPr id="205831" name="TextBox 37"/>
            <p:cNvSpPr txBox="1">
              <a:spLocks noChangeArrowheads="1"/>
            </p:cNvSpPr>
            <p:nvPr/>
          </p:nvSpPr>
          <p:spPr bwMode="auto">
            <a:xfrm>
              <a:off x="295" y="2468"/>
              <a:ext cx="5015" cy="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当            时</a:t>
              </a:r>
              <a:r>
                <a:rPr lang="en-US" altLang="zh-CN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=-10×5</a:t>
              </a:r>
              <a:r>
                <a:rPr lang="en-US" altLang="zh-CN" sz="28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+100×5+6000=6250.</a:t>
              </a:r>
            </a:p>
          </p:txBody>
        </p:sp>
        <p:graphicFrame>
          <p:nvGraphicFramePr>
            <p:cNvPr id="205832" name="Object 34"/>
            <p:cNvGraphicFramePr/>
            <p:nvPr/>
          </p:nvGraphicFramePr>
          <p:xfrm>
            <a:off x="580" y="2468"/>
            <a:ext cx="1224" cy="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39" r:id="rId4" imgW="1169670" imgH="419735" progId="Equation.DSMT4">
                    <p:embed/>
                  </p:oleObj>
                </mc:Choice>
                <mc:Fallback>
                  <p:oleObj r:id="rId4" imgW="1169670" imgH="419735" progId="Equation.DSMT4">
                    <p:embed/>
                    <p:pic>
                      <p:nvPicPr>
                        <p:cNvPr id="0" name="Object 3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" y="2468"/>
                          <a:ext cx="1224" cy="4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1" name="TextBox 42"/>
          <p:cNvSpPr txBox="1">
            <a:spLocks noChangeArrowheads="1"/>
          </p:cNvSpPr>
          <p:nvPr/>
        </p:nvSpPr>
        <p:spPr bwMode="auto">
          <a:xfrm>
            <a:off x="323851" y="4213623"/>
            <a:ext cx="5750292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即涨价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元时，最大利润是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6250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10243" grpId="0"/>
      <p:bldP spid="3078" grpId="0"/>
      <p:bldP spid="3079" grpId="0"/>
      <p:bldP spid="30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6"/>
          <p:cNvSpPr txBox="1">
            <a:spLocks noChangeArrowheads="1"/>
          </p:cNvSpPr>
          <p:nvPr/>
        </p:nvSpPr>
        <p:spPr bwMode="auto">
          <a:xfrm>
            <a:off x="323851" y="1576955"/>
            <a:ext cx="755367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降价销售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①每件降价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元，则每星期售出商品的利润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元，填空：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68313" y="2842022"/>
          <a:ext cx="7993062" cy="102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单件利润（元）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销售量（件）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每星期利润（元）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正常销售</a:t>
                      </a:r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降价销售</a:t>
                      </a:r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1" name="TextBox 8"/>
          <p:cNvSpPr txBox="1">
            <a:spLocks noChangeArrowheads="1"/>
          </p:cNvSpPr>
          <p:nvPr/>
        </p:nvSpPr>
        <p:spPr bwMode="auto">
          <a:xfrm>
            <a:off x="2916239" y="321945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2" name="TextBox 9"/>
          <p:cNvSpPr txBox="1">
            <a:spLocks noChangeArrowheads="1"/>
          </p:cNvSpPr>
          <p:nvPr/>
        </p:nvSpPr>
        <p:spPr bwMode="auto">
          <a:xfrm>
            <a:off x="4656138" y="3219451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300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3" name="TextBox 10"/>
          <p:cNvSpPr txBox="1">
            <a:spLocks noChangeArrowheads="1"/>
          </p:cNvSpPr>
          <p:nvPr/>
        </p:nvSpPr>
        <p:spPr bwMode="auto">
          <a:xfrm>
            <a:off x="2771775" y="3521869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20-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endParaRPr lang="en-US" altLang="zh-CN" sz="24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4" name="TextBox 11"/>
          <p:cNvSpPr txBox="1">
            <a:spLocks noChangeArrowheads="1"/>
          </p:cNvSpPr>
          <p:nvPr/>
        </p:nvSpPr>
        <p:spPr bwMode="auto">
          <a:xfrm>
            <a:off x="4284663" y="3575447"/>
            <a:ext cx="1282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300+18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endParaRPr lang="en-US" altLang="zh-CN" sz="24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5" name="TextBox 12"/>
          <p:cNvSpPr txBox="1">
            <a:spLocks noChangeArrowheads="1"/>
          </p:cNvSpPr>
          <p:nvPr/>
        </p:nvSpPr>
        <p:spPr bwMode="auto">
          <a:xfrm>
            <a:off x="5940426" y="3521869"/>
            <a:ext cx="2568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=(20-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)(300+18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6" name="TextBox 13"/>
          <p:cNvSpPr txBox="1">
            <a:spLocks noChangeArrowheads="1"/>
          </p:cNvSpPr>
          <p:nvPr/>
        </p:nvSpPr>
        <p:spPr bwMode="auto">
          <a:xfrm>
            <a:off x="539750" y="4061222"/>
            <a:ext cx="5339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建立函数关系式：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=(20-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)(300+18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9247" name="TextBox 14"/>
          <p:cNvSpPr txBox="1">
            <a:spLocks noChangeArrowheads="1"/>
          </p:cNvSpPr>
          <p:nvPr/>
        </p:nvSpPr>
        <p:spPr bwMode="auto">
          <a:xfrm>
            <a:off x="539750" y="4386263"/>
            <a:ext cx="3281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即：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=-18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+60x+6000.</a:t>
            </a:r>
          </a:p>
        </p:txBody>
      </p:sp>
      <p:sp>
        <p:nvSpPr>
          <p:cNvPr id="9248" name="Text Box 4"/>
          <p:cNvSpPr txBox="1"/>
          <p:nvPr/>
        </p:nvSpPr>
        <p:spPr>
          <a:xfrm>
            <a:off x="250826" y="411956"/>
            <a:ext cx="8424863" cy="1164999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0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en-US" altLang="zh-CN" sz="2000" dirty="0">
                <a:ea typeface="楷体_GB2312" pitchFamily="49" charset="-122"/>
              </a:rPr>
              <a:t>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某商品现在的售价为每件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60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元，每星期可卖出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300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件，市场调查反映：每涨价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元，每星期少卖出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件；每降价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元，每星期可多卖出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18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件，已知商品的进价为每件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40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元，如何定价才能使利润最大？</a:t>
            </a:r>
          </a:p>
        </p:txBody>
      </p:sp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6289676" y="3207544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6000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41" grpId="0"/>
      <p:bldP spid="9242" grpId="0"/>
      <p:bldP spid="9243" grpId="0"/>
      <p:bldP spid="9244" grpId="0"/>
      <p:bldP spid="9245" grpId="0"/>
      <p:bldP spid="9246" grpId="0"/>
      <p:bldP spid="9247" grpId="0"/>
      <p:bldP spid="9248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143000" y="4473314"/>
            <a:ext cx="50405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综合可知，应定价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65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元时，才能使利润最大。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50825" y="573882"/>
            <a:ext cx="40318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 ②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自变量</a:t>
            </a:r>
            <a:r>
              <a:rPr lang="en-US" altLang="zh-CN" sz="20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的取值范围如何确定？</a:t>
            </a:r>
            <a:endParaRPr lang="zh-CN" altLang="en-US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50825" y="920354"/>
            <a:ext cx="8497888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营销规律是价格下降，销量上升，因此只要考虑单件利润就可以，故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20-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≥0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，且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≥0,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因此自变量的取值范围是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 ≤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≤20.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23851" y="1815704"/>
            <a:ext cx="45448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降价多少元时，利润最大，是多少？</a:t>
            </a:r>
            <a:endParaRPr lang="zh-CN" altLang="en-US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3317" name="组合 13324"/>
          <p:cNvGrpSpPr/>
          <p:nvPr/>
        </p:nvGrpSpPr>
        <p:grpSpPr bwMode="auto">
          <a:xfrm>
            <a:off x="468314" y="2518172"/>
            <a:ext cx="6840537" cy="539353"/>
            <a:chOff x="295" y="2115"/>
            <a:chExt cx="4309" cy="453"/>
          </a:xfrm>
        </p:grpSpPr>
        <p:sp>
          <p:nvSpPr>
            <p:cNvPr id="208903" name="TextBox 42"/>
            <p:cNvSpPr txBox="1">
              <a:spLocks noChangeArrowheads="1"/>
            </p:cNvSpPr>
            <p:nvPr/>
          </p:nvSpPr>
          <p:spPr bwMode="auto">
            <a:xfrm>
              <a:off x="295" y="2197"/>
              <a:ext cx="430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000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当                  </a:t>
              </a:r>
              <a:r>
                <a:rPr lang="zh-CN" altLang="en-US" sz="20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时</a:t>
              </a:r>
              <a:r>
                <a:rPr lang="en-US" altLang="zh-CN" sz="20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endPara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208904" name="Object 38"/>
            <p:cNvGraphicFramePr/>
            <p:nvPr/>
          </p:nvGraphicFramePr>
          <p:xfrm>
            <a:off x="612" y="2115"/>
            <a:ext cx="1180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21" r:id="rId3" imgW="1181735" imgH="419100" progId="Equation.DSMT4">
                    <p:embed/>
                  </p:oleObj>
                </mc:Choice>
                <mc:Fallback>
                  <p:oleObj r:id="rId3" imgW="1181735" imgH="419100" progId="Equation.DSMT4">
                    <p:embed/>
                    <p:pic>
                      <p:nvPicPr>
                        <p:cNvPr id="0" name="Object 3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2115"/>
                          <a:ext cx="1180" cy="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50826" y="3036094"/>
            <a:ext cx="43524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即降价 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元时，最大利润是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6050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68313" y="2193131"/>
            <a:ext cx="29594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即：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=-18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+60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+6000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graphicFrame>
        <p:nvGraphicFramePr>
          <p:cNvPr id="47" name="Object 39"/>
          <p:cNvGraphicFramePr/>
          <p:nvPr/>
        </p:nvGraphicFramePr>
        <p:xfrm>
          <a:off x="3492500" y="2518172"/>
          <a:ext cx="33099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2" r:id="rId5" imgW="2324100" imgH="393700" progId="Equation.DSMT4">
                  <p:embed/>
                </p:oleObj>
              </mc:Choice>
              <mc:Fallback>
                <p:oleObj r:id="rId5" imgW="2324100" imgH="393700" progId="Equation.DSMT4">
                  <p:embed/>
                  <p:pic>
                    <p:nvPicPr>
                      <p:cNvPr id="0" name="Object 3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518172"/>
                        <a:ext cx="330993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AutoShape 15"/>
          <p:cNvSpPr>
            <a:spLocks noChangeArrowheads="1"/>
          </p:cNvSpPr>
          <p:nvPr/>
        </p:nvSpPr>
        <p:spPr bwMode="auto">
          <a:xfrm>
            <a:off x="0" y="3419247"/>
            <a:ext cx="6858000" cy="1188244"/>
          </a:xfrm>
          <a:prstGeom prst="cloudCallout">
            <a:avLst>
              <a:gd name="adj1" fmla="val 56856"/>
              <a:gd name="adj2" fmla="val 4769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A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由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(1)(2)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的讨论及现在的销售情况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你知道应该如何定价能使利润最大了吗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graphicFrame>
        <p:nvGraphicFramePr>
          <p:cNvPr id="6" name="Object 38"/>
          <p:cNvGraphicFramePr/>
          <p:nvPr/>
        </p:nvGraphicFramePr>
        <p:xfrm>
          <a:off x="1295400" y="3009696"/>
          <a:ext cx="222250" cy="507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3" r:id="rId7" imgW="139700" imgH="393700" progId="Equation.DSMT4">
                  <p:embed/>
                </p:oleObj>
              </mc:Choice>
              <mc:Fallback>
                <p:oleObj r:id="rId7" imgW="139700" imgH="393700" progId="Equation.DSMT4">
                  <p:embed/>
                  <p:pic>
                    <p:nvPicPr>
                      <p:cNvPr id="0" name="Object 3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09696"/>
                        <a:ext cx="222250" cy="507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38" grpId="0"/>
      <p:bldP spid="39" grpId="0"/>
      <p:bldP spid="40" grpId="0"/>
      <p:bldP spid="45" grpId="0"/>
      <p:bldP spid="46" grpId="0"/>
      <p:bldP spid="48" grpId="0" bldLvl="0"/>
      <p:bldP spid="48" grpId="1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圆角矩形 31"/>
          <p:cNvSpPr>
            <a:spLocks noChangeArrowheads="1"/>
          </p:cNvSpPr>
          <p:nvPr/>
        </p:nvSpPr>
        <p:spPr bwMode="auto">
          <a:xfrm>
            <a:off x="260351" y="467916"/>
            <a:ext cx="1685925" cy="3762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5363" name="矩形 112"/>
          <p:cNvSpPr>
            <a:spLocks noChangeArrowheads="1"/>
          </p:cNvSpPr>
          <p:nvPr/>
        </p:nvSpPr>
        <p:spPr bwMode="auto">
          <a:xfrm>
            <a:off x="323851" y="1175628"/>
            <a:ext cx="5051425" cy="377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求解最大利润问题的一般步骤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223838" y="1826489"/>
            <a:ext cx="77009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）建立利润与价格之间的函数关系式：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运用“总利润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总售价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总成本”或“总利润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单件利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润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销售量”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250826" y="2839641"/>
            <a:ext cx="5442516" cy="48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）结合实际意义，确定自变量的取值范围；</a:t>
            </a: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250826" y="3271838"/>
            <a:ext cx="8569325" cy="943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）在自变量的取值范围内确定最大利润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：可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以利用配方法或公式求出最大利润；也可以画出函数的简图，利用简图和性质求出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02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02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0"/>
      <p:bldP spid="10244" grpId="0"/>
      <p:bldP spid="10245" grpId="0"/>
      <p:bldP spid="1024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1501</Words>
  <Application>Microsoft Office PowerPoint</Application>
  <PresentationFormat>全屏显示(16:9)</PresentationFormat>
  <Paragraphs>141</Paragraphs>
  <Slides>17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方正姚体</vt:lpstr>
      <vt:lpstr>黑体</vt:lpstr>
      <vt:lpstr>楷体_GB2312</vt:lpstr>
      <vt:lpstr>宋体</vt:lpstr>
      <vt:lpstr>微软雅黑</vt:lpstr>
      <vt:lpstr>Arial</vt:lpstr>
      <vt:lpstr>Times New Roman</vt:lpstr>
      <vt:lpstr>Wingdings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2016-09-01T03:22:00Z</dcterms:created>
  <dcterms:modified xsi:type="dcterms:W3CDTF">2023-01-16T17:46:52Z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1303D8E8CB1840D18BC1F22AD1A831B2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