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276" r:id="rId3"/>
    <p:sldId id="261" r:id="rId4"/>
    <p:sldId id="284" r:id="rId5"/>
    <p:sldId id="263" r:id="rId6"/>
    <p:sldId id="277" r:id="rId7"/>
    <p:sldId id="264" r:id="rId8"/>
    <p:sldId id="285" r:id="rId9"/>
    <p:sldId id="278" r:id="rId10"/>
    <p:sldId id="279" r:id="rId11"/>
    <p:sldId id="280" r:id="rId12"/>
    <p:sldId id="281" r:id="rId13"/>
    <p:sldId id="266" r:id="rId14"/>
    <p:sldId id="267" r:id="rId15"/>
    <p:sldId id="282" r:id="rId16"/>
    <p:sldId id="268" r:id="rId17"/>
    <p:sldId id="272" r:id="rId18"/>
    <p:sldId id="273" r:id="rId19"/>
    <p:sldId id="274" r:id="rId20"/>
    <p:sldId id="258" r:id="rId21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72" y="-636"/>
      </p:cViewPr>
      <p:guideLst>
        <p:guide orient="horz" pos="16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5" Type="http://schemas.openxmlformats.org/officeDocument/2006/relationships/image" Target="../media/image6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4A61C-6C9E-4571-98AB-DCE859B0FB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E652-97E8-4E43-81D4-B2F97C751B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3CFE-E85A-4CB1-B388-FD452395EFF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E388-8A17-44FA-AE8B-AAB64D7735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66A45-DB77-43E5-AF0E-70BD4F4A4AF4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E388-8A17-44FA-AE8B-AAB64D77357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4E02-A6C4-4265-AF08-2BC7929C97B8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5486400" cy="980456"/>
          </a:xfr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628650" y="3092958"/>
            <a:ext cx="5486400" cy="569738"/>
          </a:xfrm>
        </p:spPr>
        <p:txBody>
          <a:bodyPr/>
          <a:lstStyle>
            <a:lvl1pPr marL="0" indent="0" algn="ctr">
              <a:buNone/>
              <a:defRPr sz="2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617220"/>
          </a:xfrm>
        </p:spPr>
        <p:txBody>
          <a:bodyPr anchor="ctr" anchorCtr="0">
            <a:normAutofit/>
          </a:bodyPr>
          <a:lstStyle>
            <a:lvl1pPr algn="ctr">
              <a:defRPr sz="3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9" name="内容占位符 2"/>
          <p:cNvSpPr>
            <a:spLocks noGrp="1"/>
          </p:cNvSpPr>
          <p:nvPr>
            <p:ph idx="1"/>
          </p:nvPr>
        </p:nvSpPr>
        <p:spPr>
          <a:xfrm>
            <a:off x="628650" y="870966"/>
            <a:ext cx="7886700" cy="376175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342900" indent="0"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659636"/>
            <a:ext cx="5111496" cy="972836"/>
          </a:xfrm>
        </p:spPr>
        <p:txBody>
          <a:bodyPr anchor="ctr" anchorCtr="0"/>
          <a:lstStyle>
            <a:lvl1pPr algn="ctr">
              <a:defRPr sz="4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 smtClean="0"/>
              <a:t>再 见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7886700" cy="9804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092958"/>
            <a:ext cx="7886700" cy="11452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 rot="2700000">
            <a:off x="198594" y="118814"/>
            <a:ext cx="394702" cy="394702"/>
          </a:xfrm>
          <a:prstGeom prst="rect">
            <a:avLst/>
          </a:prstGeom>
          <a:solidFill>
            <a:srgbClr val="26AA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2043" y="4989443"/>
            <a:ext cx="9144000" cy="154057"/>
          </a:xfrm>
          <a:prstGeom prst="rect">
            <a:avLst/>
          </a:prstGeom>
          <a:solidFill>
            <a:srgbClr val="0DA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 rot="2700000">
            <a:off x="107661" y="357807"/>
            <a:ext cx="372658" cy="372658"/>
          </a:xfrm>
          <a:prstGeom prst="rect">
            <a:avLst/>
          </a:prstGeom>
          <a:solidFill>
            <a:srgbClr val="FFC0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 rot="2700000">
            <a:off x="8459780" y="4657769"/>
            <a:ext cx="372658" cy="372658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1.wmf"/><Relationship Id="rId26" Type="http://schemas.openxmlformats.org/officeDocument/2006/relationships/oleObject" Target="../embeddings/oleObject65.bin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0.bin"/><Relationship Id="rId25" Type="http://schemas.openxmlformats.org/officeDocument/2006/relationships/image" Target="../media/image64.wmf"/><Relationship Id="rId33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image" Target="../media/image6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7.bin"/><Relationship Id="rId24" Type="http://schemas.openxmlformats.org/officeDocument/2006/relationships/oleObject" Target="../embeddings/oleObject64.bin"/><Relationship Id="rId32" Type="http://schemas.openxmlformats.org/officeDocument/2006/relationships/oleObject" Target="../embeddings/oleObject68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23" Type="http://schemas.openxmlformats.org/officeDocument/2006/relationships/image" Target="../media/image63.wmf"/><Relationship Id="rId28" Type="http://schemas.openxmlformats.org/officeDocument/2006/relationships/oleObject" Target="../embeddings/oleObject66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1.bin"/><Relationship Id="rId31" Type="http://schemas.openxmlformats.org/officeDocument/2006/relationships/image" Target="../media/image6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9.wmf"/><Relationship Id="rId22" Type="http://schemas.openxmlformats.org/officeDocument/2006/relationships/oleObject" Target="../embeddings/oleObject63.bin"/><Relationship Id="rId27" Type="http://schemas.openxmlformats.org/officeDocument/2006/relationships/image" Target="../media/image65.wmf"/><Relationship Id="rId30" Type="http://schemas.openxmlformats.org/officeDocument/2006/relationships/oleObject" Target="../embeddings/oleObject67.bin"/><Relationship Id="rId8" Type="http://schemas.openxmlformats.org/officeDocument/2006/relationships/image" Target="../media/image5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6.wmf"/><Relationship Id="rId4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1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9.wmf"/><Relationship Id="rId14" Type="http://schemas.openxmlformats.org/officeDocument/2006/relationships/oleObject" Target="../embeddings/oleObject8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88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87.wmf"/><Relationship Id="rId4" Type="http://schemas.openxmlformats.org/officeDocument/2006/relationships/oleObject" Target="../embeddings/oleObject8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21" Type="http://schemas.openxmlformats.org/officeDocument/2006/relationships/image" Target="../media/image9.wmf"/><Relationship Id="rId34" Type="http://schemas.openxmlformats.org/officeDocument/2006/relationships/oleObject" Target="../embeddings/oleObject16.bin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7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23" Type="http://schemas.openxmlformats.org/officeDocument/2006/relationships/image" Target="../media/image10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31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6.wmf"/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2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6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2165"/>
            <a:ext cx="9144000" cy="980456"/>
          </a:xfrm>
        </p:spPr>
        <p:txBody>
          <a:bodyPr>
            <a:normAutofit/>
          </a:bodyPr>
          <a:lstStyle/>
          <a:p>
            <a:r>
              <a:rPr lang="zh-CN" altLang="en-US" sz="2400" dirty="0">
                <a:solidFill>
                  <a:schemeClr val="tx1"/>
                </a:solidFill>
                <a:sym typeface="+mn-ea"/>
              </a:rPr>
              <a:t>第一章  整式的乘除</a:t>
            </a:r>
            <a:endParaRPr lang="zh-CN" altLang="en-US" sz="2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1672594"/>
            <a:ext cx="9144000" cy="16317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41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同底数幂的除法</a:t>
            </a:r>
            <a:endParaRPr lang="en-US" altLang="zh-CN" sz="41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</a:t>
            </a:r>
            <a:r>
              <a:rPr lang="en-US" altLang="zh-CN" sz="2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7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课时</a:t>
            </a:r>
            <a:endParaRPr lang="zh-CN" altLang="en-US" sz="2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33465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典型例题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uFillTx/>
              </a:rPr>
              <a:t>例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．用小数或分数分别表示下列各数：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(1) 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-3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(2)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(3)1.6</a:t>
            </a:r>
            <a:r>
              <a:rPr lang="en-US" altLang="zh-CN" b="1" dirty="0" smtClean="0">
                <a:solidFill>
                  <a:schemeClr val="tx1"/>
                </a:solidFill>
                <a:uFillTx/>
              </a:rPr>
              <a:t>×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-4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</a:p>
          <a:p>
            <a:r>
              <a:rPr lang="zh-CN" altLang="en-US" b="1" dirty="0" smtClean="0">
                <a:solidFill>
                  <a:schemeClr val="tx1"/>
                </a:solidFill>
                <a:uFillTx/>
              </a:rPr>
              <a:t>解：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(1) 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-3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=         =0.001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pPr marL="386080" indent="-386080"/>
            <a:r>
              <a:rPr lang="zh-CN" altLang="en-US" b="1" dirty="0" smtClean="0">
                <a:solidFill>
                  <a:schemeClr val="tx1"/>
                </a:solidFill>
                <a:uFillTx/>
              </a:rPr>
              <a:t>  （</a:t>
            </a:r>
            <a:r>
              <a:rPr lang="en-US" altLang="zh-CN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                                 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pPr marL="386080" indent="-386080"/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r>
              <a:rPr lang="en-US" b="1" dirty="0" smtClean="0">
                <a:solidFill>
                  <a:schemeClr val="tx1"/>
                </a:solidFill>
                <a:uFillTx/>
              </a:rPr>
              <a:t> (3)1.6</a:t>
            </a:r>
            <a:r>
              <a:rPr lang="en-US" altLang="zh-CN" b="1" dirty="0" smtClean="0">
                <a:solidFill>
                  <a:schemeClr val="tx1"/>
                </a:solidFill>
                <a:uFillTx/>
              </a:rPr>
              <a:t>×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-4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=1.6</a:t>
            </a:r>
            <a:r>
              <a:rPr lang="en-US" altLang="zh-CN" b="1" dirty="0" smtClean="0">
                <a:solidFill>
                  <a:schemeClr val="tx1"/>
                </a:solidFill>
                <a:uFillTx/>
              </a:rPr>
              <a:t>×    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=1.6</a:t>
            </a:r>
            <a:r>
              <a:rPr lang="en-US" altLang="zh-CN" b="1" dirty="0" smtClean="0">
                <a:solidFill>
                  <a:schemeClr val="tx1"/>
                </a:solidFill>
                <a:uFillTx/>
              </a:rPr>
              <a:t>×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0.0001=0.00016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</a:p>
          <a:p>
            <a:endParaRPr lang="zh-CN" altLang="en-US" b="1" dirty="0" smtClean="0">
              <a:solidFill>
                <a:schemeClr val="tx1"/>
              </a:solidFill>
              <a:uFillTx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335890" y="1579725"/>
          <a:ext cx="399746" cy="590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5" name="Equation" r:id="rId3" imgW="6400800" imgH="9448800" progId="Equation.DSMT4">
                  <p:embed/>
                </p:oleObj>
              </mc:Choice>
              <mc:Fallback>
                <p:oleObj name="Equation" r:id="rId3" imgW="6400800" imgH="9448800" progId="Equation.DSMT4">
                  <p:embed/>
                  <p:pic>
                    <p:nvPicPr>
                      <p:cNvPr id="0" name="Picture 5" descr="image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890" y="1579725"/>
                        <a:ext cx="399746" cy="590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388153" y="2344223"/>
          <a:ext cx="1667201" cy="68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6" name="Equation" r:id="rId5" imgW="23164800" imgH="9448800" progId="Equation.DSMT4">
                  <p:embed/>
                </p:oleObj>
              </mc:Choice>
              <mc:Fallback>
                <p:oleObj name="Equation" r:id="rId5" imgW="23164800" imgH="9448800" progId="Equation.DSMT4">
                  <p:embed/>
                  <p:pic>
                    <p:nvPicPr>
                      <p:cNvPr id="0" name="Picture 4" descr="image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153" y="2344223"/>
                        <a:ext cx="1667201" cy="680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105540" y="2355465"/>
          <a:ext cx="537070" cy="616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7" name="Equation" r:id="rId7" imgW="8229600" imgH="9448800" progId="Equation.DSMT4">
                  <p:embed/>
                </p:oleObj>
              </mc:Choice>
              <mc:Fallback>
                <p:oleObj name="Equation" r:id="rId7" imgW="8229600" imgH="9448800" progId="Equation.DSMT4">
                  <p:embed/>
                  <p:pic>
                    <p:nvPicPr>
                      <p:cNvPr id="0" name="Picture 3" descr="image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540" y="2355465"/>
                        <a:ext cx="537070" cy="616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2735636" y="1234464"/>
          <a:ext cx="906974" cy="41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8" name="Equation" r:id="rId9" imgW="10668000" imgH="4876800" progId="Equation.DSMT4">
                  <p:embed/>
                </p:oleObj>
              </mc:Choice>
              <mc:Fallback>
                <p:oleObj name="Equation" r:id="rId9" imgW="10668000" imgH="4876800" progId="Equation.DSMT4">
                  <p:embed/>
                  <p:pic>
                    <p:nvPicPr>
                      <p:cNvPr id="0" name="Picture 2" descr="image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636" y="1234464"/>
                        <a:ext cx="906974" cy="414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2920505" y="3209905"/>
          <a:ext cx="463525" cy="684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9" name="Equation" r:id="rId11" imgW="6400800" imgH="9448800" progId="Equation.DSMT4">
                  <p:embed/>
                </p:oleObj>
              </mc:Choice>
              <mc:Fallback>
                <p:oleObj name="Equation" r:id="rId11" imgW="6400800" imgH="9448800" progId="Equation.DSMT4">
                  <p:embed/>
                  <p:pic>
                    <p:nvPicPr>
                      <p:cNvPr id="0" name="Picture 1" descr="image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0505" y="3209905"/>
                        <a:ext cx="463525" cy="6842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随堂练习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lstStyle/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</a:rPr>
              <a:t>．（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</a:rPr>
              <a:t>）下列算式正确的是（</a:t>
            </a:r>
            <a:r>
              <a:rPr lang="en-US" sz="2400" b="1" dirty="0">
                <a:solidFill>
                  <a:schemeClr val="tx1"/>
                </a:solidFill>
              </a:rPr>
              <a:t>            </a:t>
            </a:r>
            <a:r>
              <a:rPr lang="zh-CN" altLang="en-US" sz="2400" b="1" dirty="0">
                <a:solidFill>
                  <a:schemeClr val="tx1"/>
                </a:solidFill>
              </a:rPr>
              <a:t>）．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A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</a:rPr>
              <a:t>　　　　　                    </a:t>
            </a:r>
            <a:r>
              <a:rPr lang="en-US" sz="2400" b="1" dirty="0">
                <a:solidFill>
                  <a:schemeClr val="tx1"/>
                </a:solidFill>
              </a:rPr>
              <a:t>B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                              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C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</a:rPr>
              <a:t>　　　                            </a:t>
            </a:r>
            <a:r>
              <a:rPr lang="en-US" sz="2400" b="1" dirty="0">
                <a:solidFill>
                  <a:schemeClr val="tx1"/>
                </a:solidFill>
              </a:rPr>
              <a:t>D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zh-CN" altLang="en-US" sz="2400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</a:rPr>
              <a:t>（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</a:rPr>
              <a:t>）若                     </a:t>
            </a:r>
            <a:r>
              <a:rPr lang="en-US" sz="2400" b="1" dirty="0">
                <a:solidFill>
                  <a:schemeClr val="tx1"/>
                </a:solidFill>
              </a:rPr>
              <a:t>                </a:t>
            </a:r>
            <a:r>
              <a:rPr lang="zh-CN" altLang="en-US" sz="2400" b="1" dirty="0">
                <a:solidFill>
                  <a:schemeClr val="tx1"/>
                </a:solidFill>
              </a:rPr>
              <a:t>有意义，那么</a:t>
            </a:r>
            <a:r>
              <a:rPr lang="en-US" sz="2400" b="1" dirty="0">
                <a:solidFill>
                  <a:schemeClr val="tx1"/>
                </a:solidFill>
              </a:rPr>
              <a:t>    </a:t>
            </a:r>
            <a:r>
              <a:rPr lang="zh-CN" altLang="en-US" sz="2400" b="1" dirty="0">
                <a:solidFill>
                  <a:schemeClr val="tx1"/>
                </a:solidFill>
              </a:rPr>
              <a:t>的范围是（</a:t>
            </a:r>
            <a:r>
              <a:rPr lang="en-US" sz="2400" b="1" dirty="0">
                <a:solidFill>
                  <a:schemeClr val="tx1"/>
                </a:solidFill>
              </a:rPr>
              <a:t>    </a:t>
            </a:r>
            <a:r>
              <a:rPr lang="zh-CN" altLang="en-US" sz="2400" b="1" dirty="0">
                <a:solidFill>
                  <a:schemeClr val="tx1"/>
                </a:solidFill>
              </a:rPr>
              <a:t>）．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A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                  B</a:t>
            </a:r>
            <a:r>
              <a:rPr lang="zh-CN" altLang="en-US" sz="2400" b="1" dirty="0">
                <a:solidFill>
                  <a:schemeClr val="tx1"/>
                </a:solidFill>
              </a:rPr>
              <a:t>．              </a:t>
            </a:r>
            <a:r>
              <a:rPr lang="en-US" sz="2400" b="1" dirty="0">
                <a:solidFill>
                  <a:schemeClr val="tx1"/>
                </a:solidFill>
              </a:rPr>
              <a:t>C</a:t>
            </a:r>
            <a:r>
              <a:rPr lang="zh-CN" altLang="en-US" sz="2400" b="1" dirty="0">
                <a:solidFill>
                  <a:schemeClr val="tx1"/>
                </a:solidFill>
              </a:rPr>
              <a:t>．     </a:t>
            </a:r>
            <a:r>
              <a:rPr lang="en-US" sz="2400" b="1" dirty="0">
                <a:solidFill>
                  <a:schemeClr val="tx1"/>
                </a:solidFill>
              </a:rPr>
              <a:t>     </a:t>
            </a:r>
            <a:r>
              <a:rPr lang="zh-CN" altLang="en-US" sz="2400" b="1" dirty="0">
                <a:solidFill>
                  <a:schemeClr val="tx1"/>
                </a:solidFill>
              </a:rPr>
              <a:t>或</a:t>
            </a:r>
            <a:r>
              <a:rPr lang="en-US" sz="2400" b="1" dirty="0">
                <a:solidFill>
                  <a:schemeClr val="tx1"/>
                </a:solidFill>
              </a:rPr>
              <a:t>                D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         </a:t>
            </a:r>
            <a:r>
              <a:rPr lang="zh-CN" altLang="en-US" sz="2400" b="1" dirty="0">
                <a:solidFill>
                  <a:schemeClr val="tx1"/>
                </a:solidFill>
              </a:rPr>
              <a:t>且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endParaRPr lang="zh-CN" altLang="en-US" sz="2400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</a:rPr>
              <a:t>（</a:t>
            </a:r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</a:rPr>
              <a:t>）下列四个式子．</a:t>
            </a:r>
            <a:r>
              <a:rPr lang="en-US" sz="2400" b="1" dirty="0">
                <a:solidFill>
                  <a:schemeClr val="tx1"/>
                </a:solidFill>
              </a:rPr>
              <a:t>①                    </a:t>
            </a:r>
            <a:r>
              <a:rPr lang="zh-CN" altLang="en-US" sz="2400" b="1" dirty="0">
                <a:solidFill>
                  <a:schemeClr val="tx1"/>
                </a:solidFill>
              </a:rPr>
              <a:t>，</a:t>
            </a:r>
            <a:r>
              <a:rPr lang="en-US" sz="2400" b="1" dirty="0">
                <a:solidFill>
                  <a:schemeClr val="tx1"/>
                </a:solidFill>
              </a:rPr>
              <a:t>②                   </a:t>
            </a:r>
            <a:r>
              <a:rPr lang="zh-CN" altLang="en-US" sz="2400" b="1" dirty="0">
                <a:solidFill>
                  <a:schemeClr val="tx1"/>
                </a:solidFill>
              </a:rPr>
              <a:t>，</a:t>
            </a:r>
            <a:r>
              <a:rPr lang="en-US" sz="2400" b="1" dirty="0">
                <a:solidFill>
                  <a:schemeClr val="tx1"/>
                </a:solidFill>
              </a:rPr>
              <a:t>③                    </a:t>
            </a:r>
            <a:r>
              <a:rPr lang="zh-CN" altLang="en-US" sz="2400" b="1" dirty="0">
                <a:solidFill>
                  <a:schemeClr val="tx1"/>
                </a:solidFill>
              </a:rPr>
              <a:t>，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④                             </a:t>
            </a:r>
            <a:r>
              <a:rPr lang="zh-CN" altLang="en-US" sz="2400" b="1" dirty="0">
                <a:solidFill>
                  <a:schemeClr val="tx1"/>
                </a:solidFill>
              </a:rPr>
              <a:t>，其中正确的有（</a:t>
            </a:r>
            <a:r>
              <a:rPr lang="en-US" sz="2400" b="1" dirty="0">
                <a:solidFill>
                  <a:schemeClr val="tx1"/>
                </a:solidFill>
              </a:rPr>
              <a:t>            </a:t>
            </a:r>
            <a:r>
              <a:rPr lang="zh-CN" altLang="en-US" sz="2400" b="1" dirty="0">
                <a:solidFill>
                  <a:schemeClr val="tx1"/>
                </a:solidFill>
              </a:rPr>
              <a:t>）．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A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</a:rPr>
              <a:t>个</a:t>
            </a:r>
            <a:r>
              <a:rPr lang="en-US" sz="2400" b="1" dirty="0">
                <a:solidFill>
                  <a:schemeClr val="tx1"/>
                </a:solidFill>
              </a:rPr>
              <a:t>    B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2</a:t>
            </a:r>
            <a:r>
              <a:rPr lang="zh-CN" altLang="en-US" sz="2400" b="1" dirty="0">
                <a:solidFill>
                  <a:schemeClr val="tx1"/>
                </a:solidFill>
              </a:rPr>
              <a:t>个</a:t>
            </a:r>
            <a:r>
              <a:rPr lang="en-US" sz="2400" b="1" dirty="0">
                <a:solidFill>
                  <a:schemeClr val="tx1"/>
                </a:solidFill>
              </a:rPr>
              <a:t>    C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3</a:t>
            </a:r>
            <a:r>
              <a:rPr lang="zh-CN" altLang="en-US" sz="2400" b="1" dirty="0">
                <a:solidFill>
                  <a:schemeClr val="tx1"/>
                </a:solidFill>
              </a:rPr>
              <a:t>个</a:t>
            </a:r>
            <a:r>
              <a:rPr lang="en-US" sz="2400" b="1" dirty="0">
                <a:solidFill>
                  <a:schemeClr val="tx1"/>
                </a:solidFill>
              </a:rPr>
              <a:t>    D</a:t>
            </a:r>
            <a:r>
              <a:rPr lang="zh-CN" altLang="en-US" sz="2400" b="1" dirty="0">
                <a:solidFill>
                  <a:schemeClr val="tx1"/>
                </a:solidFill>
              </a:rPr>
              <a:t>．</a:t>
            </a:r>
            <a:r>
              <a:rPr lang="en-US" sz="2400" b="1" dirty="0">
                <a:solidFill>
                  <a:schemeClr val="tx1"/>
                </a:solidFill>
              </a:rPr>
              <a:t>4</a:t>
            </a:r>
            <a:r>
              <a:rPr lang="zh-CN" altLang="en-US" sz="2400" b="1" dirty="0">
                <a:solidFill>
                  <a:schemeClr val="tx1"/>
                </a:solidFill>
              </a:rPr>
              <a:t>个</a:t>
            </a:r>
            <a:endParaRPr lang="zh-CN" altLang="en-US" b="1" dirty="0" smtClean="0">
              <a:solidFill>
                <a:schemeClr val="tx1"/>
              </a:solidFill>
              <a:latin typeface="+mj-lt"/>
            </a:endParaRPr>
          </a:p>
          <a:p>
            <a:endParaRPr lang="zh-CN" alt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180476" y="1270416"/>
          <a:ext cx="1100879" cy="38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7" name="公式" r:id="rId3" imgW="16459200" imgH="5791200" progId="Equation.3">
                  <p:embed/>
                </p:oleObj>
              </mc:Choice>
              <mc:Fallback>
                <p:oleObj name="公式" r:id="rId3" imgW="16459200" imgH="5791200" progId="Equation.3">
                  <p:embed/>
                  <p:pic>
                    <p:nvPicPr>
                      <p:cNvPr id="0" name="Picture 16" descr="image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476" y="1270416"/>
                        <a:ext cx="1100879" cy="38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238469" y="1292902"/>
          <a:ext cx="1788928" cy="38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8" name="公式" r:id="rId5" imgW="26517600" imgH="5791200" progId="Equation.3">
                  <p:embed/>
                </p:oleObj>
              </mc:Choice>
              <mc:Fallback>
                <p:oleObj name="公式" r:id="rId5" imgW="26517600" imgH="5791200" progId="Equation.3">
                  <p:embed/>
                  <p:pic>
                    <p:nvPicPr>
                      <p:cNvPr id="0" name="Picture 15" descr="image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469" y="1292902"/>
                        <a:ext cx="1788928" cy="38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1233441" y="1653142"/>
          <a:ext cx="1914394" cy="48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9" name="公式" r:id="rId7" imgW="22555200" imgH="5791200" progId="Equation.3">
                  <p:embed/>
                </p:oleObj>
              </mc:Choice>
              <mc:Fallback>
                <p:oleObj name="公式" r:id="rId7" imgW="22555200" imgH="5791200" progId="Equation.3">
                  <p:embed/>
                  <p:pic>
                    <p:nvPicPr>
                      <p:cNvPr id="0" name="Picture 14" descr="image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41" y="1653142"/>
                        <a:ext cx="1914394" cy="483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3889948" y="1675151"/>
          <a:ext cx="1034322" cy="64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0" name="公式" r:id="rId9" imgW="17983200" imgH="11277600" progId="Equation.3">
                  <p:embed/>
                </p:oleObj>
              </mc:Choice>
              <mc:Fallback>
                <p:oleObj name="公式" r:id="rId9" imgW="17983200" imgH="11277600" progId="Equation.3">
                  <p:embed/>
                  <p:pic>
                    <p:nvPicPr>
                      <p:cNvPr id="0" name="Picture 13" descr="image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948" y="1675151"/>
                        <a:ext cx="1034322" cy="649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1146747" y="2675745"/>
          <a:ext cx="700593" cy="35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1" name="公式" r:id="rId11" imgW="8534400" imgH="4267200" progId="Equation.3">
                  <p:embed/>
                </p:oleObj>
              </mc:Choice>
              <mc:Fallback>
                <p:oleObj name="公式" r:id="rId11" imgW="8534400" imgH="4267200" progId="Equation.3">
                  <p:embed/>
                  <p:pic>
                    <p:nvPicPr>
                      <p:cNvPr id="0" name="Picture 12" descr="image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747" y="2675745"/>
                        <a:ext cx="700593" cy="3597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/>
        </p:nvGraphicFramePr>
        <p:xfrm>
          <a:off x="2507105" y="2653259"/>
          <a:ext cx="702959" cy="371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2" name="公式" r:id="rId13" imgW="8229600" imgH="4267200" progId="Equation.3">
                  <p:embed/>
                </p:oleObj>
              </mc:Choice>
              <mc:Fallback>
                <p:oleObj name="公式" r:id="rId13" imgW="8229600" imgH="4267200" progId="Equation.3">
                  <p:embed/>
                  <p:pic>
                    <p:nvPicPr>
                      <p:cNvPr id="0" name="Picture 11" descr="image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7105" y="2653259"/>
                        <a:ext cx="702959" cy="371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21" name="Object 13"/>
          <p:cNvGraphicFramePr>
            <a:graphicFrameLocks noChangeAspect="1"/>
          </p:cNvGraphicFramePr>
          <p:nvPr/>
        </p:nvGraphicFramePr>
        <p:xfrm>
          <a:off x="3586398" y="2686987"/>
          <a:ext cx="562130" cy="296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3" name="公式" r:id="rId15" imgW="8229600" imgH="4267200" progId="Equation.3">
                  <p:embed/>
                </p:oleObj>
              </mc:Choice>
              <mc:Fallback>
                <p:oleObj name="公式" r:id="rId15" imgW="8229600" imgH="4267200" progId="Equation.3">
                  <p:embed/>
                  <p:pic>
                    <p:nvPicPr>
                      <p:cNvPr id="0" name="Picture 10" descr="image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398" y="2686987"/>
                        <a:ext cx="562130" cy="296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23" name="Object 15"/>
          <p:cNvGraphicFramePr>
            <a:graphicFrameLocks noChangeAspect="1"/>
          </p:cNvGraphicFramePr>
          <p:nvPr/>
        </p:nvGraphicFramePr>
        <p:xfrm>
          <a:off x="4542020" y="2664501"/>
          <a:ext cx="629587" cy="323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4" name="公式" r:id="rId17" imgW="8534400" imgH="4267200" progId="Equation.3">
                  <p:embed/>
                </p:oleObj>
              </mc:Choice>
              <mc:Fallback>
                <p:oleObj name="公式" r:id="rId17" imgW="8534400" imgH="4267200" progId="Equation.3">
                  <p:embed/>
                  <p:pic>
                    <p:nvPicPr>
                      <p:cNvPr id="0" name="Picture 9" descr="image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020" y="2664501"/>
                        <a:ext cx="629587" cy="3233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6" name="Object 18"/>
          <p:cNvGraphicFramePr>
            <a:graphicFrameLocks noChangeAspect="1"/>
          </p:cNvGraphicFramePr>
          <p:nvPr/>
        </p:nvGraphicFramePr>
        <p:xfrm>
          <a:off x="5704657" y="2713962"/>
          <a:ext cx="651623" cy="344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5" name="公式" r:id="rId19" imgW="8229600" imgH="4267200" progId="Equation.3">
                  <p:embed/>
                </p:oleObj>
              </mc:Choice>
              <mc:Fallback>
                <p:oleObj name="公式" r:id="rId19" imgW="8229600" imgH="4267200" progId="Equation.3">
                  <p:embed/>
                  <p:pic>
                    <p:nvPicPr>
                      <p:cNvPr id="0" name="Picture 8" descr="image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4657" y="2713962"/>
                        <a:ext cx="651623" cy="344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7" name="Object 19"/>
          <p:cNvGraphicFramePr>
            <a:graphicFrameLocks noChangeAspect="1"/>
          </p:cNvGraphicFramePr>
          <p:nvPr/>
        </p:nvGraphicFramePr>
        <p:xfrm>
          <a:off x="6671345" y="2691340"/>
          <a:ext cx="703817" cy="36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6" name="公式" r:id="rId21" imgW="8534400" imgH="4267200" progId="Equation.3">
                  <p:embed/>
                </p:oleObj>
              </mc:Choice>
              <mc:Fallback>
                <p:oleObj name="公式" r:id="rId21" imgW="8534400" imgH="4267200" progId="Equation.3">
                  <p:embed/>
                  <p:pic>
                    <p:nvPicPr>
                      <p:cNvPr id="0" name="Picture 7" descr="image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1345" y="2691340"/>
                        <a:ext cx="703817" cy="361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28" name="Object 20"/>
          <p:cNvGraphicFramePr>
            <a:graphicFrameLocks noChangeAspect="1"/>
          </p:cNvGraphicFramePr>
          <p:nvPr/>
        </p:nvGraphicFramePr>
        <p:xfrm>
          <a:off x="3147935" y="3159178"/>
          <a:ext cx="1098967" cy="38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7" name="公式" r:id="rId22" imgW="15849600" imgH="5486400" progId="Equation.3">
                  <p:embed/>
                </p:oleObj>
              </mc:Choice>
              <mc:Fallback>
                <p:oleObj name="公式" r:id="rId22" imgW="15849600" imgH="5486400" progId="Equation.3">
                  <p:embed/>
                  <p:pic>
                    <p:nvPicPr>
                      <p:cNvPr id="0" name="Picture 6" descr="image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7935" y="3159178"/>
                        <a:ext cx="1098967" cy="38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30" name="Object 22"/>
          <p:cNvGraphicFramePr>
            <a:graphicFrameLocks noChangeAspect="1"/>
          </p:cNvGraphicFramePr>
          <p:nvPr/>
        </p:nvGraphicFramePr>
        <p:xfrm>
          <a:off x="4755629" y="3159177"/>
          <a:ext cx="1019332" cy="38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8" name="公式" r:id="rId24" imgW="14630400" imgH="5486400" progId="Equation.3">
                  <p:embed/>
                </p:oleObj>
              </mc:Choice>
              <mc:Fallback>
                <p:oleObj name="公式" r:id="rId24" imgW="14630400" imgH="5486400" progId="Equation.3">
                  <p:embed/>
                  <p:pic>
                    <p:nvPicPr>
                      <p:cNvPr id="0" name="Picture 5" descr="image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5629" y="3159177"/>
                        <a:ext cx="1019332" cy="38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32" name="Object 24"/>
          <p:cNvGraphicFramePr>
            <a:graphicFrameLocks noChangeAspect="1"/>
          </p:cNvGraphicFramePr>
          <p:nvPr/>
        </p:nvGraphicFramePr>
        <p:xfrm>
          <a:off x="6307110" y="3080478"/>
          <a:ext cx="1113825" cy="640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9" name="公式" r:id="rId26" imgW="16764000" imgH="9448800" progId="Equation.3">
                  <p:embed/>
                </p:oleObj>
              </mc:Choice>
              <mc:Fallback>
                <p:oleObj name="公式" r:id="rId26" imgW="16764000" imgH="9448800" progId="Equation.3">
                  <p:embed/>
                  <p:pic>
                    <p:nvPicPr>
                      <p:cNvPr id="0" name="Picture 4" descr="image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7110" y="3080478"/>
                        <a:ext cx="1113825" cy="640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34" name="Object 26"/>
          <p:cNvGraphicFramePr>
            <a:graphicFrameLocks noChangeAspect="1"/>
          </p:cNvGraphicFramePr>
          <p:nvPr/>
        </p:nvGraphicFramePr>
        <p:xfrm>
          <a:off x="1540240" y="2214796"/>
          <a:ext cx="1991294" cy="404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0" name="公式" r:id="rId28" imgW="28346400" imgH="5791200" progId="Equation.3">
                  <p:embed/>
                </p:oleObj>
              </mc:Choice>
              <mc:Fallback>
                <p:oleObj name="公式" r:id="rId28" imgW="28346400" imgH="5791200" progId="Equation.3">
                  <p:embed/>
                  <p:pic>
                    <p:nvPicPr>
                      <p:cNvPr id="0" name="Picture 3" descr="image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240" y="2214796"/>
                        <a:ext cx="1991294" cy="404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6" name="Object 28"/>
          <p:cNvGraphicFramePr>
            <a:graphicFrameLocks noChangeAspect="1"/>
          </p:cNvGraphicFramePr>
          <p:nvPr/>
        </p:nvGraphicFramePr>
        <p:xfrm>
          <a:off x="4979623" y="2317607"/>
          <a:ext cx="314334" cy="281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1" name="Equation" r:id="rId30" imgW="3048000" imgH="3352800" progId="Equation.DSMT4">
                  <p:embed/>
                </p:oleObj>
              </mc:Choice>
              <mc:Fallback>
                <p:oleObj name="Equation" r:id="rId30" imgW="3048000" imgH="3352800" progId="Equation.DSMT4">
                  <p:embed/>
                  <p:pic>
                    <p:nvPicPr>
                      <p:cNvPr id="0" name="Picture 2" descr="image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623" y="2317607"/>
                        <a:ext cx="314334" cy="281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3037" name="Object 29"/>
          <p:cNvGraphicFramePr>
            <a:graphicFrameLocks noChangeAspect="1"/>
          </p:cNvGraphicFramePr>
          <p:nvPr/>
        </p:nvGraphicFramePr>
        <p:xfrm>
          <a:off x="1131515" y="3497543"/>
          <a:ext cx="1573972" cy="550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2" name="公式" r:id="rId32" imgW="27432000" imgH="9448800" progId="Equation.3">
                  <p:embed/>
                </p:oleObj>
              </mc:Choice>
              <mc:Fallback>
                <p:oleObj name="公式" r:id="rId32" imgW="27432000" imgH="9448800" progId="Equation.3">
                  <p:embed/>
                  <p:pic>
                    <p:nvPicPr>
                      <p:cNvPr id="0" name="Picture 1" descr="image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515" y="3497543"/>
                        <a:ext cx="1573972" cy="550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3847891" y="922736"/>
            <a:ext cx="424307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D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368112" y="2251240"/>
            <a:ext cx="424307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D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646057" y="3625075"/>
            <a:ext cx="488015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A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39606"/>
            <a:ext cx="8286750" cy="3738509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．（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）已知：          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              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，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             =   </a:t>
            </a:r>
            <a:r>
              <a:rPr lang="en-US" b="1" u="sng" dirty="0" smtClean="0">
                <a:solidFill>
                  <a:schemeClr val="tx1"/>
                </a:solidFill>
                <a:latin typeface="+mj-lt"/>
              </a:rPr>
              <a:t>            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；</a:t>
            </a:r>
            <a:endParaRPr lang="en-US" altLang="zh-CN" b="1" dirty="0" smtClean="0">
              <a:solidFill>
                <a:schemeClr val="tx1"/>
              </a:solidFill>
              <a:latin typeface="+mj-lt"/>
            </a:endParaRPr>
          </a:p>
          <a:p>
            <a:endParaRPr lang="en-US" altLang="zh-CN" b="1" dirty="0" smtClean="0">
              <a:solidFill>
                <a:schemeClr val="tx1"/>
              </a:solidFill>
              <a:latin typeface="+mj-lt"/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（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）                             </a:t>
            </a:r>
            <a:endParaRPr lang="en-US" altLang="zh-CN" b="1" dirty="0" smtClean="0">
              <a:solidFill>
                <a:schemeClr val="tx1"/>
              </a:solidFill>
              <a:latin typeface="+mj-lt"/>
            </a:endParaRPr>
          </a:p>
          <a:p>
            <a:endParaRPr lang="en-US" altLang="zh-CN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（</a:t>
            </a:r>
            <a:r>
              <a:rPr lang="en-US" altLang="zh-CN" b="1" dirty="0" smtClean="0">
                <a:solidFill>
                  <a:schemeClr val="tx1"/>
                </a:solidFill>
                <a:latin typeface="+mj-lt"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）把                                    按数值大小顺序，排列</a:t>
            </a:r>
            <a:endParaRPr lang="en-US" altLang="zh-CN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altLang="zh-CN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为</a:t>
            </a:r>
            <a:r>
              <a:rPr lang="en-US" b="1" u="sng" dirty="0" smtClean="0">
                <a:solidFill>
                  <a:schemeClr val="tx1"/>
                </a:solidFill>
                <a:latin typeface="+mj-lt"/>
              </a:rPr>
              <a:t>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．</a:t>
            </a:r>
            <a:endParaRPr lang="en-US" altLang="zh-CN" b="1" dirty="0" smtClean="0">
              <a:solidFill>
                <a:schemeClr val="tx1"/>
              </a:solidFill>
              <a:latin typeface="+mj-lt"/>
            </a:endParaRPr>
          </a:p>
          <a:p>
            <a:endParaRPr lang="zh-CN" altLang="en-US" b="1" dirty="0">
              <a:solidFill>
                <a:schemeClr val="tx1"/>
              </a:solidFill>
              <a:latin typeface="黑体" panose="02010609060101010101" pitchFamily="49" charset="-122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57" name="Object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2662325" y="1034321"/>
          <a:ext cx="1562725" cy="405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" name="Equation" r:id="rId3" imgW="18592800" imgH="4876800" progId="Equation.DSMT4">
                  <p:embed/>
                </p:oleObj>
              </mc:Choice>
              <mc:Fallback>
                <p:oleObj name="Equation" r:id="rId3" imgW="18592800" imgH="4876800" progId="Equation.DSMT4">
                  <p:embed/>
                  <p:pic>
                    <p:nvPicPr>
                      <p:cNvPr id="0" name="Picture 7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2325" y="1034321"/>
                        <a:ext cx="1562725" cy="4051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59" name="Object 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629602" y="988989"/>
          <a:ext cx="742014" cy="48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6" name="Equation" r:id="rId5" imgW="7315200" imgH="4572000" progId="Equation.DSMT4">
                  <p:embed/>
                </p:oleObj>
              </mc:Choice>
              <mc:Fallback>
                <p:oleObj name="Equation" r:id="rId5" imgW="7315200" imgH="4572000" progId="Equation.DSMT4">
                  <p:embed/>
                  <p:pic>
                    <p:nvPicPr>
                      <p:cNvPr id="0" name="Picture 6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602" y="988989"/>
                        <a:ext cx="742014" cy="4869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1236628" y="1577271"/>
          <a:ext cx="3584444" cy="1038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7" name="Equation" r:id="rId7" imgW="39624000" imgH="9448800" progId="Equation.DSMT4">
                  <p:embed/>
                </p:oleObj>
              </mc:Choice>
              <mc:Fallback>
                <p:oleObj name="Equation" r:id="rId7" imgW="39624000" imgH="9448800" progId="Equation.DSMT4">
                  <p:embed/>
                  <p:pic>
                    <p:nvPicPr>
                      <p:cNvPr id="0" name="Picture 5" descr="image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28" y="1577271"/>
                        <a:ext cx="3584444" cy="1038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1769539" y="2826743"/>
            <a:ext cx="163697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100" b="1" dirty="0">
                <a:latin typeface="+mj-lt"/>
              </a:rPr>
              <a:t>-0.2</a:t>
            </a:r>
            <a:r>
              <a:rPr lang="en-US" sz="2100" b="1" baseline="30000" dirty="0">
                <a:latin typeface="+mj-lt"/>
              </a:rPr>
              <a:t>2</a:t>
            </a:r>
            <a:r>
              <a:rPr lang="zh-CN" altLang="en-US" sz="2100" b="1" dirty="0">
                <a:latin typeface="+mj-lt"/>
              </a:rPr>
              <a:t>，</a:t>
            </a:r>
            <a:r>
              <a:rPr lang="en-US" sz="2100" b="1" dirty="0">
                <a:latin typeface="+mj-lt"/>
              </a:rPr>
              <a:t>-3</a:t>
            </a:r>
            <a:r>
              <a:rPr lang="zh-CN" altLang="en-US" sz="2100" b="1" baseline="30000" dirty="0">
                <a:latin typeface="+mj-lt"/>
              </a:rPr>
              <a:t>－</a:t>
            </a:r>
            <a:r>
              <a:rPr lang="en-US" sz="2100" b="1" baseline="30000" dirty="0">
                <a:latin typeface="+mj-lt"/>
              </a:rPr>
              <a:t>2</a:t>
            </a:r>
            <a:r>
              <a:rPr lang="zh-CN" altLang="en-US" sz="2100" b="1" dirty="0">
                <a:latin typeface="+mj-lt"/>
              </a:rPr>
              <a:t>，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66" name="Object 10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361543" y="2720716"/>
          <a:ext cx="584617" cy="584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8" name="Equation" r:id="rId9" imgW="8534400" imgH="8534400" progId="Equation.DSMT4">
                  <p:embed/>
                </p:oleObj>
              </mc:Choice>
              <mc:Fallback>
                <p:oleObj name="Equation" r:id="rId9" imgW="8534400" imgH="8534400" progId="Equation.DSMT4">
                  <p:embed/>
                  <p:pic>
                    <p:nvPicPr>
                      <p:cNvPr id="0" name="Picture 4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1543" y="2720716"/>
                        <a:ext cx="584617" cy="5846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70" name="Object 1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945963" y="853580"/>
          <a:ext cx="312761" cy="566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9" name="Equation" r:id="rId11" imgW="4876800" imgH="8839200" progId="Equation.DSMT4">
                  <p:embed/>
                </p:oleObj>
              </mc:Choice>
              <mc:Fallback>
                <p:oleObj name="Equation" r:id="rId11" imgW="4876800" imgH="8839200" progId="Equation.DSMT4">
                  <p:embed/>
                  <p:pic>
                    <p:nvPicPr>
                      <p:cNvPr id="0" name="Picture 3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963" y="853580"/>
                        <a:ext cx="312761" cy="5668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45072" name="Object 16"/>
          <p:cNvGraphicFramePr>
            <a:graphicFrameLocks noChangeAspect="1"/>
          </p:cNvGraphicFramePr>
          <p:nvPr/>
        </p:nvGraphicFramePr>
        <p:xfrm>
          <a:off x="3968647" y="1551482"/>
          <a:ext cx="26125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0" name="公式" r:id="rId13" imgW="3657600" imgH="9448800" progId="Equation.3">
                  <p:embed/>
                </p:oleObj>
              </mc:Choice>
              <mc:Fallback>
                <p:oleObj name="公式" r:id="rId13" imgW="3657600" imgH="9448800" progId="Equation.3">
                  <p:embed/>
                  <p:pic>
                    <p:nvPicPr>
                      <p:cNvPr id="0" name="Picture 2" descr="image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647" y="1551482"/>
                        <a:ext cx="26125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74" name="Object 18"/>
          <p:cNvGraphicFramePr>
            <a:graphicFrameLocks noChangeAspect="1"/>
          </p:cNvGraphicFramePr>
          <p:nvPr/>
        </p:nvGraphicFramePr>
        <p:xfrm>
          <a:off x="1076211" y="3410498"/>
          <a:ext cx="2577640" cy="899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1" name="Equation" r:id="rId15" imgW="32308800" imgH="11277600" progId="Equation.DSMT4">
                  <p:embed/>
                </p:oleObj>
              </mc:Choice>
              <mc:Fallback>
                <p:oleObj name="Equation" r:id="rId15" imgW="32308800" imgH="11277600" progId="Equation.DSMT4">
                  <p:embed/>
                  <p:pic>
                    <p:nvPicPr>
                      <p:cNvPr id="0" name="Picture 1" descr="image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211" y="3410498"/>
                        <a:ext cx="2577640" cy="899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15" y="508619"/>
            <a:ext cx="8592526" cy="30008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sz="2100" b="1" dirty="0">
                <a:latin typeface="+mj-lt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．计算：</a:t>
            </a:r>
          </a:p>
          <a:p>
            <a:pPr indent="612140">
              <a:lnSpc>
                <a:spcPct val="150000"/>
              </a:lnSpc>
            </a:pPr>
            <a:r>
              <a:rPr lang="en-US" sz="2100" b="1" dirty="0">
                <a:latin typeface="+mj-lt"/>
              </a:rPr>
              <a:t>(1)(</a:t>
            </a:r>
            <a:r>
              <a:rPr lang="zh-CN" altLang="en-US" sz="2100" b="1" dirty="0">
                <a:latin typeface="+mj-lt"/>
              </a:rPr>
              <a:t>－</a:t>
            </a:r>
            <a:r>
              <a:rPr lang="en-US" sz="2100" b="1" i="1" dirty="0" err="1">
                <a:latin typeface="+mj-lt"/>
              </a:rPr>
              <a:t>xy</a:t>
            </a:r>
            <a:r>
              <a:rPr lang="en-US" sz="2100" b="1" dirty="0">
                <a:latin typeface="+mj-lt"/>
              </a:rPr>
              <a:t>)</a:t>
            </a:r>
            <a:r>
              <a:rPr lang="en-US" sz="2100" b="1" baseline="30000" dirty="0">
                <a:latin typeface="+mj-lt"/>
              </a:rPr>
              <a:t>13</a:t>
            </a:r>
            <a:r>
              <a:rPr lang="en-US" altLang="zh-CN" sz="2100" b="1" dirty="0">
                <a:latin typeface="+mj-lt"/>
              </a:rPr>
              <a:t>÷</a:t>
            </a:r>
            <a:r>
              <a:rPr lang="en-US" sz="2100" b="1" dirty="0">
                <a:latin typeface="+mj-lt"/>
              </a:rPr>
              <a:t>(</a:t>
            </a:r>
            <a:r>
              <a:rPr lang="zh-CN" altLang="en-US" sz="2100" b="1" dirty="0">
                <a:latin typeface="+mj-lt"/>
              </a:rPr>
              <a:t>－</a:t>
            </a:r>
            <a:r>
              <a:rPr lang="en-US" sz="2100" b="1" i="1" dirty="0" err="1">
                <a:latin typeface="+mj-lt"/>
              </a:rPr>
              <a:t>xy</a:t>
            </a:r>
            <a:r>
              <a:rPr lang="en-US" sz="2100" b="1" dirty="0">
                <a:latin typeface="+mj-lt"/>
              </a:rPr>
              <a:t>)</a:t>
            </a:r>
            <a:r>
              <a:rPr lang="en-US" sz="2100" b="1" baseline="30000" dirty="0">
                <a:latin typeface="+mj-lt"/>
              </a:rPr>
              <a:t>8</a:t>
            </a:r>
            <a:r>
              <a:rPr lang="zh-CN" altLang="en-US" sz="2100" b="1" dirty="0">
                <a:latin typeface="+mj-lt"/>
              </a:rPr>
              <a:t>               </a:t>
            </a:r>
            <a:r>
              <a:rPr lang="en-US" sz="2100" b="1" dirty="0">
                <a:latin typeface="+mj-lt"/>
              </a:rPr>
              <a:t>(2)(</a:t>
            </a:r>
            <a:r>
              <a:rPr lang="en-US" sz="2100" b="1" i="1" dirty="0">
                <a:latin typeface="+mj-lt"/>
              </a:rPr>
              <a:t>x</a:t>
            </a:r>
            <a:r>
              <a:rPr lang="zh-CN" altLang="en-US" sz="2100" b="1" dirty="0">
                <a:latin typeface="+mj-lt"/>
              </a:rPr>
              <a:t>－</a:t>
            </a:r>
            <a:r>
              <a:rPr lang="en-US" sz="2100" b="1" dirty="0">
                <a:latin typeface="+mj-lt"/>
              </a:rPr>
              <a:t>2</a:t>
            </a:r>
            <a:r>
              <a:rPr lang="en-US" sz="2100" b="1" i="1" dirty="0">
                <a:latin typeface="+mj-lt"/>
              </a:rPr>
              <a:t>y</a:t>
            </a:r>
            <a:r>
              <a:rPr lang="en-US" sz="2100" b="1" dirty="0">
                <a:latin typeface="+mj-lt"/>
              </a:rPr>
              <a:t>)</a:t>
            </a:r>
            <a:r>
              <a:rPr lang="en-US" sz="2100" b="1" baseline="30000" dirty="0">
                <a:latin typeface="+mj-lt"/>
              </a:rPr>
              <a:t>3</a:t>
            </a:r>
            <a:r>
              <a:rPr lang="en-US" altLang="zh-CN" sz="2100" b="1" dirty="0">
                <a:latin typeface="+mj-lt"/>
              </a:rPr>
              <a:t>÷</a:t>
            </a:r>
            <a:r>
              <a:rPr lang="en-US" sz="2100" b="1" dirty="0">
                <a:latin typeface="+mj-lt"/>
              </a:rPr>
              <a:t>(2</a:t>
            </a:r>
            <a:r>
              <a:rPr lang="en-US" sz="2100" b="1" i="1" dirty="0">
                <a:latin typeface="+mj-lt"/>
              </a:rPr>
              <a:t>y</a:t>
            </a:r>
            <a:r>
              <a:rPr lang="zh-CN" altLang="en-US" sz="2100" b="1" dirty="0">
                <a:latin typeface="+mj-lt"/>
              </a:rPr>
              <a:t>－</a:t>
            </a:r>
            <a:r>
              <a:rPr lang="en-US" sz="2100" b="1" i="1" dirty="0">
                <a:latin typeface="+mj-lt"/>
              </a:rPr>
              <a:t>x</a:t>
            </a:r>
            <a:r>
              <a:rPr lang="en-US" sz="2100" b="1" dirty="0">
                <a:latin typeface="+mj-lt"/>
              </a:rPr>
              <a:t>)</a:t>
            </a:r>
            <a:r>
              <a:rPr lang="en-US" sz="2100" b="1" baseline="30000" dirty="0">
                <a:latin typeface="+mj-lt"/>
              </a:rPr>
              <a:t>2</a:t>
            </a:r>
            <a:endParaRPr lang="zh-CN" altLang="en-US" sz="2100" b="1" dirty="0">
              <a:latin typeface="+mj-lt"/>
            </a:endParaRPr>
          </a:p>
          <a:p>
            <a:pPr indent="612140">
              <a:lnSpc>
                <a:spcPct val="150000"/>
              </a:lnSpc>
            </a:pPr>
            <a:endParaRPr lang="en-US" sz="2100" b="1" dirty="0">
              <a:latin typeface="+mj-lt"/>
            </a:endParaRPr>
          </a:p>
          <a:p>
            <a:pPr indent="612140">
              <a:lnSpc>
                <a:spcPct val="150000"/>
              </a:lnSpc>
            </a:pPr>
            <a:endParaRPr lang="en-US" sz="2100" b="1" dirty="0">
              <a:latin typeface="+mj-lt"/>
            </a:endParaRPr>
          </a:p>
          <a:p>
            <a:pPr indent="612140">
              <a:lnSpc>
                <a:spcPct val="150000"/>
              </a:lnSpc>
            </a:pPr>
            <a:endParaRPr lang="en-US" sz="2100" b="1" dirty="0">
              <a:latin typeface="+mj-lt"/>
            </a:endParaRPr>
          </a:p>
          <a:p>
            <a:pPr indent="612140">
              <a:lnSpc>
                <a:spcPct val="150000"/>
              </a:lnSpc>
            </a:pPr>
            <a:r>
              <a:rPr lang="en-US" sz="2100" b="1" dirty="0">
                <a:latin typeface="+mj-lt"/>
              </a:rPr>
              <a:t>(3)(</a:t>
            </a:r>
            <a:r>
              <a:rPr lang="en-US" sz="2100" b="1" i="1" dirty="0">
                <a:latin typeface="+mj-lt"/>
              </a:rPr>
              <a:t>a</a:t>
            </a:r>
            <a:r>
              <a:rPr lang="en-US" sz="2100" b="1" baseline="30000" dirty="0">
                <a:latin typeface="+mj-lt"/>
              </a:rPr>
              <a:t>2</a:t>
            </a:r>
            <a:r>
              <a:rPr lang="zh-CN" altLang="en-US" sz="2100" b="1" dirty="0">
                <a:latin typeface="+mj-lt"/>
              </a:rPr>
              <a:t>＋</a:t>
            </a:r>
            <a:r>
              <a:rPr lang="en-US" sz="2100" b="1" dirty="0">
                <a:latin typeface="+mj-lt"/>
              </a:rPr>
              <a:t>1)</a:t>
            </a:r>
            <a:r>
              <a:rPr lang="en-US" sz="2100" b="1" baseline="30000" dirty="0">
                <a:latin typeface="+mj-lt"/>
              </a:rPr>
              <a:t>7</a:t>
            </a:r>
            <a:r>
              <a:rPr lang="en-US" altLang="zh-CN" sz="2100" b="1" dirty="0">
                <a:latin typeface="+mj-lt"/>
              </a:rPr>
              <a:t>÷</a:t>
            </a:r>
            <a:r>
              <a:rPr lang="en-US" sz="2100" b="1" dirty="0">
                <a:latin typeface="+mj-lt"/>
              </a:rPr>
              <a:t>(</a:t>
            </a:r>
            <a:r>
              <a:rPr lang="en-US" sz="2100" b="1" i="1" dirty="0">
                <a:latin typeface="+mj-lt"/>
              </a:rPr>
              <a:t>a</a:t>
            </a:r>
            <a:r>
              <a:rPr lang="en-US" sz="2100" b="1" baseline="30000" dirty="0">
                <a:latin typeface="+mj-lt"/>
              </a:rPr>
              <a:t>2</a:t>
            </a:r>
            <a:r>
              <a:rPr lang="zh-CN" altLang="en-US" sz="2100" b="1" dirty="0">
                <a:latin typeface="+mj-lt"/>
              </a:rPr>
              <a:t>＋</a:t>
            </a:r>
            <a:r>
              <a:rPr lang="en-US" sz="2100" b="1" dirty="0">
                <a:latin typeface="+mj-lt"/>
              </a:rPr>
              <a:t>1)</a:t>
            </a:r>
            <a:r>
              <a:rPr lang="en-US" sz="2100" b="1" baseline="30000" dirty="0">
                <a:latin typeface="+mj-lt"/>
              </a:rPr>
              <a:t>4</a:t>
            </a:r>
            <a:r>
              <a:rPr lang="en-US" altLang="zh-CN" sz="2100" b="1" dirty="0">
                <a:latin typeface="+mj-lt"/>
              </a:rPr>
              <a:t>÷</a:t>
            </a:r>
            <a:r>
              <a:rPr lang="en-US" sz="2100" b="1" dirty="0">
                <a:latin typeface="+mj-lt"/>
              </a:rPr>
              <a:t>(</a:t>
            </a:r>
            <a:r>
              <a:rPr lang="en-US" sz="2100" b="1" i="1" dirty="0">
                <a:latin typeface="+mj-lt"/>
              </a:rPr>
              <a:t>a</a:t>
            </a:r>
            <a:r>
              <a:rPr lang="en-US" sz="2100" b="1" baseline="30000" dirty="0">
                <a:latin typeface="+mj-lt"/>
              </a:rPr>
              <a:t>2</a:t>
            </a:r>
            <a:r>
              <a:rPr lang="zh-CN" altLang="en-US" sz="2100" b="1" dirty="0">
                <a:latin typeface="+mj-lt"/>
              </a:rPr>
              <a:t>＋</a:t>
            </a:r>
            <a:r>
              <a:rPr lang="en-US" sz="2100" b="1" dirty="0">
                <a:latin typeface="+mj-lt"/>
              </a:rPr>
              <a:t>1)</a:t>
            </a:r>
            <a:r>
              <a:rPr lang="en-US" sz="2100" b="1" baseline="30000" dirty="0">
                <a:latin typeface="+mj-lt"/>
              </a:rPr>
              <a:t>2</a:t>
            </a:r>
            <a:endParaRPr lang="zh-CN" altLang="en-US" sz="2100" b="1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3968" y="1374843"/>
            <a:ext cx="2786082" cy="15465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100" b="1" i="1" dirty="0" err="1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xy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)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13</a:t>
            </a:r>
            <a:r>
              <a:rPr lang="zh-CN" alt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8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100" b="1" i="1" dirty="0" err="1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xy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)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5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＝－</a:t>
            </a:r>
            <a:r>
              <a:rPr lang="en-US" sz="21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x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5</a:t>
            </a:r>
            <a:r>
              <a:rPr lang="en-US" sz="21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y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5</a:t>
            </a:r>
            <a:endParaRPr lang="zh-CN" altLang="en-US" sz="2100" b="1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050" y="1552344"/>
            <a:ext cx="3071834" cy="120032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y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)</a:t>
            </a:r>
            <a:r>
              <a:rPr lang="en-US" sz="24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3</a:t>
            </a:r>
            <a:r>
              <a:rPr lang="en-US" altLang="zh-CN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÷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(</a:t>
            </a:r>
            <a:r>
              <a:rPr lang="en-US" sz="24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y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)</a:t>
            </a:r>
            <a:r>
              <a:rPr lang="en-US" sz="24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4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x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4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en-US" sz="24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y</a:t>
            </a:r>
            <a:endParaRPr lang="zh-CN" altLang="en-US" sz="2400" b="1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3968" y="3358981"/>
            <a:ext cx="3786214" cy="15465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(</a:t>
            </a:r>
            <a:r>
              <a:rPr lang="en-US" sz="21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a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＋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1)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7</a:t>
            </a:r>
            <a:r>
              <a:rPr lang="zh-CN" alt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4</a:t>
            </a:r>
            <a:r>
              <a:rPr lang="zh-CN" alt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(</a:t>
            </a:r>
            <a:r>
              <a:rPr lang="en-US" sz="21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a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＋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1)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1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a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＋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</a:t>
            </a:r>
            <a:endParaRPr lang="zh-CN" altLang="en-US" sz="2100" b="1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806" y="634882"/>
            <a:ext cx="8592526" cy="64436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．已知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4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4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，求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4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4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的值．</a:t>
            </a:r>
          </a:p>
        </p:txBody>
      </p:sp>
      <p:grpSp>
        <p:nvGrpSpPr>
          <p:cNvPr id="2" name="组合 5"/>
          <p:cNvGrpSpPr/>
          <p:nvPr/>
        </p:nvGrpSpPr>
        <p:grpSpPr>
          <a:xfrm>
            <a:off x="1195911" y="1511476"/>
            <a:ext cx="6572296" cy="2593523"/>
            <a:chOff x="1071538" y="1142990"/>
            <a:chExt cx="6572296" cy="2593523"/>
          </a:xfrm>
        </p:grpSpPr>
        <p:sp>
          <p:nvSpPr>
            <p:cNvPr id="3" name="TextBox 2"/>
            <p:cNvSpPr txBox="1"/>
            <p:nvPr/>
          </p:nvSpPr>
          <p:spPr>
            <a:xfrm>
              <a:off x="1071538" y="1142990"/>
              <a:ext cx="6572296" cy="2516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解：</a:t>
              </a:r>
              <a:r>
                <a:rPr 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∵</a:t>
              </a:r>
              <a:r>
                <a:rPr lang="en-US" sz="2100" b="1" i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a</a:t>
              </a:r>
              <a:r>
                <a:rPr lang="en-US" sz="2100" b="1" i="1" baseline="30000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m</a:t>
              </a: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＝</a:t>
              </a:r>
              <a:r>
                <a:rPr 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4</a:t>
              </a: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，</a:t>
              </a:r>
              <a:r>
                <a:rPr lang="en-US" sz="2100" b="1" i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a</a:t>
              </a:r>
              <a:r>
                <a:rPr lang="en-US" sz="2100" b="1" i="1" baseline="30000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n</a:t>
              </a: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＝</a:t>
              </a:r>
              <a:r>
                <a:rPr 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2</a:t>
              </a: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，</a:t>
              </a:r>
              <a:r>
                <a:rPr lang="en-US" sz="2100" b="1" i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a</a:t>
              </a: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＝</a:t>
              </a:r>
              <a:r>
                <a:rPr 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3</a:t>
              </a: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，</a:t>
              </a:r>
              <a:endParaRPr lang="en-US" altLang="zh-CN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∴</a:t>
              </a:r>
              <a:r>
                <a:rPr lang="en-US" sz="2100" b="1" i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a</a:t>
              </a:r>
              <a:r>
                <a:rPr lang="en-US" sz="2100" b="1" i="1" baseline="30000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m</a:t>
              </a:r>
              <a:r>
                <a:rPr lang="zh-CN" altLang="en-US" sz="2100" b="1" baseline="30000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－</a:t>
              </a:r>
              <a:r>
                <a:rPr lang="en-US" sz="2100" b="1" i="1" baseline="30000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n</a:t>
              </a:r>
              <a:r>
                <a:rPr lang="zh-CN" altLang="en-US" sz="2100" b="1" baseline="30000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－</a:t>
              </a:r>
              <a:r>
                <a:rPr lang="en-US" sz="2100" b="1" baseline="30000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1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＝</a:t>
              </a:r>
              <a:r>
                <a:rPr lang="en-US" sz="2100" b="1" i="1" dirty="0" err="1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a</a:t>
              </a:r>
              <a:r>
                <a:rPr lang="en-US" sz="2100" b="1" i="1" baseline="30000" dirty="0" err="1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m</a:t>
              </a:r>
              <a:r>
                <a:rPr lang="en-US" altLang="zh-CN" sz="2100" b="1" dirty="0" err="1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÷</a:t>
              </a:r>
              <a:r>
                <a:rPr lang="en-US" sz="2100" b="1" i="1" dirty="0" err="1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a</a:t>
              </a:r>
              <a:r>
                <a:rPr lang="en-US" sz="2100" b="1" i="1" baseline="30000" dirty="0" err="1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n</a:t>
              </a:r>
              <a:r>
                <a:rPr lang="en-US" altLang="zh-CN" sz="2100" b="1" dirty="0" err="1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÷</a:t>
              </a:r>
              <a:r>
                <a:rPr lang="en-US" sz="2100" b="1" i="1" dirty="0" err="1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a</a:t>
              </a:r>
              <a:endParaRPr lang="en-US" sz="2100" b="1" i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＝</a:t>
              </a:r>
              <a:r>
                <a:rPr 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4÷2÷3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100" b="1" dirty="0">
                  <a:solidFill>
                    <a:srgbClr val="FF0000"/>
                  </a:solidFill>
                  <a:latin typeface="+mj-lt"/>
                  <a:ea typeface="楷体" panose="02010609060101010101" pitchFamily="49" charset="-122"/>
                </a:rPr>
                <a:t>＝ </a:t>
              </a:r>
            </a:p>
          </p:txBody>
        </p:sp>
        <p:graphicFrame>
          <p:nvGraphicFramePr>
            <p:cNvPr id="4" name="对象 3"/>
            <p:cNvGraphicFramePr>
              <a:graphicFrameLocks noChangeAspect="1"/>
            </p:cNvGraphicFramePr>
            <p:nvPr/>
          </p:nvGraphicFramePr>
          <p:xfrm>
            <a:off x="1511409" y="2999913"/>
            <a:ext cx="241300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5" name="Equation" r:id="rId4" imgW="5791200" imgH="17678400" progId="Equation.DSMT4">
                    <p:embed/>
                  </p:oleObj>
                </mc:Choice>
                <mc:Fallback>
                  <p:oleObj name="Equation" r:id="rId4" imgW="5791200" imgH="17678400" progId="Equation.DSMT4">
                    <p:embed/>
                    <p:pic>
                      <p:nvPicPr>
                        <p:cNvPr id="0" name="Picture 1" descr="image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1409" y="2999913"/>
                          <a:ext cx="241300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标题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0955" y="562181"/>
            <a:ext cx="8943046" cy="57707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5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．若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＝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(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-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    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)</a:t>
            </a:r>
            <a:r>
              <a:rPr lang="zh-CN" altLang="en-US" sz="2100" b="1" baseline="30000" dirty="0">
                <a:latin typeface="+mj-lt"/>
                <a:ea typeface="黑体" panose="02010609060101010101" pitchFamily="49" charset="-122"/>
              </a:rPr>
              <a:t>－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，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＝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(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-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1)</a:t>
            </a:r>
            <a:r>
              <a:rPr lang="zh-CN" altLang="en-US" sz="2100" b="1" baseline="30000" dirty="0">
                <a:latin typeface="+mj-lt"/>
                <a:ea typeface="黑体" panose="02010609060101010101" pitchFamily="49" charset="-122"/>
              </a:rPr>
              <a:t>－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，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c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＝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(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-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       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)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0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，则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、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、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c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的大小关系是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(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　　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)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99237" y="605774"/>
          <a:ext cx="198454" cy="605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7" name="Equation" r:id="rId4" imgW="5791200" imgH="17678400" progId="Equation.DSMT4">
                  <p:embed/>
                </p:oleObj>
              </mc:Choice>
              <mc:Fallback>
                <p:oleObj name="Equation" r:id="rId4" imgW="5791200" imgH="17678400" progId="Equation.DSMT4">
                  <p:embed/>
                  <p:pic>
                    <p:nvPicPr>
                      <p:cNvPr id="0" name="Picture 6" descr="image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9237" y="605774"/>
                        <a:ext cx="198454" cy="605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4475622" y="561433"/>
          <a:ext cx="198557" cy="60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name="Equation" r:id="rId6" imgW="5791200" imgH="17678400" progId="Equation.DSMT4">
                  <p:embed/>
                </p:oleObj>
              </mc:Choice>
              <mc:Fallback>
                <p:oleObj name="Equation" r:id="rId6" imgW="5791200" imgH="17678400" progId="Equation.DSMT4">
                  <p:embed/>
                  <p:pic>
                    <p:nvPicPr>
                      <p:cNvPr id="0" name="Picture 5" descr="image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622" y="561433"/>
                        <a:ext cx="198557" cy="6061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5751" y="1112514"/>
            <a:ext cx="7786742" cy="175432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A</a:t>
            </a:r>
            <a:r>
              <a:rPr lang="zh-CN" altLang="en-US" sz="2400" b="1" dirty="0">
                <a:latin typeface="+mj-lt"/>
              </a:rPr>
              <a:t>．</a:t>
            </a:r>
            <a:r>
              <a:rPr lang="en-US" sz="2400" b="1" i="1" dirty="0">
                <a:latin typeface="+mj-lt"/>
              </a:rPr>
              <a:t>a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b</a:t>
            </a:r>
            <a:r>
              <a:rPr lang="zh-CN" altLang="en-US" sz="2400" b="1" dirty="0">
                <a:latin typeface="+mj-lt"/>
              </a:rPr>
              <a:t>＝</a:t>
            </a:r>
            <a:r>
              <a:rPr lang="en-US" sz="2400" b="1" i="1" dirty="0">
                <a:latin typeface="+mj-lt"/>
              </a:rPr>
              <a:t>c</a:t>
            </a:r>
            <a:r>
              <a:rPr lang="en-US" sz="2400" b="1" dirty="0">
                <a:latin typeface="+mj-lt"/>
              </a:rPr>
              <a:t>       B</a:t>
            </a:r>
            <a:r>
              <a:rPr lang="zh-CN" altLang="en-US" sz="2400" b="1" dirty="0">
                <a:latin typeface="+mj-lt"/>
              </a:rPr>
              <a:t>．</a:t>
            </a:r>
            <a:r>
              <a:rPr lang="en-US" sz="2400" b="1" i="1" dirty="0">
                <a:latin typeface="+mj-lt"/>
              </a:rPr>
              <a:t>a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c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b</a:t>
            </a:r>
            <a:endParaRPr lang="zh-CN" altLang="en-US" sz="2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C</a:t>
            </a:r>
            <a:r>
              <a:rPr lang="zh-CN" altLang="en-US" sz="2400" b="1" dirty="0">
                <a:latin typeface="+mj-lt"/>
              </a:rPr>
              <a:t>．</a:t>
            </a:r>
            <a:r>
              <a:rPr lang="en-US" sz="2400" b="1" i="1" dirty="0">
                <a:latin typeface="+mj-lt"/>
              </a:rPr>
              <a:t>c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a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b</a:t>
            </a:r>
            <a:r>
              <a:rPr lang="en-US" sz="2400" b="1" dirty="0">
                <a:latin typeface="+mj-lt"/>
              </a:rPr>
              <a:t>       D</a:t>
            </a:r>
            <a:r>
              <a:rPr lang="zh-CN" altLang="en-US" sz="2400" b="1" dirty="0">
                <a:latin typeface="+mj-lt"/>
              </a:rPr>
              <a:t>．</a:t>
            </a:r>
            <a:r>
              <a:rPr lang="en-US" sz="2400" b="1" i="1" dirty="0">
                <a:latin typeface="+mj-lt"/>
              </a:rPr>
              <a:t>b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c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a</a:t>
            </a:r>
            <a:endParaRPr lang="zh-CN" altLang="en-US" sz="2400" b="1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zh-CN" altLang="en-US" sz="2400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322" y="2366010"/>
            <a:ext cx="7643866" cy="230832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j-lt"/>
              </a:rPr>
              <a:t>解析：</a:t>
            </a:r>
            <a:r>
              <a:rPr lang="en-US" sz="2400" b="1" dirty="0">
                <a:latin typeface="+mj-lt"/>
              </a:rPr>
              <a:t>∵</a:t>
            </a:r>
            <a:r>
              <a:rPr lang="en-US" sz="2400" b="1" i="1" dirty="0">
                <a:latin typeface="+mj-lt"/>
              </a:rPr>
              <a:t>a</a:t>
            </a:r>
            <a:r>
              <a:rPr lang="zh-CN" altLang="en-US" sz="2400" b="1" dirty="0">
                <a:latin typeface="+mj-lt"/>
              </a:rPr>
              <a:t>＝</a:t>
            </a:r>
            <a:r>
              <a:rPr lang="en-US" sz="2400" b="1" dirty="0">
                <a:latin typeface="+mj-lt"/>
              </a:rPr>
              <a:t>(</a:t>
            </a:r>
            <a:r>
              <a:rPr lang="en-US" altLang="zh-CN" sz="2400" b="1" dirty="0">
                <a:latin typeface="+mj-lt"/>
              </a:rPr>
              <a:t>-</a:t>
            </a:r>
            <a:r>
              <a:rPr lang="zh-CN" altLang="en-US" sz="2400" b="1" dirty="0">
                <a:latin typeface="+mj-lt"/>
              </a:rPr>
              <a:t>    </a:t>
            </a:r>
            <a:r>
              <a:rPr lang="en-US" sz="2400" b="1" dirty="0">
                <a:latin typeface="+mj-lt"/>
              </a:rPr>
              <a:t>)</a:t>
            </a:r>
            <a:r>
              <a:rPr lang="zh-CN" altLang="en-US" sz="2400" b="1" baseline="30000" dirty="0">
                <a:latin typeface="+mj-lt"/>
              </a:rPr>
              <a:t>－</a:t>
            </a:r>
            <a:r>
              <a:rPr lang="en-US" sz="2400" b="1" baseline="30000" dirty="0">
                <a:latin typeface="+mj-lt"/>
              </a:rPr>
              <a:t>2</a:t>
            </a:r>
            <a:r>
              <a:rPr lang="zh-CN" altLang="en-US" sz="2400" b="1" dirty="0">
                <a:latin typeface="+mj-lt"/>
              </a:rPr>
              <a:t>＝</a:t>
            </a:r>
            <a:r>
              <a:rPr lang="en-US" sz="2400" b="1" dirty="0">
                <a:latin typeface="+mj-lt"/>
              </a:rPr>
              <a:t>(</a:t>
            </a:r>
            <a:r>
              <a:rPr lang="en-US" altLang="zh-CN" sz="2400" b="1" dirty="0">
                <a:latin typeface="+mj-lt"/>
              </a:rPr>
              <a:t>-</a:t>
            </a:r>
            <a:r>
              <a:rPr lang="zh-CN" altLang="en-US" sz="2400" b="1" dirty="0">
                <a:latin typeface="+mj-lt"/>
              </a:rPr>
              <a:t>    </a:t>
            </a:r>
            <a:r>
              <a:rPr lang="en-US" sz="2400" b="1" dirty="0">
                <a:latin typeface="+mj-lt"/>
              </a:rPr>
              <a:t>)</a:t>
            </a:r>
            <a:r>
              <a:rPr lang="en-US" sz="2400" b="1" baseline="30000" dirty="0">
                <a:latin typeface="+mj-lt"/>
              </a:rPr>
              <a:t>2</a:t>
            </a:r>
            <a:r>
              <a:rPr lang="zh-CN" altLang="en-US" sz="2400" b="1" dirty="0">
                <a:latin typeface="+mj-lt"/>
              </a:rPr>
              <a:t>＝     ，</a:t>
            </a:r>
            <a:endParaRPr lang="en-US" altLang="zh-CN" sz="2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</a:rPr>
              <a:t>b</a:t>
            </a:r>
            <a:r>
              <a:rPr lang="zh-CN" altLang="en-US" sz="2400" b="1" dirty="0">
                <a:latin typeface="+mj-lt"/>
              </a:rPr>
              <a:t>＝</a:t>
            </a:r>
            <a:r>
              <a:rPr lang="en-US" sz="2400" b="1" dirty="0">
                <a:latin typeface="+mj-lt"/>
              </a:rPr>
              <a:t>(</a:t>
            </a:r>
            <a:r>
              <a:rPr lang="en-US" altLang="zh-CN" sz="2400" b="1" dirty="0">
                <a:latin typeface="+mj-lt"/>
              </a:rPr>
              <a:t>-</a:t>
            </a:r>
            <a:r>
              <a:rPr lang="en-US" sz="2400" b="1" dirty="0">
                <a:latin typeface="+mj-lt"/>
              </a:rPr>
              <a:t>1)</a:t>
            </a:r>
            <a:r>
              <a:rPr lang="en-US" altLang="zh-CN" sz="2400" b="1" baseline="30000" dirty="0">
                <a:latin typeface="+mj-lt"/>
              </a:rPr>
              <a:t>-</a:t>
            </a:r>
            <a:r>
              <a:rPr lang="en-US" sz="2400" b="1" baseline="30000" dirty="0">
                <a:latin typeface="+mj-lt"/>
              </a:rPr>
              <a:t>1</a:t>
            </a:r>
            <a:r>
              <a:rPr lang="zh-CN" altLang="en-US" sz="2400" b="1" dirty="0">
                <a:latin typeface="+mj-lt"/>
              </a:rPr>
              <a:t>＝</a:t>
            </a:r>
            <a:r>
              <a:rPr lang="en-US" altLang="zh-CN" sz="2400" b="1" dirty="0">
                <a:latin typeface="+mj-lt"/>
              </a:rPr>
              <a:t>-</a:t>
            </a:r>
            <a:r>
              <a:rPr lang="en-US" sz="2400" b="1" dirty="0">
                <a:latin typeface="+mj-lt"/>
              </a:rPr>
              <a:t>1</a:t>
            </a:r>
            <a:r>
              <a:rPr lang="zh-CN" altLang="en-US" sz="2400" b="1" dirty="0">
                <a:latin typeface="+mj-lt"/>
              </a:rPr>
              <a:t>，</a:t>
            </a:r>
            <a:endParaRPr lang="en-US" altLang="zh-CN" sz="2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b="1" i="1" dirty="0">
                <a:latin typeface="+mj-lt"/>
              </a:rPr>
              <a:t>c</a:t>
            </a:r>
            <a:r>
              <a:rPr lang="zh-CN" altLang="en-US" sz="2400" b="1" dirty="0">
                <a:latin typeface="+mj-lt"/>
              </a:rPr>
              <a:t>＝</a:t>
            </a:r>
            <a:r>
              <a:rPr lang="en-US" sz="2400" b="1" dirty="0">
                <a:latin typeface="+mj-lt"/>
              </a:rPr>
              <a:t>(</a:t>
            </a:r>
            <a:r>
              <a:rPr lang="en-US" altLang="zh-CN" sz="2400" b="1" dirty="0">
                <a:latin typeface="+mj-lt"/>
              </a:rPr>
              <a:t>-</a:t>
            </a:r>
            <a:r>
              <a:rPr lang="zh-CN" altLang="en-US" sz="2400" b="1" dirty="0">
                <a:latin typeface="+mj-lt"/>
              </a:rPr>
              <a:t>     </a:t>
            </a:r>
            <a:r>
              <a:rPr lang="en-US" sz="2400" b="1" dirty="0">
                <a:latin typeface="+mj-lt"/>
              </a:rPr>
              <a:t>)</a:t>
            </a:r>
            <a:r>
              <a:rPr lang="en-US" sz="2400" b="1" baseline="30000" dirty="0">
                <a:latin typeface="+mj-lt"/>
              </a:rPr>
              <a:t>0</a:t>
            </a:r>
            <a:r>
              <a:rPr lang="zh-CN" altLang="en-US" sz="2400" b="1" dirty="0">
                <a:latin typeface="+mj-lt"/>
              </a:rPr>
              <a:t>＝</a:t>
            </a:r>
            <a:r>
              <a:rPr lang="en-US" sz="2400" b="1" dirty="0">
                <a:latin typeface="+mj-lt"/>
              </a:rPr>
              <a:t>1</a:t>
            </a:r>
            <a:r>
              <a:rPr lang="zh-CN" altLang="en-US" sz="2400" b="1" dirty="0">
                <a:latin typeface="+mj-lt"/>
              </a:rPr>
              <a:t>，</a:t>
            </a:r>
            <a:endParaRPr lang="en-US" altLang="zh-CN" sz="2400" b="1" dirty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+mj-lt"/>
              </a:rPr>
              <a:t>∴</a:t>
            </a:r>
            <a:r>
              <a:rPr lang="en-US" sz="2400" b="1" i="1" dirty="0">
                <a:latin typeface="+mj-lt"/>
              </a:rPr>
              <a:t>a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c</a:t>
            </a:r>
            <a:r>
              <a:rPr lang="zh-CN" altLang="en-US" sz="2400" b="1" dirty="0">
                <a:latin typeface="+mj-lt"/>
              </a:rPr>
              <a:t>＞</a:t>
            </a:r>
            <a:r>
              <a:rPr lang="en-US" sz="2400" b="1" i="1" dirty="0">
                <a:latin typeface="+mj-lt"/>
              </a:rPr>
              <a:t>b</a:t>
            </a:r>
            <a:r>
              <a:rPr lang="zh-CN" altLang="en-US" sz="2400" b="1" dirty="0">
                <a:latin typeface="+mj-lt"/>
              </a:rPr>
              <a:t>．</a:t>
            </a:r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2514588" y="2388870"/>
          <a:ext cx="24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name="Equation" r:id="rId8" imgW="5791200" imgH="17678400" progId="Equation.DSMT4">
                  <p:embed/>
                </p:oleObj>
              </mc:Choice>
              <mc:Fallback>
                <p:oleObj name="Equation" r:id="rId8" imgW="5791200" imgH="17678400" progId="Equation.DSMT4">
                  <p:embed/>
                  <p:pic>
                    <p:nvPicPr>
                      <p:cNvPr id="0" name="Picture 4" descr="image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588" y="2388870"/>
                        <a:ext cx="241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677601" y="2354580"/>
          <a:ext cx="24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name="Equation" r:id="rId10" imgW="5791200" imgH="17678400" progId="Equation.DSMT4">
                  <p:embed/>
                </p:oleObj>
              </mc:Choice>
              <mc:Fallback>
                <p:oleObj name="Equation" r:id="rId10" imgW="5791200" imgH="17678400" progId="Equation.DSMT4">
                  <p:embed/>
                  <p:pic>
                    <p:nvPicPr>
                      <p:cNvPr id="0" name="Picture 3" descr="image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7601" y="2354580"/>
                        <a:ext cx="241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4426903" y="2343150"/>
          <a:ext cx="228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1" name="Equation" r:id="rId12" imgW="5486400" imgH="17678400" progId="Equation.DSMT4">
                  <p:embed/>
                </p:oleObj>
              </mc:Choice>
              <mc:Fallback>
                <p:oleObj name="Equation" r:id="rId12" imgW="5486400" imgH="17678400" progId="Equation.DSMT4">
                  <p:embed/>
                  <p:pic>
                    <p:nvPicPr>
                      <p:cNvPr id="0" name="Picture 2" descr="image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6903" y="2343150"/>
                        <a:ext cx="228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242995" y="3471870"/>
          <a:ext cx="241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name="Equation" r:id="rId14" imgW="5791200" imgH="17678400" progId="Equation.DSMT4">
                  <p:embed/>
                </p:oleObj>
              </mc:Choice>
              <mc:Fallback>
                <p:oleObj name="Equation" r:id="rId14" imgW="5791200" imgH="17678400" progId="Equation.DSMT4">
                  <p:embed/>
                  <p:pic>
                    <p:nvPicPr>
                      <p:cNvPr id="0" name="Picture 1" descr="image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995" y="3471870"/>
                        <a:ext cx="241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8189580" y="655935"/>
            <a:ext cx="390247" cy="461662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662940" y="0"/>
            <a:ext cx="7886700" cy="61722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4565" y="601155"/>
            <a:ext cx="8592526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400" b="1" dirty="0">
                <a:latin typeface="+mj-lt"/>
                <a:ea typeface="黑体" panose="02010609060101010101" pitchFamily="49" charset="-122"/>
              </a:rPr>
              <a:t>6</a:t>
            </a:r>
            <a:r>
              <a:rPr lang="zh-CN" altLang="en-US" sz="2400" b="1" dirty="0">
                <a:latin typeface="+mj-lt"/>
                <a:ea typeface="黑体" panose="02010609060101010101" pitchFamily="49" charset="-122"/>
              </a:rPr>
              <a:t>．计算：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2444085" y="664001"/>
          <a:ext cx="32702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5" name="Equation" r:id="rId4" imgW="78638400" imgH="14935200" progId="Equation.DSMT4">
                  <p:embed/>
                </p:oleObj>
              </mc:Choice>
              <mc:Fallback>
                <p:oleObj name="Equation" r:id="rId4" imgW="78638400" imgH="14935200" progId="Equation.DSMT4">
                  <p:embed/>
                  <p:pic>
                    <p:nvPicPr>
                      <p:cNvPr id="0" name="Picture 6" descr="image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085" y="664001"/>
                        <a:ext cx="32702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643043" y="2054221"/>
          <a:ext cx="21399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tion" r:id="rId6" imgW="51206400" imgH="13716000" progId="Equation.DSMT4">
                  <p:embed/>
                </p:oleObj>
              </mc:Choice>
              <mc:Fallback>
                <p:oleObj name="Equation" r:id="rId6" imgW="51206400" imgH="13716000" progId="Equation.DSMT4">
                  <p:embed/>
                  <p:pic>
                    <p:nvPicPr>
                      <p:cNvPr id="0" name="Picture 5" descr="image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3" y="2054221"/>
                        <a:ext cx="213995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643043" y="2846390"/>
          <a:ext cx="182245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7" name="Equation" r:id="rId8" imgW="43891200" imgH="8229600" progId="Equation.DSMT4">
                  <p:embed/>
                </p:oleObj>
              </mc:Choice>
              <mc:Fallback>
                <p:oleObj name="Equation" r:id="rId8" imgW="43891200" imgH="8229600" progId="Equation.DSMT4">
                  <p:embed/>
                  <p:pic>
                    <p:nvPicPr>
                      <p:cNvPr id="0" name="Picture 4" descr="image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3" y="2846390"/>
                        <a:ext cx="182245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643042" y="3424245"/>
          <a:ext cx="14478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8" name="Equation" r:id="rId10" imgW="35052000" imgH="8229600" progId="Equation.DSMT4">
                  <p:embed/>
                </p:oleObj>
              </mc:Choice>
              <mc:Fallback>
                <p:oleObj name="Equation" r:id="rId10" imgW="35052000" imgH="8229600" progId="Equation.DSMT4">
                  <p:embed/>
                  <p:pic>
                    <p:nvPicPr>
                      <p:cNvPr id="0" name="Picture 3" descr="image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424245"/>
                        <a:ext cx="14478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1643043" y="4000510"/>
          <a:ext cx="8064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Equation" r:id="rId12" imgW="19507200" imgH="8229600" progId="Equation.DSMT4">
                  <p:embed/>
                </p:oleObj>
              </mc:Choice>
              <mc:Fallback>
                <p:oleObj name="Equation" r:id="rId12" imgW="19507200" imgH="8229600" progId="Equation.DSMT4">
                  <p:embed/>
                  <p:pic>
                    <p:nvPicPr>
                      <p:cNvPr id="0" name="Picture 2" descr="image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3" y="4000510"/>
                        <a:ext cx="80645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52047" y="1486906"/>
            <a:ext cx="1226053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7970" defTabSz="9137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解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： 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714375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3765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971550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3765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1171575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3765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1371600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3765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1571625"/>
            <a:ext cx="184710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defTabSz="913765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34828" name="Object 12"/>
          <p:cNvGraphicFramePr>
            <a:graphicFrameLocks noChangeAspect="1"/>
          </p:cNvGraphicFramePr>
          <p:nvPr/>
        </p:nvGraphicFramePr>
        <p:xfrm>
          <a:off x="1654285" y="1394310"/>
          <a:ext cx="32702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Equation" r:id="rId14" imgW="78638400" imgH="14935200" progId="Equation.DSMT4">
                  <p:embed/>
                </p:oleObj>
              </mc:Choice>
              <mc:Fallback>
                <p:oleObj name="Equation" r:id="rId14" imgW="78638400" imgH="14935200" progId="Equation.DSMT4">
                  <p:embed/>
                  <p:pic>
                    <p:nvPicPr>
                      <p:cNvPr id="0" name="Picture 1" descr="image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285" y="1394310"/>
                        <a:ext cx="32702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标题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随堂练习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262" y="724825"/>
            <a:ext cx="8592526" cy="202930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7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．声音的强弱用分贝表示，通常人们讲话时的声音是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50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分贝，它表示声音的强度是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，汽车的声音是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100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分贝，表示声音的强度是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，喷气式飞机的声音是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150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分贝，求：</a:t>
            </a:r>
          </a:p>
          <a:p>
            <a:pPr indent="612140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汽车声音的强度是人声音的强度的多少倍？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205" y="3321409"/>
            <a:ext cx="7643866" cy="105965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解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Wingdings" panose="05000000000000000000" pitchFamily="2" charset="2"/>
              </a:rPr>
              <a:t>：（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因为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÷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zh-CN" alt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－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所以汽车声音的强度是人声音的强度的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倍；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随堂练习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652" y="2658554"/>
            <a:ext cx="8592526" cy="57483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喷气式飞机声音的强度是汽车声音的强度的多少倍？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0777" y="1468323"/>
            <a:ext cx="8501122" cy="202930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）因为人的声音是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50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分贝，其声音的强度是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，汽车的声音是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100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分贝，其声音的强度为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，所以喷气式飞机的声音是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150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分贝，其声音的强度为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15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，所以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15</a:t>
            </a: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÷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15</a:t>
            </a:r>
            <a:r>
              <a:rPr lang="zh-CN" alt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－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，所以喷气式飞机声音的强度是汽车声音的强度的</a:t>
            </a:r>
            <a:r>
              <a:rPr 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10</a:t>
            </a:r>
            <a:r>
              <a:rPr lang="en-US" sz="2100" b="1" baseline="300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倍．</a:t>
            </a: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随堂练习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216" y="632992"/>
            <a:ext cx="8586520" cy="396859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．同底数幂的除法法则：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同底数幂相除，底数不变，指数相减．</a:t>
            </a:r>
          </a:p>
          <a:p>
            <a:pPr indent="612140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．零次幂：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任何一个不等于零的数的零次幂都等于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．即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1(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≠0)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 indent="612140">
              <a:lnSpc>
                <a:spcPct val="150000"/>
              </a:lnSpc>
            </a:pP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．负整数次幂：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任何一个不等于零的数的－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是正整数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次幂，等于这个数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次幂的倒数．即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400" b="1" i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＝        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≠0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是正整数</a:t>
            </a:r>
            <a:r>
              <a:rPr 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898609" y="3872377"/>
          <a:ext cx="406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Equation" r:id="rId4" imgW="9753600" imgH="17678400" progId="Equation.DSMT4">
                  <p:embed/>
                </p:oleObj>
              </mc:Choice>
              <mc:Fallback>
                <p:oleObj name="Equation" r:id="rId4" imgW="9753600" imgH="17678400" progId="Equation.DSMT4">
                  <p:embed/>
                  <p:pic>
                    <p:nvPicPr>
                      <p:cNvPr id="0" name="Picture 1" descr="image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609" y="3872377"/>
                        <a:ext cx="406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课堂小结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学习目标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743" y="1404913"/>
            <a:ext cx="8253022" cy="2333181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</a:rPr>
              <a:t>同底数幂的除法的运算法则及其应用；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</a:rPr>
              <a:t>探索同底数幂的除法的运算法则的过程，会进行同底数幂的除法运算；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400" b="1" dirty="0">
                <a:solidFill>
                  <a:schemeClr val="tx1"/>
                </a:solidFill>
              </a:rPr>
              <a:t>3.</a:t>
            </a:r>
            <a:r>
              <a:rPr lang="zh-CN" altLang="en-US" sz="2400" b="1" dirty="0">
                <a:solidFill>
                  <a:schemeClr val="tx1"/>
                </a:solidFill>
              </a:rPr>
              <a:t>掌握零次幂和负整数次幂的运算</a:t>
            </a:r>
            <a:r>
              <a:rPr lang="en-US" altLang="zh-CN" sz="2400" b="1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zh-CN" altLang="en-US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640205" y="2000726"/>
            <a:ext cx="3192304" cy="7610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5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再见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7923" y="1140800"/>
            <a:ext cx="8592526" cy="265271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一种液体每升含有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个病毒，为了试验某种杀菌剂的效果，科学家们进行了试验，发现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滴杀菌剂可以杀死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个此种细菌．要将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升液体中的有害细菌全部杀死，需要这种杀菌剂多少滴？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（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12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÷10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9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你是怎样计算的？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问题情境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99971"/>
            <a:ext cx="8592526" cy="64632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dirty="0"/>
              <a:t>利用幂的意义和数的除法法则，思考：      </a:t>
            </a:r>
            <a:r>
              <a:rPr lang="en-US" altLang="zh-CN" sz="2400" b="1" dirty="0"/>
              <a:t>÷      </a:t>
            </a:r>
            <a:r>
              <a:rPr lang="zh-CN" altLang="en-US" sz="2400" b="1" dirty="0"/>
              <a:t>＝？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797245" y="638237"/>
          <a:ext cx="508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4" name="Equation" r:id="rId4" imgW="508000" imgH="342900" progId="Equation.DSMT4">
                  <p:embed/>
                </p:oleObj>
              </mc:Choice>
              <mc:Fallback>
                <p:oleObj name="Equation" r:id="rId4" imgW="508000" imgH="342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7245" y="638237"/>
                        <a:ext cx="508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597867" y="615752"/>
          <a:ext cx="419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5" name="Equation" r:id="rId6" imgW="419100" imgH="342900" progId="Equation.DSMT4">
                  <p:embed/>
                </p:oleObj>
              </mc:Choice>
              <mc:Fallback>
                <p:oleObj name="Equation" r:id="rId6" imgW="419100" imgH="342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867" y="615752"/>
                        <a:ext cx="419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2" name="组合 26"/>
          <p:cNvGrpSpPr/>
          <p:nvPr/>
        </p:nvGrpSpPr>
        <p:grpSpPr>
          <a:xfrm>
            <a:off x="719035" y="913187"/>
            <a:ext cx="7500990" cy="1390650"/>
            <a:chOff x="1000100" y="864938"/>
            <a:chExt cx="7500990" cy="1390650"/>
          </a:xfrm>
        </p:grpSpPr>
        <p:sp>
          <p:nvSpPr>
            <p:cNvPr id="6" name="TextBox 5"/>
            <p:cNvSpPr txBox="1"/>
            <p:nvPr/>
          </p:nvSpPr>
          <p:spPr>
            <a:xfrm>
              <a:off x="1000100" y="1303863"/>
              <a:ext cx="75009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      ÷       =                                 =                     =</a:t>
              </a:r>
              <a:endParaRPr lang="zh-CN" altLang="en-US" sz="2400" b="1" dirty="0"/>
            </a:p>
          </p:txBody>
        </p:sp>
        <p:grpSp>
          <p:nvGrpSpPr>
            <p:cNvPr id="4" name="组合 12"/>
            <p:cNvGrpSpPr/>
            <p:nvPr/>
          </p:nvGrpSpPr>
          <p:grpSpPr>
            <a:xfrm>
              <a:off x="1013332" y="864938"/>
              <a:ext cx="5992078" cy="1390650"/>
              <a:chOff x="1013332" y="864938"/>
              <a:chExt cx="5992078" cy="1390650"/>
            </a:xfrm>
          </p:grpSpPr>
          <p:graphicFrame>
            <p:nvGraphicFramePr>
              <p:cNvPr id="1028" name="Object 4"/>
              <p:cNvGraphicFramePr>
                <a:graphicFrameLocks noChangeAspect="1"/>
              </p:cNvGraphicFramePr>
              <p:nvPr/>
            </p:nvGraphicFramePr>
            <p:xfrm>
              <a:off x="1013332" y="1316032"/>
              <a:ext cx="5080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86" name="Equation" r:id="rId8" imgW="508000" imgH="342900" progId="Equation.DSMT4">
                      <p:embed/>
                    </p:oleObj>
                  </mc:Choice>
                  <mc:Fallback>
                    <p:oleObj name="Equation" r:id="rId8" imgW="508000" imgH="342900" progId="Equation.DSMT4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13332" y="1316032"/>
                            <a:ext cx="5080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9" name="Object 5"/>
              <p:cNvGraphicFramePr>
                <a:graphicFrameLocks noChangeAspect="1"/>
              </p:cNvGraphicFramePr>
              <p:nvPr/>
            </p:nvGraphicFramePr>
            <p:xfrm>
              <a:off x="1857356" y="1316032"/>
              <a:ext cx="4191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87" name="Equation" r:id="rId10" imgW="419100" imgH="342900" progId="Equation.DSMT4">
                      <p:embed/>
                    </p:oleObj>
                  </mc:Choice>
                  <mc:Fallback>
                    <p:oleObj name="Equation" r:id="rId10" imgW="419100" imgH="342900" progId="Equation.DSMT4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57356" y="1316032"/>
                            <a:ext cx="4191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0" name="Object 6" descr="学科网(www.zxxk.com)--教育资源门户，提供试卷、教案、课件、论文、素材及各类教学资源下载，还有大量而丰富的教学相关资讯！"/>
              <p:cNvGraphicFramePr>
                <a:graphicFrameLocks noChangeAspect="1"/>
              </p:cNvGraphicFramePr>
              <p:nvPr/>
            </p:nvGraphicFramePr>
            <p:xfrm>
              <a:off x="2583782" y="864938"/>
              <a:ext cx="1976437" cy="1390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88" name="Equation" r:id="rId12" imgW="1955800" imgH="1384300" progId="Equation.DSMT4">
                      <p:embed/>
                    </p:oleObj>
                  </mc:Choice>
                  <mc:Fallback>
                    <p:oleObj name="Equation" r:id="rId12" imgW="1955800" imgH="1384300" progId="Equation.DSMT4">
                      <p:embed/>
                      <p:pic>
                        <p:nvPicPr>
                          <p:cNvPr id="0" name="Picture 6" descr="学科网(www.zxxk.com)--教育资源门户，提供试卷、教案、课件、论文、素材及各类教学资源下载，还有大量而丰富的教学相关资讯！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83782" y="864938"/>
                            <a:ext cx="1976437" cy="13906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2" name="Object 8" descr="学科网(www.zxxk.com)--教育资源门户，提供试卷、教案、课件、论文、素材及各类教学资源下载，还有大量而丰富的教学相关资讯！"/>
              <p:cNvGraphicFramePr>
                <a:graphicFrameLocks noChangeAspect="1"/>
              </p:cNvGraphicFramePr>
              <p:nvPr/>
            </p:nvGraphicFramePr>
            <p:xfrm>
              <a:off x="4873107" y="1390113"/>
              <a:ext cx="1404938" cy="290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89" name="Equation" r:id="rId14" imgW="1384300" imgH="279400" progId="Equation.DSMT4">
                      <p:embed/>
                    </p:oleObj>
                  </mc:Choice>
                  <mc:Fallback>
                    <p:oleObj name="Equation" r:id="rId14" imgW="1384300" imgH="279400" progId="Equation.DSMT4">
                      <p:embed/>
                      <p:pic>
                        <p:nvPicPr>
                          <p:cNvPr id="0" name="Picture 7" descr="学科网(www.zxxk.com)--教育资源门户，提供试卷、教案、课件、论文、素材及各类教学资源下载，还有大量而丰富的教学相关资讯！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73107" y="1390113"/>
                            <a:ext cx="1404938" cy="290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34" name="Object 10"/>
              <p:cNvGraphicFramePr>
                <a:graphicFrameLocks noChangeAspect="1"/>
              </p:cNvGraphicFramePr>
              <p:nvPr/>
            </p:nvGraphicFramePr>
            <p:xfrm>
              <a:off x="6586310" y="1331371"/>
              <a:ext cx="4191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90" name="Equation" r:id="rId16" imgW="419100" imgH="342900" progId="Equation.DSMT4">
                      <p:embed/>
                    </p:oleObj>
                  </mc:Choice>
                  <mc:Fallback>
                    <p:oleObj name="Equation" r:id="rId16" imgW="419100" imgH="342900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86310" y="1331371"/>
                            <a:ext cx="4191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4" name="矩形 13"/>
          <p:cNvSpPr/>
          <p:nvPr/>
        </p:nvSpPr>
        <p:spPr>
          <a:xfrm>
            <a:off x="647598" y="2188752"/>
            <a:ext cx="2003669" cy="461662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en-US" sz="2400" b="1" dirty="0">
                <a:latin typeface="+mj-lt"/>
              </a:rPr>
              <a:t>10</a:t>
            </a:r>
            <a:r>
              <a:rPr lang="en-US" sz="2400" b="1" baseline="30000" dirty="0">
                <a:latin typeface="+mj-lt"/>
              </a:rPr>
              <a:t>12</a:t>
            </a:r>
            <a:r>
              <a:rPr lang="en-US" sz="2400" b="1" dirty="0">
                <a:latin typeface="+mj-lt"/>
              </a:rPr>
              <a:t>÷10</a:t>
            </a:r>
            <a:r>
              <a:rPr lang="en-US" sz="2400" b="1" baseline="30000" dirty="0">
                <a:latin typeface="+mj-lt"/>
              </a:rPr>
              <a:t>9</a:t>
            </a:r>
            <a:r>
              <a:rPr lang="en-US" sz="2400" b="1" dirty="0">
                <a:latin typeface="+mj-lt"/>
              </a:rPr>
              <a:t>=10</a:t>
            </a:r>
            <a:r>
              <a:rPr lang="en-US" sz="2400" b="1" baseline="30000" dirty="0">
                <a:latin typeface="+mj-lt"/>
              </a:rPr>
              <a:t>3</a:t>
            </a:r>
            <a:endParaRPr lang="zh-CN" altLang="en-US" sz="2400" b="1" dirty="0">
              <a:latin typeface="+mj-lt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035" name="Object 1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3260352" y="2210568"/>
          <a:ext cx="10287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1" name="Equation" r:id="rId18" imgW="1028065" imgH="355600" progId="Equation.DSMT4">
                  <p:embed/>
                </p:oleObj>
              </mc:Choice>
              <mc:Fallback>
                <p:oleObj name="Equation" r:id="rId18" imgW="1028065" imgH="355600" progId="Equation.DSMT4">
                  <p:embed/>
                  <p:pic>
                    <p:nvPicPr>
                      <p:cNvPr id="0" name="Picture 9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352" y="2210568"/>
                        <a:ext cx="10287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4347148" y="2255538"/>
          <a:ext cx="7874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2" name="Equation" r:id="rId20" imgW="786765" imgH="355600" progId="Equation.DSMT4">
                  <p:embed/>
                </p:oleObj>
              </mc:Choice>
              <mc:Fallback>
                <p:oleObj name="Equation" r:id="rId20" imgW="786765" imgH="355600" progId="Equation.DSMT4">
                  <p:embed/>
                  <p:pic>
                    <p:nvPicPr>
                      <p:cNvPr id="0" name="Picture 10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7148" y="2255538"/>
                        <a:ext cx="7874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038" name="Object 1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644275" y="2192701"/>
          <a:ext cx="1612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3" name="Equation" r:id="rId22" imgW="1612900" imgH="482600" progId="Equation.DSMT4">
                  <p:embed/>
                </p:oleObj>
              </mc:Choice>
              <mc:Fallback>
                <p:oleObj name="Equation" r:id="rId22" imgW="1612900" imgH="482600" progId="Equation.DSMT4">
                  <p:embed/>
                  <p:pic>
                    <p:nvPicPr>
                      <p:cNvPr id="0" name="Picture 11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4275" y="2192701"/>
                        <a:ext cx="16129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7246360" y="2203944"/>
          <a:ext cx="1079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4" name="Equation" r:id="rId24" imgW="1078865" imgH="482600" progId="Equation.DSMT4">
                  <p:embed/>
                </p:oleObj>
              </mc:Choice>
              <mc:Fallback>
                <p:oleObj name="Equation" r:id="rId24" imgW="1078865" imgH="482600" progId="Equation.DSMT4">
                  <p:embed/>
                  <p:pic>
                    <p:nvPicPr>
                      <p:cNvPr id="0" name="Picture 12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6360" y="2203944"/>
                        <a:ext cx="10795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pSp>
        <p:nvGrpSpPr>
          <p:cNvPr id="7" name="组合 31"/>
          <p:cNvGrpSpPr/>
          <p:nvPr/>
        </p:nvGrpSpPr>
        <p:grpSpPr>
          <a:xfrm>
            <a:off x="591383" y="2556525"/>
            <a:ext cx="7500990" cy="1390650"/>
            <a:chOff x="1000100" y="3252802"/>
            <a:chExt cx="7500990" cy="1390650"/>
          </a:xfrm>
        </p:grpSpPr>
        <p:sp>
          <p:nvSpPr>
            <p:cNvPr id="26" name="TextBox 25"/>
            <p:cNvSpPr txBox="1"/>
            <p:nvPr/>
          </p:nvSpPr>
          <p:spPr>
            <a:xfrm>
              <a:off x="1000100" y="3786196"/>
              <a:ext cx="75009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      ÷       =                          =                            =</a:t>
              </a:r>
              <a:endParaRPr lang="zh-CN" altLang="en-US" sz="2400" b="1" dirty="0"/>
            </a:p>
          </p:txBody>
        </p:sp>
        <p:grpSp>
          <p:nvGrpSpPr>
            <p:cNvPr id="8" name="组合 30"/>
            <p:cNvGrpSpPr/>
            <p:nvPr/>
          </p:nvGrpSpPr>
          <p:grpSpPr>
            <a:xfrm>
              <a:off x="1089025" y="3252802"/>
              <a:ext cx="6340495" cy="1390650"/>
              <a:chOff x="1089025" y="3214688"/>
              <a:chExt cx="6340495" cy="1390650"/>
            </a:xfrm>
          </p:grpSpPr>
          <p:graphicFrame>
            <p:nvGraphicFramePr>
              <p:cNvPr id="1041" name="Object 17"/>
              <p:cNvGraphicFramePr>
                <a:graphicFrameLocks noChangeAspect="1"/>
              </p:cNvGraphicFramePr>
              <p:nvPr/>
            </p:nvGraphicFramePr>
            <p:xfrm>
              <a:off x="1089025" y="3786196"/>
              <a:ext cx="3556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95" name="Equation" r:id="rId26" imgW="355600" imgH="342900" progId="Equation.DSMT4">
                      <p:embed/>
                    </p:oleObj>
                  </mc:Choice>
                  <mc:Fallback>
                    <p:oleObj name="Equation" r:id="rId26" imgW="355600" imgH="342900" progId="Equation.DSMT4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9025" y="3786196"/>
                            <a:ext cx="3556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2" name="Object 18"/>
              <p:cNvGraphicFramePr>
                <a:graphicFrameLocks noChangeAspect="1"/>
              </p:cNvGraphicFramePr>
              <p:nvPr/>
            </p:nvGraphicFramePr>
            <p:xfrm>
              <a:off x="1908175" y="3786196"/>
              <a:ext cx="3175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96" name="Equation" r:id="rId28" imgW="317500" imgH="342900" progId="Equation.DSMT4">
                      <p:embed/>
                    </p:oleObj>
                  </mc:Choice>
                  <mc:Fallback>
                    <p:oleObj name="Equation" r:id="rId28" imgW="317500" imgH="342900" progId="Equation.DSMT4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8175" y="3786196"/>
                            <a:ext cx="3175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3" name="Object 19" descr="学科网(www.zxxk.com)--教育资源门户，提供试卷、教案、课件、论文、素材及各类教学资源下载，还有大量而丰富的教学相关资讯！"/>
              <p:cNvGraphicFramePr>
                <a:graphicFrameLocks noChangeAspect="1"/>
              </p:cNvGraphicFramePr>
              <p:nvPr/>
            </p:nvGraphicFramePr>
            <p:xfrm>
              <a:off x="2522720" y="3214688"/>
              <a:ext cx="1604963" cy="1390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97" name="Equation" r:id="rId30" imgW="1587500" imgH="1384300" progId="Equation.DSMT4">
                      <p:embed/>
                    </p:oleObj>
                  </mc:Choice>
                  <mc:Fallback>
                    <p:oleObj name="Equation" r:id="rId30" imgW="1587500" imgH="1384300" progId="Equation.DSMT4">
                      <p:embed/>
                      <p:pic>
                        <p:nvPicPr>
                          <p:cNvPr id="0" name="Picture 15" descr="学科网(www.zxxk.com)--教育资源门户，提供试卷、教案、课件、论文、素材及各类教学资源下载，还有大量而丰富的教学相关资讯！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22720" y="3214688"/>
                            <a:ext cx="1604963" cy="139065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5" name="Object 21"/>
              <p:cNvGraphicFramePr>
                <a:graphicFrameLocks noChangeAspect="1"/>
              </p:cNvGraphicFramePr>
              <p:nvPr/>
            </p:nvGraphicFramePr>
            <p:xfrm>
              <a:off x="6858020" y="3786196"/>
              <a:ext cx="571500" cy="342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98" name="Equation" r:id="rId32" imgW="571500" imgH="342900" progId="Equation.DSMT4">
                      <p:embed/>
                    </p:oleObj>
                  </mc:Choice>
                  <mc:Fallback>
                    <p:oleObj name="Equation" r:id="rId32" imgW="571500" imgH="342900" progId="Equation.DSMT4">
                      <p:embed/>
                      <p:pic>
                        <p:nvPicPr>
                          <p:cNvPr id="0" name="Picture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58020" y="3786196"/>
                            <a:ext cx="571500" cy="3429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8" name="Object 24" descr="学科网(www.zxxk.com)--教育资源门户，提供试卷、教案、课件、论文、素材及各类教学资源下载，还有大量而丰富的教学相关资讯！"/>
              <p:cNvGraphicFramePr>
                <a:graphicFrameLocks noChangeAspect="1"/>
              </p:cNvGraphicFramePr>
              <p:nvPr/>
            </p:nvGraphicFramePr>
            <p:xfrm>
              <a:off x="4572339" y="3606395"/>
              <a:ext cx="1552575" cy="6381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99" name="Equation" r:id="rId34" imgW="1536065" imgH="635000" progId="Equation.DSMT4">
                      <p:embed/>
                    </p:oleObj>
                  </mc:Choice>
                  <mc:Fallback>
                    <p:oleObj name="Equation" r:id="rId34" imgW="1536065" imgH="635000" progId="Equation.DSMT4">
                      <p:embed/>
                      <p:pic>
                        <p:nvPicPr>
                          <p:cNvPr id="0" name="Picture 17" descr="学科网(www.zxxk.com)--教育资源门户，提供试卷、教案、课件、论文、素材及各类教学资源下载，还有大量而丰富的教学相关资讯！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2339" y="3606395"/>
                            <a:ext cx="1552575" cy="6381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3" name="TextBox 32"/>
          <p:cNvSpPr txBox="1"/>
          <p:nvPr/>
        </p:nvSpPr>
        <p:spPr>
          <a:xfrm>
            <a:off x="932365" y="3694122"/>
            <a:ext cx="8425982" cy="161582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</a:rPr>
              <a:t>同底数幂相除，底数不变，指数相减；</a:t>
            </a:r>
          </a:p>
          <a:p>
            <a:pPr>
              <a:lnSpc>
                <a:spcPct val="150000"/>
              </a:lnSpc>
            </a:pPr>
            <a:r>
              <a:rPr lang="en-US" sz="2100" b="1" i="1" dirty="0" err="1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i="1" baseline="30000" dirty="0" err="1">
                <a:latin typeface="+mj-lt"/>
                <a:ea typeface="黑体" panose="02010609060101010101" pitchFamily="49" charset="-122"/>
              </a:rPr>
              <a:t>m</a:t>
            </a:r>
            <a:r>
              <a:rPr lang="en-US" altLang="zh-CN" sz="2100" b="1" dirty="0" err="1">
                <a:latin typeface="+mj-lt"/>
                <a:ea typeface="黑体" panose="02010609060101010101" pitchFamily="49" charset="-122"/>
              </a:rPr>
              <a:t>÷</a:t>
            </a:r>
            <a:r>
              <a:rPr lang="en-US" sz="2100" b="1" i="1" dirty="0" err="1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i="1" baseline="30000" dirty="0" err="1">
                <a:latin typeface="+mj-lt"/>
                <a:ea typeface="黑体" panose="02010609060101010101" pitchFamily="49" charset="-122"/>
              </a:rPr>
              <a:t>n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=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en-US" sz="2100" b="1" i="1" baseline="30000" dirty="0">
                <a:latin typeface="+mj-lt"/>
                <a:ea typeface="黑体" panose="02010609060101010101" pitchFamily="49" charset="-122"/>
              </a:rPr>
              <a:t>m</a:t>
            </a:r>
            <a:r>
              <a:rPr lang="en-US" sz="2100" b="1" baseline="30000" dirty="0">
                <a:latin typeface="+mj-lt"/>
                <a:ea typeface="黑体" panose="02010609060101010101" pitchFamily="49" charset="-122"/>
              </a:rPr>
              <a:t>-</a:t>
            </a:r>
            <a:r>
              <a:rPr lang="en-US" sz="2100" b="1" i="1" baseline="30000" dirty="0">
                <a:latin typeface="+mj-lt"/>
                <a:ea typeface="黑体" panose="02010609060101010101" pitchFamily="49" charset="-122"/>
              </a:rPr>
              <a:t>n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（</a:t>
            </a:r>
            <a:r>
              <a:rPr lang="en-US" sz="2100" b="1" i="1" dirty="0">
                <a:latin typeface="+mj-lt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≠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0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，</a:t>
            </a:r>
            <a:r>
              <a:rPr lang="en-US" altLang="zh-CN" sz="2100" b="1" i="1" dirty="0" err="1">
                <a:latin typeface="+mj-lt"/>
                <a:ea typeface="黑体" panose="02010609060101010101" pitchFamily="49" charset="-122"/>
              </a:rPr>
              <a:t>m</a:t>
            </a:r>
            <a:r>
              <a:rPr lang="en-US" altLang="zh-CN" sz="2100" b="1" dirty="0" err="1">
                <a:latin typeface="+mj-lt"/>
                <a:ea typeface="黑体" panose="02010609060101010101" pitchFamily="49" charset="-122"/>
              </a:rPr>
              <a:t>,</a:t>
            </a:r>
            <a:r>
              <a:rPr lang="en-US" altLang="zh-CN" sz="2100" b="1" i="1" dirty="0" err="1">
                <a:latin typeface="+mj-lt"/>
                <a:ea typeface="黑体" panose="02010609060101010101" pitchFamily="49" charset="-122"/>
              </a:rPr>
              <a:t>n</a:t>
            </a:r>
            <a:r>
              <a:rPr lang="en-US" sz="2100" b="1" dirty="0">
                <a:latin typeface="+mj-lt"/>
                <a:ea typeface="黑体" panose="02010609060101010101" pitchFamily="49" charset="-122"/>
              </a:rPr>
              <a:t> 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都是正整数，           ）．</a:t>
            </a:r>
          </a:p>
          <a:p>
            <a:pPr>
              <a:lnSpc>
                <a:spcPct val="150000"/>
              </a:lnSpc>
            </a:pPr>
            <a:endParaRPr lang="zh-CN" altLang="en-US" sz="2400" b="1" dirty="0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049" name="Object 25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371174" y="4365666"/>
          <a:ext cx="768351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00" name="Equation" r:id="rId36" imgW="774065" imgH="215900" progId="Equation.DSMT4">
                  <p:embed/>
                </p:oleObj>
              </mc:Choice>
              <mc:Fallback>
                <p:oleObj name="Equation" r:id="rId36" imgW="774065" imgH="215900" progId="Equation.DSMT4">
                  <p:embed/>
                  <p:pic>
                    <p:nvPicPr>
                      <p:cNvPr id="0" name="Picture 18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1174" y="4365666"/>
                        <a:ext cx="768351" cy="220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标题 33"/>
          <p:cNvSpPr>
            <a:spLocks noGrp="1"/>
          </p:cNvSpPr>
          <p:nvPr>
            <p:ph type="ctrTitle"/>
          </p:nvPr>
        </p:nvSpPr>
        <p:spPr>
          <a:xfrm>
            <a:off x="549952" y="0"/>
            <a:ext cx="7886700" cy="61722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探究新知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8704" y="1074280"/>
            <a:ext cx="8592526" cy="251412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需要注意的是：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①同底数幂相除运算中，相同底数可以是不为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的数字或字母，或单项式、多项式．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②同底数幂相除运算中，也可以是两个或两个以上的同底数幂相除，幂的底数必须相同，相除时指数才能相减．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探究新知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猜一猜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：下面的括号内该填入什么数？你是怎么想的？与同伴交流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.</a:t>
            </a:r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10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     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</a:t>
            </a:r>
            <a:r>
              <a:rPr lang="en-US" altLang="zh-CN" b="1" baseline="30000" dirty="0" smtClean="0">
                <a:solidFill>
                  <a:schemeClr val="tx1"/>
                </a:solidFill>
                <a:uFillTx/>
              </a:rPr>
              <a:t>      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0.1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10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</a:t>
            </a:r>
            <a:r>
              <a:rPr lang="en-US" altLang="zh-CN" b="1" baseline="30000" dirty="0" smtClean="0">
                <a:solidFill>
                  <a:schemeClr val="tx1"/>
                </a:solidFill>
                <a:uFillTx/>
              </a:rPr>
              <a:t>      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0.01.</a:t>
            </a:r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2;  2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      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1;  2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</a:t>
            </a:r>
            <a:r>
              <a:rPr lang="en-US" altLang="zh-CN" b="1" baseline="30000" dirty="0" smtClean="0">
                <a:solidFill>
                  <a:schemeClr val="tx1"/>
                </a:solidFill>
                <a:uFillTx/>
              </a:rPr>
              <a:t>       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        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(</a:t>
            </a:r>
            <a:r>
              <a:rPr lang="en-US" altLang="zh-CN" b="1" baseline="30000" dirty="0" smtClean="0">
                <a:solidFill>
                  <a:schemeClr val="tx1"/>
                </a:solidFill>
                <a:uFillTx/>
              </a:rPr>
              <a:t>         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)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b="1" baseline="30000" dirty="0" smtClean="0">
                <a:solidFill>
                  <a:srgbClr val="FF0000"/>
                </a:solidFill>
                <a:latin typeface="+mj-lt"/>
              </a:rPr>
              <a:t>0</a:t>
            </a:r>
            <a:r>
              <a:rPr lang="zh-CN" altLang="en-US" b="1" dirty="0" smtClean="0">
                <a:solidFill>
                  <a:srgbClr val="FF0000"/>
                </a:solidFill>
                <a:latin typeface="+mj-lt"/>
              </a:rPr>
              <a:t>＝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1(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≠0), 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zh-CN" altLang="en-US" b="1" baseline="30000" dirty="0" smtClean="0">
                <a:solidFill>
                  <a:srgbClr val="FF0000"/>
                </a:solidFill>
                <a:latin typeface="+mj-lt"/>
              </a:rPr>
              <a:t>－</a:t>
            </a:r>
            <a:r>
              <a:rPr lang="en-US" b="1" i="1" baseline="30000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zh-CN" altLang="en-US" b="1" dirty="0" smtClean="0">
                <a:solidFill>
                  <a:srgbClr val="FF0000"/>
                </a:solidFill>
                <a:latin typeface="+mj-lt"/>
              </a:rPr>
              <a:t>＝        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≠0,</a:t>
            </a:r>
            <a:r>
              <a:rPr lang="en-US" b="1" i="1" dirty="0" smtClean="0">
                <a:solidFill>
                  <a:srgbClr val="FF0000"/>
                </a:solidFill>
                <a:latin typeface="+mj-lt"/>
              </a:rPr>
              <a:t>p</a:t>
            </a:r>
            <a:r>
              <a:rPr lang="zh-CN" altLang="en-US" b="1" dirty="0" smtClean="0">
                <a:solidFill>
                  <a:srgbClr val="FF0000"/>
                </a:solidFill>
                <a:latin typeface="+mj-lt"/>
              </a:rPr>
              <a:t>是正整数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).</a:t>
            </a:r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endParaRPr lang="zh-CN" altLang="en-US" b="1" dirty="0" smtClean="0">
              <a:solidFill>
                <a:schemeClr val="tx1"/>
              </a:solidFill>
              <a:uFillTx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4750" y="1878361"/>
            <a:ext cx="210696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99466" y="1891477"/>
            <a:ext cx="210696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0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71756" y="1893351"/>
            <a:ext cx="488015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-1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168899" y="1895226"/>
            <a:ext cx="488015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-2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graphicFrame>
        <p:nvGraphicFramePr>
          <p:cNvPr id="13313" name="Object 1"/>
          <p:cNvGraphicFramePr>
            <a:graphicFrameLocks noChangeAspect="1"/>
          </p:cNvGraphicFramePr>
          <p:nvPr/>
        </p:nvGraphicFramePr>
        <p:xfrm>
          <a:off x="3800945" y="2309464"/>
          <a:ext cx="263265" cy="680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4" imgW="3657600" imgH="9448800" progId="Equation.DSMT4">
                  <p:embed/>
                </p:oleObj>
              </mc:Choice>
              <mc:Fallback>
                <p:oleObj name="Equation" r:id="rId4" imgW="3657600" imgH="9448800" progId="Equation.DSMT4">
                  <p:embed/>
                  <p:pic>
                    <p:nvPicPr>
                      <p:cNvPr id="0" name="Picture 2" descr="image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945" y="2309464"/>
                        <a:ext cx="263265" cy="680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515443" y="2411680"/>
          <a:ext cx="274508" cy="709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6" imgW="3657600" imgH="9448800" progId="Equation.DSMT4">
                  <p:embed/>
                </p:oleObj>
              </mc:Choice>
              <mc:Fallback>
                <p:oleObj name="Equation" r:id="rId6" imgW="3657600" imgH="9448800" progId="Equation.DSMT4">
                  <p:embed/>
                  <p:pic>
                    <p:nvPicPr>
                      <p:cNvPr id="0" name="Picture 1" descr="image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5443" y="2411680"/>
                        <a:ext cx="274508" cy="709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904196" y="2464850"/>
            <a:ext cx="210696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1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52818" y="2410511"/>
            <a:ext cx="210696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0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156469" y="2446113"/>
            <a:ext cx="488015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-1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88523" y="2425502"/>
            <a:ext cx="488015" cy="369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latin typeface="+mj-lt"/>
                <a:ea typeface="楷体" panose="02010609060101010101" pitchFamily="49" charset="-122"/>
              </a:rPr>
              <a:t>-2</a:t>
            </a:r>
            <a:endParaRPr lang="zh-CN" altLang="en-US" sz="1800" dirty="0">
              <a:solidFill>
                <a:srgbClr val="FF0000"/>
              </a:solidFill>
              <a:latin typeface="+mj-lt"/>
              <a:ea typeface="楷体" panose="02010609060101010101" pitchFamily="49" charset="-122"/>
            </a:endParaRPr>
          </a:p>
        </p:txBody>
      </p:sp>
      <p:sp>
        <p:nvSpPr>
          <p:cNvPr id="8" name="标题 2"/>
          <p:cNvSpPr>
            <a:spLocks noGrp="1"/>
          </p:cNvSpPr>
          <p:nvPr/>
        </p:nvSpPr>
        <p:spPr>
          <a:xfrm>
            <a:off x="712470" y="39053"/>
            <a:ext cx="7886700" cy="617220"/>
          </a:xfrm>
          <a:prstGeom prst="rect">
            <a:avLst/>
          </a:prstGeom>
        </p:spPr>
        <p:txBody>
          <a:bodyPr vert="horz" lIns="68580" tIns="34290" rIns="68580" bIns="34290" rtlCol="0" anchor="ctr" anchorCtr="0">
            <a:normAutofit lnSpcReduction="10000"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j-cs"/>
              </a:defRPr>
            </a:lvl1pPr>
          </a:lstStyle>
          <a:p>
            <a:r>
              <a:rPr lang="zh-CN" altLang="en-US" dirty="0" smtClean="0">
                <a:solidFill>
                  <a:schemeClr val="tx1"/>
                </a:solidFill>
              </a:rPr>
              <a:t>探究新知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72190" y="3249117"/>
            <a:ext cx="224852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129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归纳结论：</a:t>
            </a:r>
            <a:endParaRPr lang="zh-CN" altLang="en-US" sz="210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pic>
        <p:nvPicPr>
          <p:cNvPr id="12291" name="图片 189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342900"/>
            <a:ext cx="14288" cy="14288"/>
          </a:xfrm>
          <a:prstGeom prst="rect">
            <a:avLst/>
          </a:prstGeom>
          <a:noFill/>
        </p:spPr>
      </p:pic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2844852" y="3951918"/>
          <a:ext cx="370538" cy="6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9" imgW="228600" imgH="393700" progId="Equation.DSMT4">
                  <p:embed/>
                </p:oleObj>
              </mc:Choice>
              <mc:Fallback>
                <p:oleObj name="Equation" r:id="rId9" imgW="228600" imgH="3937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52" y="3951918"/>
                        <a:ext cx="370538" cy="6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2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4912" y="623638"/>
            <a:ext cx="9144000" cy="50996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1</a:t>
            </a:r>
            <a:r>
              <a:rPr lang="en-US" altLang="zh-CN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100" b="1" dirty="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  <a:p>
            <a:pPr indent="612140">
              <a:lnSpc>
                <a:spcPct val="200000"/>
              </a:lnSpc>
            </a:pPr>
            <a:r>
              <a:rPr lang="zh-CN" altLang="en-US" sz="2100" b="1" dirty="0">
                <a:latin typeface="+mj-lt"/>
              </a:rPr>
              <a:t>（</a:t>
            </a:r>
            <a:r>
              <a:rPr lang="en-US" altLang="zh-CN" sz="2100" b="1" dirty="0">
                <a:latin typeface="+mj-lt"/>
              </a:rPr>
              <a:t>1</a:t>
            </a:r>
            <a:r>
              <a:rPr lang="zh-CN" altLang="en-US" sz="2100" b="1" dirty="0">
                <a:latin typeface="+mj-lt"/>
              </a:rPr>
              <a:t>）</a:t>
            </a:r>
            <a:endParaRPr lang="en-US" altLang="zh-CN" sz="2100" b="1" dirty="0">
              <a:latin typeface="+mj-lt"/>
            </a:endParaRPr>
          </a:p>
          <a:p>
            <a:pPr indent="612140">
              <a:lnSpc>
                <a:spcPct val="200000"/>
              </a:lnSpc>
            </a:pPr>
            <a:r>
              <a:rPr lang="zh-CN" altLang="en-US" sz="2100" b="1" dirty="0">
                <a:latin typeface="+mj-lt"/>
              </a:rPr>
              <a:t>（</a:t>
            </a:r>
            <a:r>
              <a:rPr lang="en-US" altLang="zh-CN" sz="2100" b="1" dirty="0">
                <a:latin typeface="+mj-lt"/>
              </a:rPr>
              <a:t>2</a:t>
            </a:r>
            <a:r>
              <a:rPr lang="zh-CN" altLang="en-US" sz="2100" b="1" dirty="0">
                <a:latin typeface="+mj-lt"/>
              </a:rPr>
              <a:t>）　</a:t>
            </a:r>
          </a:p>
          <a:p>
            <a:pPr indent="612140">
              <a:lnSpc>
                <a:spcPct val="200000"/>
              </a:lnSpc>
            </a:pPr>
            <a:r>
              <a:rPr lang="zh-CN" altLang="en-US" sz="2100" b="1" dirty="0">
                <a:latin typeface="+mj-lt"/>
              </a:rPr>
              <a:t>（</a:t>
            </a:r>
            <a:r>
              <a:rPr lang="en-US" altLang="zh-CN" sz="2100" b="1" dirty="0">
                <a:latin typeface="+mj-lt"/>
              </a:rPr>
              <a:t>3</a:t>
            </a:r>
            <a:r>
              <a:rPr lang="zh-CN" altLang="en-US" sz="2100" b="1" dirty="0">
                <a:latin typeface="+mj-lt"/>
              </a:rPr>
              <a:t>） 　</a:t>
            </a:r>
            <a:endParaRPr lang="en-US" altLang="zh-CN" sz="2100" b="1" dirty="0">
              <a:latin typeface="+mj-lt"/>
            </a:endParaRPr>
          </a:p>
          <a:p>
            <a:pPr indent="612140">
              <a:lnSpc>
                <a:spcPct val="200000"/>
              </a:lnSpc>
            </a:pPr>
            <a:r>
              <a:rPr lang="zh-CN" altLang="en-US" sz="2100" b="1" dirty="0">
                <a:latin typeface="+mj-lt"/>
              </a:rPr>
              <a:t>（</a:t>
            </a:r>
            <a:r>
              <a:rPr lang="en-US" altLang="zh-CN" sz="2100" b="1" dirty="0">
                <a:latin typeface="+mj-lt"/>
              </a:rPr>
              <a:t>4</a:t>
            </a:r>
            <a:r>
              <a:rPr lang="zh-CN" altLang="en-US" sz="2100" b="1" dirty="0">
                <a:latin typeface="+mj-lt"/>
              </a:rPr>
              <a:t>）</a:t>
            </a:r>
            <a:endParaRPr lang="en-US" altLang="zh-CN" sz="2100" b="1" dirty="0">
              <a:latin typeface="+mj-lt"/>
            </a:endParaRPr>
          </a:p>
          <a:p>
            <a:pPr indent="612140">
              <a:lnSpc>
                <a:spcPct val="200000"/>
              </a:lnSpc>
            </a:pPr>
            <a:r>
              <a:rPr lang="zh-CN" altLang="en-US" sz="2100" b="1" dirty="0">
                <a:latin typeface="+mj-lt"/>
              </a:rPr>
              <a:t>（</a:t>
            </a:r>
            <a:r>
              <a:rPr lang="en-US" altLang="zh-CN" sz="2100" b="1" dirty="0">
                <a:latin typeface="+mj-lt"/>
              </a:rPr>
              <a:t>5</a:t>
            </a:r>
            <a:r>
              <a:rPr lang="zh-CN" altLang="en-US" sz="2100" b="1" dirty="0">
                <a:latin typeface="+mj-lt"/>
              </a:rPr>
              <a:t>）</a:t>
            </a:r>
            <a:endParaRPr lang="en-US" altLang="zh-CN" sz="2100" b="1" dirty="0">
              <a:latin typeface="+mj-lt"/>
            </a:endParaRPr>
          </a:p>
          <a:p>
            <a:pPr indent="612140">
              <a:lnSpc>
                <a:spcPct val="200000"/>
              </a:lnSpc>
            </a:pPr>
            <a:r>
              <a:rPr lang="zh-CN" altLang="en-US" sz="2100" b="1" dirty="0">
                <a:latin typeface="+mj-lt"/>
              </a:rPr>
              <a:t>（</a:t>
            </a:r>
            <a:r>
              <a:rPr lang="en-US" altLang="zh-CN" sz="2100" b="1" dirty="0">
                <a:latin typeface="+mj-lt"/>
              </a:rPr>
              <a:t>6</a:t>
            </a:r>
            <a:r>
              <a:rPr lang="zh-CN" altLang="en-US" sz="2100" b="1" dirty="0">
                <a:latin typeface="+mj-lt"/>
              </a:rPr>
              <a:t>）</a:t>
            </a:r>
            <a:endParaRPr lang="en-US" altLang="zh-CN" sz="2100" b="1" dirty="0">
              <a:latin typeface="+mj-lt"/>
            </a:endParaRPr>
          </a:p>
          <a:p>
            <a:pPr indent="612140">
              <a:lnSpc>
                <a:spcPct val="200000"/>
              </a:lnSpc>
            </a:pPr>
            <a:r>
              <a:rPr lang="zh-CN" altLang="en-US" sz="2100" b="1" dirty="0">
                <a:latin typeface="+mj-lt"/>
              </a:rPr>
              <a:t>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489628" y="1880613"/>
          <a:ext cx="17922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7" name="Equation" r:id="rId3" imgW="42976800" imgH="11887200" progId="Equation.DSMT4">
                  <p:embed/>
                </p:oleObj>
              </mc:Choice>
              <mc:Fallback>
                <p:oleObj name="Equation" r:id="rId3" imgW="42976800" imgH="11887200" progId="Equation.DSMT4">
                  <p:embed/>
                  <p:pic>
                    <p:nvPicPr>
                      <p:cNvPr id="0" name="Picture 12" descr="image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628" y="1880613"/>
                        <a:ext cx="1792288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499299" y="3834202"/>
          <a:ext cx="2073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8" name="Equation" r:id="rId5" imgW="49682400" imgH="11887200" progId="Equation.DSMT4">
                  <p:embed/>
                </p:oleObj>
              </mc:Choice>
              <mc:Fallback>
                <p:oleObj name="Equation" r:id="rId5" imgW="49682400" imgH="11887200" progId="Equation.DSMT4">
                  <p:embed/>
                  <p:pic>
                    <p:nvPicPr>
                      <p:cNvPr id="0" name="Picture 11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299" y="3834202"/>
                        <a:ext cx="20732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1568325" y="4452183"/>
          <a:ext cx="2362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9" name="Equation" r:id="rId7" imgW="56692800" imgH="11887200" progId="Equation.DSMT4">
                  <p:embed/>
                </p:oleObj>
              </mc:Choice>
              <mc:Fallback>
                <p:oleObj name="Equation" r:id="rId7" imgW="56692800" imgH="11887200" progId="Equation.DSMT4">
                  <p:embed/>
                  <p:pic>
                    <p:nvPicPr>
                      <p:cNvPr id="0" name="Picture 10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325" y="4452183"/>
                        <a:ext cx="23622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3310010" y="1835642"/>
          <a:ext cx="31035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0" name="Equation" r:id="rId9" imgW="74371200" imgH="11887200" progId="Equation.DSMT4">
                  <p:embed/>
                </p:oleObj>
              </mc:Choice>
              <mc:Fallback>
                <p:oleObj name="Equation" r:id="rId9" imgW="74371200" imgH="11887200" progId="Equation.DSMT4">
                  <p:embed/>
                  <p:pic>
                    <p:nvPicPr>
                      <p:cNvPr id="0" name="Picture 9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010" y="1835642"/>
                        <a:ext cx="3103563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3749177" y="3834202"/>
          <a:ext cx="34845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1" name="Equation" r:id="rId11" imgW="83515200" imgH="11887200" progId="Equation.DSMT4">
                  <p:embed/>
                </p:oleObj>
              </mc:Choice>
              <mc:Fallback>
                <p:oleObj name="Equation" r:id="rId11" imgW="83515200" imgH="11887200" progId="Equation.DSMT4">
                  <p:embed/>
                  <p:pic>
                    <p:nvPicPr>
                      <p:cNvPr id="0" name="Picture 8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177" y="3834202"/>
                        <a:ext cx="34845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3978715" y="4463426"/>
          <a:ext cx="2844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2" name="Equation" r:id="rId13" imgW="68275200" imgH="11887200" progId="Equation.DSMT4">
                  <p:embed/>
                </p:oleObj>
              </mc:Choice>
              <mc:Fallback>
                <p:oleObj name="Equation" r:id="rId13" imgW="68275200" imgH="11887200" progId="Equation.DSMT4">
                  <p:embed/>
                  <p:pic>
                    <p:nvPicPr>
                      <p:cNvPr id="0" name="Picture 7" descr="image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715" y="4463426"/>
                        <a:ext cx="2844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标题 14"/>
          <p:cNvSpPr>
            <a:spLocks noGrp="1"/>
          </p:cNvSpPr>
          <p:nvPr>
            <p:ph type="ctrTitle"/>
          </p:nvPr>
        </p:nvSpPr>
        <p:spPr>
          <a:xfrm>
            <a:off x="651135" y="0"/>
            <a:ext cx="7886700" cy="617220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典型例题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495270" y="1270416"/>
          <a:ext cx="888167" cy="40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3" name="Equation" r:id="rId15" imgW="10972800" imgH="4876800" progId="Equation.DSMT4">
                  <p:embed/>
                </p:oleObj>
              </mc:Choice>
              <mc:Fallback>
                <p:oleObj name="Equation" r:id="rId15" imgW="10972800" imgH="4876800" progId="Equation.DSMT4">
                  <p:embed/>
                  <p:pic>
                    <p:nvPicPr>
                      <p:cNvPr id="0" name="Picture 6" descr="image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270" y="1270416"/>
                        <a:ext cx="888167" cy="407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2522485" y="1235186"/>
          <a:ext cx="1512380" cy="43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4" name="Equation" r:id="rId17" imgW="16764000" imgH="4876800" progId="Equation.DSMT4">
                  <p:embed/>
                </p:oleObj>
              </mc:Choice>
              <mc:Fallback>
                <p:oleObj name="Equation" r:id="rId17" imgW="16764000" imgH="4876800" progId="Equation.DSMT4">
                  <p:embed/>
                  <p:pic>
                    <p:nvPicPr>
                      <p:cNvPr id="0" name="Picture 5" descr="image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2485" y="1235186"/>
                        <a:ext cx="1512380" cy="4399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540239" y="2473376"/>
          <a:ext cx="1596453" cy="564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5" name="Equation" r:id="rId19" imgW="18592800" imgH="6705600" progId="Equation.DSMT4">
                  <p:embed/>
                </p:oleObj>
              </mc:Choice>
              <mc:Fallback>
                <p:oleObj name="Equation" r:id="rId19" imgW="18592800" imgH="6705600" progId="Equation.DSMT4">
                  <p:embed/>
                  <p:pic>
                    <p:nvPicPr>
                      <p:cNvPr id="0" name="Picture 4" descr="image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239" y="2473376"/>
                        <a:ext cx="1596453" cy="564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3237094" y="2510755"/>
          <a:ext cx="1913992" cy="513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6" name="Equation" r:id="rId21" imgW="24993600" imgH="6705600" progId="Equation.DSMT4">
                  <p:embed/>
                </p:oleObj>
              </mc:Choice>
              <mc:Fallback>
                <p:oleObj name="Equation" r:id="rId21" imgW="24993600" imgH="6705600" progId="Equation.DSMT4">
                  <p:embed/>
                  <p:pic>
                    <p:nvPicPr>
                      <p:cNvPr id="0" name="Picture 3" descr="image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7094" y="2510755"/>
                        <a:ext cx="1913992" cy="513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1607694" y="3226632"/>
          <a:ext cx="1382844" cy="475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7" name="Equation" r:id="rId23" imgW="14630400" imgH="4876800" progId="Equation.DSMT4">
                  <p:embed/>
                </p:oleObj>
              </mc:Choice>
              <mc:Fallback>
                <p:oleObj name="Equation" r:id="rId23" imgW="14630400" imgH="4876800" progId="Equation.DSMT4">
                  <p:embed/>
                  <p:pic>
                    <p:nvPicPr>
                      <p:cNvPr id="0" name="Picture 2" descr="image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7694" y="3226632"/>
                        <a:ext cx="1382844" cy="475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3133804" y="3236372"/>
          <a:ext cx="2116502" cy="46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68" name="Equation" r:id="rId25" imgW="22250400" imgH="4876800" progId="Equation.DSMT4">
                  <p:embed/>
                </p:oleObj>
              </mc:Choice>
              <mc:Fallback>
                <p:oleObj name="Equation" r:id="rId25" imgW="22250400" imgH="4876800" progId="Equation.DSMT4">
                  <p:embed/>
                  <p:pic>
                    <p:nvPicPr>
                      <p:cNvPr id="0" name="Picture 1" descr="image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804" y="3236372"/>
                        <a:ext cx="2116502" cy="4638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263" y="499971"/>
            <a:ext cx="8592526" cy="57707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例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</a:rPr>
              <a:t>．计算：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890704" y="1071553"/>
          <a:ext cx="14668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2" name="Equation" r:id="rId4" imgW="1473200" imgH="342900" progId="Equation.DSMT4">
                  <p:embed/>
                </p:oleObj>
              </mc:Choice>
              <mc:Fallback>
                <p:oleObj name="Equation" r:id="rId4" imgW="1473200" imgH="3429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0704" y="1071553"/>
                        <a:ext cx="146685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504951" y="1714495"/>
          <a:ext cx="198755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3" name="Equation" r:id="rId6" imgW="1981200" imgH="571500" progId="Equation.DSMT4">
                  <p:embed/>
                </p:oleObj>
              </mc:Choice>
              <mc:Fallback>
                <p:oleObj name="Equation" r:id="rId6" imgW="1981200" imgH="5715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1" y="1714495"/>
                        <a:ext cx="198755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1504951" y="2500313"/>
          <a:ext cx="15875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4" name="Equation" r:id="rId8" imgW="1587500" imgH="330200" progId="Equation.DSMT4">
                  <p:embed/>
                </p:oleObj>
              </mc:Choice>
              <mc:Fallback>
                <p:oleObj name="Equation" r:id="rId8" imgW="1587500" imgH="330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1" y="2500313"/>
                        <a:ext cx="15875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504950" y="3214692"/>
          <a:ext cx="13843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5" name="Equation" r:id="rId10" imgW="1384300" imgH="368300" progId="Equation.DSMT4">
                  <p:embed/>
                </p:oleObj>
              </mc:Choice>
              <mc:Fallback>
                <p:oleObj name="Equation" r:id="rId10" imgW="1384300" imgH="3683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214692"/>
                        <a:ext cx="138430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504950" y="3857635"/>
          <a:ext cx="8763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6" name="Equation" r:id="rId12" imgW="876300" imgH="330200" progId="Equation.DSMT4">
                  <p:embed/>
                </p:oleObj>
              </mc:Choice>
              <mc:Fallback>
                <p:oleObj name="Equation" r:id="rId12" imgW="876300" imgH="330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857635"/>
                        <a:ext cx="876300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14349" y="1000114"/>
            <a:ext cx="1131074" cy="4154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797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100" b="1" dirty="0"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657225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914400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1114425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0" y="1314450"/>
            <a:ext cx="453966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6700" defTabSz="914400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1514475"/>
            <a:ext cx="184710" cy="369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zh-CN" altLang="zh-CN" sz="18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7900" name="Object 12"/>
          <p:cNvGraphicFramePr>
            <a:graphicFrameLocks noChangeAspect="1"/>
          </p:cNvGraphicFramePr>
          <p:nvPr/>
        </p:nvGraphicFramePr>
        <p:xfrm>
          <a:off x="5430839" y="1019176"/>
          <a:ext cx="169227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7" name="Equation" r:id="rId14" imgW="1688465" imgH="406400" progId="Equation.DSMT4">
                  <p:embed/>
                </p:oleObj>
              </mc:Choice>
              <mc:Fallback>
                <p:oleObj name="Equation" r:id="rId14" imgW="1688465" imgH="406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839" y="1019176"/>
                        <a:ext cx="1692275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5400682" y="1728781"/>
          <a:ext cx="183038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8" name="Equation" r:id="rId16" imgW="1828800" imgH="444500" progId="Equation.DSMT4">
                  <p:embed/>
                </p:oleObj>
              </mc:Choice>
              <mc:Fallback>
                <p:oleObj name="Equation" r:id="rId16" imgW="1828800" imgH="4445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82" y="1728781"/>
                        <a:ext cx="1830387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5400681" y="2451103"/>
          <a:ext cx="914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89" name="Equation" r:id="rId18" imgW="913765" imgH="406400" progId="Equation.DSMT4">
                  <p:embed/>
                </p:oleObj>
              </mc:Choice>
              <mc:Fallback>
                <p:oleObj name="Equation" r:id="rId18" imgW="913765" imgH="406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81" y="2451103"/>
                        <a:ext cx="914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371975" y="1000114"/>
            <a:ext cx="1131074" cy="4154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797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100" b="1" dirty="0"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标题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典型例题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5748" y="736067"/>
            <a:ext cx="8592526" cy="64436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已知            ，         ，求            ．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2216844" y="923879"/>
          <a:ext cx="895351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name="Equation" r:id="rId4" imgW="21336000" imgH="8229600" progId="Equation.DSMT4">
                  <p:embed/>
                </p:oleObj>
              </mc:Choice>
              <mc:Fallback>
                <p:oleObj name="Equation" r:id="rId4" imgW="21336000" imgH="8229600" progId="Equation.DSMT4">
                  <p:embed/>
                  <p:pic>
                    <p:nvPicPr>
                      <p:cNvPr id="0" name="Picture 7" descr="image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844" y="923879"/>
                        <a:ext cx="895351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3232494" y="908350"/>
          <a:ext cx="857251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name="Equation" r:id="rId6" imgW="20116800" imgH="8229600" progId="Equation.DSMT4">
                  <p:embed/>
                </p:oleObj>
              </mc:Choice>
              <mc:Fallback>
                <p:oleObj name="Equation" r:id="rId6" imgW="20116800" imgH="8229600" progId="Equation.DSMT4">
                  <p:embed/>
                  <p:pic>
                    <p:nvPicPr>
                      <p:cNvPr id="0" name="Picture 6" descr="image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494" y="908350"/>
                        <a:ext cx="857251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736528" y="923777"/>
          <a:ext cx="806451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name="Equation" r:id="rId8" imgW="19202400" imgH="8229600" progId="Equation.DSMT4">
                  <p:embed/>
                </p:oleObj>
              </mc:Choice>
              <mc:Fallback>
                <p:oleObj name="Equation" r:id="rId8" imgW="19202400" imgH="8229600" progId="Equation.DSMT4">
                  <p:embed/>
                  <p:pic>
                    <p:nvPicPr>
                      <p:cNvPr id="0" name="Picture 5" descr="image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6528" y="923777"/>
                        <a:ext cx="806451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785918" y="1357305"/>
          <a:ext cx="8001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name="Equation" r:id="rId10" imgW="19202400" imgH="8229600" progId="Equation.DSMT4">
                  <p:embed/>
                </p:oleObj>
              </mc:Choice>
              <mc:Fallback>
                <p:oleObj name="Equation" r:id="rId10" imgW="19202400" imgH="8229600" progId="Equation.DSMT4">
                  <p:embed/>
                  <p:pic>
                    <p:nvPicPr>
                      <p:cNvPr id="0" name="Picture 4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357305"/>
                        <a:ext cx="80010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1463021" y="1877321"/>
          <a:ext cx="1446212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name="Equation" r:id="rId12" imgW="34747200" imgH="8229600" progId="Equation.DSMT4">
                  <p:embed/>
                </p:oleObj>
              </mc:Choice>
              <mc:Fallback>
                <p:oleObj name="Equation" r:id="rId12" imgW="34747200" imgH="8229600" progId="Equation.DSMT4">
                  <p:embed/>
                  <p:pic>
                    <p:nvPicPr>
                      <p:cNvPr id="0" name="Picture 3" descr="image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21" y="1877321"/>
                        <a:ext cx="1446212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1463021" y="2387441"/>
          <a:ext cx="20177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name="Equation" r:id="rId14" imgW="48463200" imgH="13716000" progId="Equation.DSMT4">
                  <p:embed/>
                </p:oleObj>
              </mc:Choice>
              <mc:Fallback>
                <p:oleObj name="Equation" r:id="rId14" imgW="48463200" imgH="13716000" progId="Equation.DSMT4">
                  <p:embed/>
                  <p:pic>
                    <p:nvPicPr>
                      <p:cNvPr id="0" name="Picture 2" descr="image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21" y="2387441"/>
                        <a:ext cx="20177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1463021" y="3091672"/>
          <a:ext cx="1090612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name="Equation" r:id="rId16" imgW="26212800" imgH="29565600" progId="Equation.DSMT4">
                  <p:embed/>
                </p:oleObj>
              </mc:Choice>
              <mc:Fallback>
                <p:oleObj name="Equation" r:id="rId16" imgW="26212800" imgH="29565600" progId="Equation.DSMT4">
                  <p:embed/>
                  <p:pic>
                    <p:nvPicPr>
                      <p:cNvPr id="0" name="Picture 1" descr="image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21" y="3091672"/>
                        <a:ext cx="1090612" cy="125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85774" y="1262054"/>
            <a:ext cx="1226053" cy="461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pPr indent="267970" defTabSz="9137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解：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标题 1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典型例题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Microsoft Office PowerPoint</Application>
  <PresentationFormat>全屏显示(16:9)</PresentationFormat>
  <Paragraphs>144</Paragraphs>
  <Slides>20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公式</vt:lpstr>
      <vt:lpstr>第一章  整式的乘除</vt:lpstr>
      <vt:lpstr>学习目标</vt:lpstr>
      <vt:lpstr>问题情境</vt:lpstr>
      <vt:lpstr>探究新知</vt:lpstr>
      <vt:lpstr>探究新知</vt:lpstr>
      <vt:lpstr>PowerPoint 演示文稿</vt:lpstr>
      <vt:lpstr>典型例题</vt:lpstr>
      <vt:lpstr>典型例题</vt:lpstr>
      <vt:lpstr>典型例题</vt:lpstr>
      <vt:lpstr>典型例题</vt:lpstr>
      <vt:lpstr>随堂练习</vt:lpstr>
      <vt:lpstr>随堂练习</vt:lpstr>
      <vt:lpstr>随堂练习</vt:lpstr>
      <vt:lpstr>随堂练习</vt:lpstr>
      <vt:lpstr>随堂练习</vt:lpstr>
      <vt:lpstr>随堂练习</vt:lpstr>
      <vt:lpstr>随堂练习</vt:lpstr>
      <vt:lpstr>随堂练习</vt:lpstr>
      <vt:lpstr>课堂小结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2018-12-13T05:08:00Z</dcterms:created>
  <dcterms:modified xsi:type="dcterms:W3CDTF">2023-01-16T17:47:11Z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E5142A9365234F40B299F8D2BE863CDA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