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emf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9.xml"/><Relationship Id="rId7" Type="http://schemas.openxmlformats.org/officeDocument/2006/relationships/image" Target="../media/image4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6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377375"/>
            <a:ext cx="472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2.1   </a:t>
            </a:r>
            <a:r>
              <a:rPr lang="zh-CN" altLang="en-US" sz="44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 等 关 系</a:t>
            </a:r>
            <a:endParaRPr lang="zh-CN" altLang="en-US" sz="4400" b="1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4700" y="287655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17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579221" y="438150"/>
            <a:ext cx="787898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用两根长度为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的绳子分别围成一个正方形和圆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）当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=8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时，正方形和圆的面积哪个大？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=12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呢？改变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的取值再试试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由此你得到什么猜想？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050017" y="1700212"/>
            <a:ext cx="2664987" cy="1116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3056158" y="1885951"/>
            <a:ext cx="813878" cy="59373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 l="67112" t="5486"/>
          <a:stretch>
            <a:fillRect/>
          </a:stretch>
        </p:blipFill>
        <p:spPr>
          <a:xfrm>
            <a:off x="4656617" y="1989556"/>
            <a:ext cx="1008000" cy="537312"/>
          </a:xfrm>
          <a:prstGeom prst="rect">
            <a:avLst/>
          </a:prstGeom>
        </p:spPr>
      </p:pic>
      <p:sp>
        <p:nvSpPr>
          <p:cNvPr id="6" name="文本框 9"/>
          <p:cNvSpPr txBox="1"/>
          <p:nvPr/>
        </p:nvSpPr>
        <p:spPr>
          <a:xfrm>
            <a:off x="579221" y="2909081"/>
            <a:ext cx="726938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）改变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的取值，仍能相同的结论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我们可以猜想，用长度均为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的两根绳子分别围成一个正方形和圆，无论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取何值，圆的面积总大于正方形的面积，即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5" cstate="email"/>
          <a:srcRect t="-4802" r="88106"/>
          <a:stretch>
            <a:fillRect/>
          </a:stretch>
        </p:blipFill>
        <p:spPr>
          <a:xfrm>
            <a:off x="6324600" y="3562352"/>
            <a:ext cx="838200" cy="8341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609600" y="458035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  <a:endParaRPr lang="en-US" altLang="zh-CN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：铁路部门对旅客随身携带的行李有如下规定：每件行李的长、宽、高之和不能超过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160 cm.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设行李的长、宽、高分别为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，请你列出行李的长、宽、高满足的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解：由题意得：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a+b+c</a:t>
            </a:r>
            <a:r>
              <a:rPr lang="zh-CN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160.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：通过测量一棵树的树围（树干的周长）可以估算出它的树龄，通常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规定以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树干离地面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1.5m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的地方作为测量部位，某树栽种时的树围为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，以后树围每年增加约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，设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年后这棵树树围超过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，请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你列出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满足的关系式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设这棵树生长</a:t>
            </a:r>
            <a:r>
              <a:rPr lang="en-US" altLang="zh-CN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年其树围才能超过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2.4m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，依题意，得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6+3</a:t>
            </a:r>
            <a:r>
              <a:rPr lang="en-US" altLang="zh-CN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2000" y="713931"/>
            <a:ext cx="76962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：观察由上述问题得到的关系式：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a+b+c≤160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6+3x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它们有什么共同特点？你能说出什么是不等式吗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解：都是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用不等号连接的数学式子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一般</a:t>
            </a: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，用符号“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&lt; ”(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或“≤”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，“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&gt; ”(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或“≥”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连接的式子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叫做不等式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email"/>
          <a:srcRect r="87553"/>
          <a:stretch>
            <a:fillRect/>
          </a:stretch>
        </p:blipFill>
        <p:spPr>
          <a:xfrm>
            <a:off x="4648204" y="1024729"/>
            <a:ext cx="833121" cy="7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5"/>
          <p:cNvSpPr txBox="1"/>
          <p:nvPr>
            <p:custDataLst>
              <p:tags r:id="rId2"/>
            </p:custDataLst>
          </p:nvPr>
        </p:nvSpPr>
        <p:spPr>
          <a:xfrm>
            <a:off x="1295400" y="895350"/>
            <a:ext cx="5638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用适当的符号表示下列关系：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是非负数；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直角三角形斜边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比它的两直角边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都长；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 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17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的和比它的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倍小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a≥0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x+17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5x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5"/>
          <p:cNvSpPr txBox="1"/>
          <p:nvPr>
            <p:custDataLst>
              <p:tags r:id="rId2"/>
            </p:custDataLst>
          </p:nvPr>
        </p:nvSpPr>
        <p:spPr>
          <a:xfrm>
            <a:off x="990600" y="1094931"/>
            <a:ext cx="71628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燃放某种礼花弹时，为确保安全，人在点燃导火线后要在燃放前转移到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米以外的安全区域，已知导火线的燃烧速度为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0.02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秒，人离开的速度为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秒，导火线的长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应满足怎样的关系式？</a:t>
            </a:r>
          </a:p>
          <a:p>
            <a:pPr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：导火线的长应满足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10/4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x/0.02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67097" y="908030"/>
            <a:ext cx="85483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下列数学表达式中是不等式的是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A.5x=4    B.2x+5y     C.6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     D.0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某商品的单价为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元，买这样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件商品的总费用不高于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342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元，则正确的是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50a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342   B. 50a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342   C. 50a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342   D. 50a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342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．在数轴上，点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0.6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表示的数为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，则用不等关系表示为</a:t>
            </a:r>
            <a:r>
              <a:rPr lang="zh-CN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191001" y="984232"/>
            <a:ext cx="533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229601" y="2127232"/>
            <a:ext cx="533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514605" y="3651232"/>
            <a:ext cx="16662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0.6≤a≤2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7200" y="66675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某班班长拿了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56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元钱去给班内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名优秀学生买奖品，奖品有两种：钢笔和笔记本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已知钢笔每支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元，笔记本每本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元，如果买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支钢笔，则列出关于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的不等式是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．请设计不同的实际背景来表示下列不等式：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(1)x&gt;y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(2)2.0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2 .6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(3)3a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4b 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560.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1905000" y="1808044"/>
            <a:ext cx="1981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5x+3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20-x)≤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56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87844" y="2778995"/>
            <a:ext cx="6477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解：答案不唯一，如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八年级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班的男生比 女生多，其中男生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人，女生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人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某班级男生立定跳远成绩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米到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2.6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米之间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3)3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条长裤和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件上衣的总价不超过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560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元，长裤单价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元，上衣单价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矩形 6"/>
          <p:cNvSpPr/>
          <p:nvPr>
            <p:custDataLst>
              <p:tags r:id="rId1"/>
            </p:custDataLst>
          </p:nvPr>
        </p:nvSpPr>
        <p:spPr>
          <a:xfrm>
            <a:off x="1347766" y="3231448"/>
            <a:ext cx="7339034" cy="77955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4BD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能用实际生活背景和数学背景解释简单不等式的意义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矩形 6"/>
          <p:cNvSpPr/>
          <p:nvPr/>
        </p:nvSpPr>
        <p:spPr>
          <a:xfrm>
            <a:off x="1168165" y="1143339"/>
            <a:ext cx="741047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理解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不等式的意义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PA_矩形 6"/>
          <p:cNvSpPr/>
          <p:nvPr>
            <p:custDataLst>
              <p:tags r:id="rId2"/>
            </p:custDataLst>
          </p:nvPr>
        </p:nvSpPr>
        <p:spPr>
          <a:xfrm>
            <a:off x="1277438" y="2118148"/>
            <a:ext cx="7339034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能根据条件列出不等式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燕尾形箭头 8"/>
          <p:cNvSpPr/>
          <p:nvPr>
            <p:custDataLst>
              <p:tags r:id="rId3"/>
            </p:custDataLst>
          </p:nvPr>
        </p:nvSpPr>
        <p:spPr>
          <a:xfrm rot="5400000" flipV="1">
            <a:off x="-565015" y="2345331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4"/>
            </p:custDataLst>
          </p:nvPr>
        </p:nvSpPr>
        <p:spPr bwMode="auto">
          <a:xfrm>
            <a:off x="877176" y="122114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圆角矩形 10"/>
          <p:cNvSpPr/>
          <p:nvPr>
            <p:custDataLst>
              <p:tags r:id="rId5"/>
            </p:custDataLst>
          </p:nvPr>
        </p:nvSpPr>
        <p:spPr bwMode="auto">
          <a:xfrm>
            <a:off x="879515" y="2226298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>
            <p:custDataLst>
              <p:tags r:id="rId6"/>
            </p:custDataLst>
          </p:nvPr>
        </p:nvSpPr>
        <p:spPr bwMode="auto">
          <a:xfrm>
            <a:off x="901130" y="3343519"/>
            <a:ext cx="642938" cy="63782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99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99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_图片 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3886200" y="2217039"/>
            <a:ext cx="838200" cy="1200150"/>
          </a:xfrm>
          <a:prstGeom prst="rect">
            <a:avLst/>
          </a:prstGeom>
        </p:spPr>
      </p:pic>
      <p:pic>
        <p:nvPicPr>
          <p:cNvPr id="3" name="PA_图片 3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7" cstate="email"/>
          <a:srcRect t="31722"/>
          <a:stretch>
            <a:fillRect/>
          </a:stretch>
        </p:blipFill>
        <p:spPr>
          <a:xfrm>
            <a:off x="1476375" y="640463"/>
            <a:ext cx="5657850" cy="2998089"/>
          </a:xfrm>
          <a:prstGeom prst="rect">
            <a:avLst/>
          </a:prstGeom>
        </p:spPr>
      </p:pic>
      <p:sp>
        <p:nvSpPr>
          <p:cNvPr id="8" name="PA_文本框 8"/>
          <p:cNvSpPr txBox="1"/>
          <p:nvPr>
            <p:custDataLst>
              <p:tags r:id="rId3"/>
            </p:custDataLst>
          </p:nvPr>
        </p:nvSpPr>
        <p:spPr>
          <a:xfrm>
            <a:off x="2819400" y="3789242"/>
            <a:ext cx="32624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上图隐含了什么数学关系？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PA_组合 5"/>
          <p:cNvGrpSpPr/>
          <p:nvPr>
            <p:custDataLst>
              <p:tags r:id="rId4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0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3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20"/>
                                          </p:val>
                                        </p:tav>
                                        <p:tav tm="100000">
                                          <p:val>
                                            <p:fltVal val="2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95370" y="880946"/>
            <a:ext cx="82716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．数学表达式：①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6&gt;0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a≠2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；④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6&gt;5y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中，是不等式的有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．一个正方形的边长为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，要使它的面积不小于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 cm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需满足不等式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&gt;4      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a2≥4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C.14a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&gt;4    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(14a)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≥4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．有下列数学表达式：①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-3&lt;0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5&gt;0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；④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x≠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2&gt;x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其中是不等式的有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38204" y="1316792"/>
            <a:ext cx="4367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229604" y="2154992"/>
            <a:ext cx="4367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97022" y="3755192"/>
            <a:ext cx="4367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7200" y="870295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．甲同学的身高为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，乙同学的身高 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，甲同学比乙同学高，若用不等式表示他们的身高关系，则这个式子可以表示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．如图为一隧道入口处的指示标志牌，图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表示汽车的高度不能超过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3.5 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，由此可知图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表示汽车的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宽度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 (m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应满足的关系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6"/>
          <p:cNvSpPr txBox="1"/>
          <p:nvPr/>
        </p:nvSpPr>
        <p:spPr>
          <a:xfrm>
            <a:off x="5257800" y="1239629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7"/>
          <p:cNvSpPr txBox="1"/>
          <p:nvPr/>
        </p:nvSpPr>
        <p:spPr>
          <a:xfrm>
            <a:off x="5181600" y="2063921"/>
            <a:ext cx="76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s≤3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0347" y="2983176"/>
            <a:ext cx="2564657" cy="164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79749" y="648545"/>
            <a:ext cx="848858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</a:p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用两根长度为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的绳子分别围成一个正方形和圆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）如果正方形的面积不大于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 cm²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，那么绳子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应该满足怎样的关系？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490800" y="1986807"/>
            <a:ext cx="2664987" cy="1116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2496941" y="2172547"/>
            <a:ext cx="813878" cy="59373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email"/>
          <a:srcRect l="67112" t="5486"/>
          <a:stretch>
            <a:fillRect/>
          </a:stretch>
        </p:blipFill>
        <p:spPr>
          <a:xfrm>
            <a:off x="4097400" y="2276151"/>
            <a:ext cx="1008000" cy="537312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934823" y="3288547"/>
            <a:ext cx="53897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）要使正方形的面积不大于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 cm 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，就是：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2443991" y="3796376"/>
            <a:ext cx="1156155" cy="58596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2325806" y="4479022"/>
            <a:ext cx="1156155" cy="531128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 bwMode="auto">
          <a:xfrm>
            <a:off x="274423" y="122842"/>
            <a:ext cx="2137227" cy="515210"/>
            <a:chOff x="445652" y="218396"/>
            <a:chExt cx="2136260" cy="518604"/>
          </a:xfrm>
        </p:grpSpPr>
        <p:sp>
          <p:nvSpPr>
            <p:cNvPr id="1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79749" y="717094"/>
            <a:ext cx="8488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用两根长度为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的绳子分别围成一个正方形和圆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）如果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要使圆的面积不小于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100cm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，那么绳长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应满足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怎样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的关系式？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97617" y="1760550"/>
            <a:ext cx="2664987" cy="1116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2903758" y="1946290"/>
            <a:ext cx="813878" cy="59373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email"/>
          <a:srcRect l="67112" t="5486"/>
          <a:stretch>
            <a:fillRect/>
          </a:stretch>
        </p:blipFill>
        <p:spPr>
          <a:xfrm>
            <a:off x="4504217" y="2049894"/>
            <a:ext cx="1008000" cy="537312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838200" y="3061483"/>
            <a:ext cx="53897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）如果要使圆的面积不小于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 cm 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，就是：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6227986" y="2981345"/>
            <a:ext cx="1828799" cy="65720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1562388" y="3752671"/>
            <a:ext cx="1922394" cy="6478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503021" y="520038"/>
            <a:ext cx="795518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用两根长度为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的绳子分别围成一个正方形和圆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）当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=8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时，正方形和圆的面积哪个大？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=12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呢？改变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的取值再试试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由此你得到什么猜想？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73817" y="1760550"/>
            <a:ext cx="2664987" cy="1116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2979958" y="1946290"/>
            <a:ext cx="813878" cy="59373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email"/>
          <a:srcRect l="67112" t="5486"/>
          <a:stretch>
            <a:fillRect/>
          </a:stretch>
        </p:blipFill>
        <p:spPr>
          <a:xfrm>
            <a:off x="4580417" y="2049894"/>
            <a:ext cx="1008000" cy="537312"/>
          </a:xfrm>
          <a:prstGeom prst="rect">
            <a:avLst/>
          </a:prstGeom>
        </p:spPr>
      </p:pic>
      <p:sp>
        <p:nvSpPr>
          <p:cNvPr id="6" name="文本框 9"/>
          <p:cNvSpPr txBox="1"/>
          <p:nvPr/>
        </p:nvSpPr>
        <p:spPr>
          <a:xfrm>
            <a:off x="503021" y="3034572"/>
            <a:ext cx="72693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）当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=8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，正方形的面积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为：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=4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圆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的面积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为：              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此时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圆的面积大，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5029200" y="3112570"/>
          <a:ext cx="314776" cy="602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公式" r:id="rId6" imgW="215900" imgH="419100" progId="Equation.3">
                  <p:embed/>
                </p:oleObj>
              </mc:Choice>
              <mc:Fallback>
                <p:oleObj name="公式" r:id="rId6" imgW="215900" imgH="419100" progId="Equation.3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112570"/>
                        <a:ext cx="314776" cy="6021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374763" y="3664606"/>
          <a:ext cx="901841" cy="583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公式" r:id="rId8" imgW="647700" imgH="419100" progId="Equation.3">
                  <p:embed/>
                </p:oleObj>
              </mc:Choice>
              <mc:Fallback>
                <p:oleObj name="公式" r:id="rId8" imgW="647700" imgH="419100" progId="Equation.3">
                  <p:embed/>
                  <p:pic>
                    <p:nvPicPr>
                      <p:cNvPr id="0" name="图片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763" y="3664606"/>
                        <a:ext cx="901841" cy="583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533404" y="493129"/>
            <a:ext cx="795518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用两根长度为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的绳子分别围成一个正方形和圆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）当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=8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时，正方形和圆的面积哪个大？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=12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呢？改变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的取值再试试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由此你得到什么猜想？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156600" y="1809841"/>
            <a:ext cx="2664987" cy="1116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3162741" y="1995580"/>
            <a:ext cx="813878" cy="59373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email"/>
          <a:srcRect l="67112" t="5486"/>
          <a:stretch>
            <a:fillRect/>
          </a:stretch>
        </p:blipFill>
        <p:spPr>
          <a:xfrm>
            <a:off x="4763200" y="2099185"/>
            <a:ext cx="1008000" cy="537312"/>
          </a:xfrm>
          <a:prstGeom prst="rect">
            <a:avLst/>
          </a:prstGeom>
        </p:spPr>
      </p:pic>
      <p:sp>
        <p:nvSpPr>
          <p:cNvPr id="6" name="文本框 9"/>
          <p:cNvSpPr txBox="1"/>
          <p:nvPr/>
        </p:nvSpPr>
        <p:spPr>
          <a:xfrm>
            <a:off x="533404" y="2958372"/>
            <a:ext cx="72693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）当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=12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，正方形的面积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为：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=9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圆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的面积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为：   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此时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圆的面积大，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5129433" y="3009979"/>
          <a:ext cx="38735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公式" r:id="rId6" imgW="266700" imgH="419100" progId="Equation.3">
                  <p:embed/>
                </p:oleObj>
              </mc:Choice>
              <mc:Fallback>
                <p:oleObj name="公式" r:id="rId6" imgW="266700" imgH="419100" progId="Equation.3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433" y="3009979"/>
                        <a:ext cx="387350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356075" y="3568779"/>
          <a:ext cx="954087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公式" r:id="rId8" imgW="685800" imgH="419100" progId="Equation.3">
                  <p:embed/>
                </p:oleObj>
              </mc:Choice>
              <mc:Fallback>
                <p:oleObj name="公式" r:id="rId8" imgW="685800" imgH="419100" progId="Equation.3">
                  <p:embed/>
                  <p:pic>
                    <p:nvPicPr>
                      <p:cNvPr id="0" name="图片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6075" y="3568779"/>
                        <a:ext cx="954087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1384</Words>
  <Application>Microsoft Office PowerPoint</Application>
  <PresentationFormat>全屏显示(16:9)</PresentationFormat>
  <Paragraphs>99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2023-01-16T17:47:17Z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4CADB452C4704DC0AAA09D02899B324B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