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329" r:id="rId3"/>
    <p:sldId id="273" r:id="rId4"/>
    <p:sldId id="274" r:id="rId5"/>
    <p:sldId id="275" r:id="rId6"/>
    <p:sldId id="259" r:id="rId7"/>
    <p:sldId id="638" r:id="rId8"/>
    <p:sldId id="513" r:id="rId9"/>
    <p:sldId id="588" r:id="rId10"/>
    <p:sldId id="316" r:id="rId11"/>
    <p:sldId id="521" r:id="rId12"/>
    <p:sldId id="519" r:id="rId13"/>
    <p:sldId id="323" r:id="rId14"/>
    <p:sldId id="318" r:id="rId15"/>
    <p:sldId id="514" r:id="rId16"/>
    <p:sldId id="515" r:id="rId17"/>
    <p:sldId id="327" r:id="rId18"/>
    <p:sldId id="587" r:id="rId19"/>
    <p:sldId id="288" r:id="rId20"/>
    <p:sldId id="290" r:id="rId21"/>
    <p:sldId id="644" r:id="rId22"/>
    <p:sldId id="270" r:id="rId23"/>
    <p:sldId id="272" r:id="rId24"/>
    <p:sldId id="458" r:id="rId25"/>
    <p:sldId id="328" r:id="rId26"/>
    <p:sldId id="265" r:id="rId27"/>
    <p:sldId id="598" r:id="rId28"/>
    <p:sldId id="600" r:id="rId29"/>
    <p:sldId id="268" r:id="rId30"/>
    <p:sldId id="269" r:id="rId31"/>
    <p:sldId id="589" r:id="rId3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70" autoAdjust="0"/>
    <p:restoredTop sz="94660" autoAdjust="0"/>
  </p:normalViewPr>
  <p:slideViewPr>
    <p:cSldViewPr>
      <p:cViewPr>
        <p:scale>
          <a:sx n="100" d="100"/>
          <a:sy n="100" d="100"/>
        </p:scale>
        <p:origin x="-552" y="-264"/>
      </p:cViewPr>
      <p:guideLst>
        <p:guide orient="horz" pos="21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页眉占位符 11161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11619" name="日期占位符 11161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2" name="幻灯片图像占位符 111619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文本占位符 111620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11622" name="页脚占位符 11162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11623" name="灯片编号占位符 11162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CDA153E8-47EB-44FD-9AFF-90F68761285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153E8-47EB-44FD-9AFF-90F68761285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solidFill>
            <a:srgbClr val="FFFFFF"/>
          </a:solidFill>
        </p:spPr>
      </p:sp>
      <p:sp>
        <p:nvSpPr>
          <p:cNvPr id="122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2291" name="灯片编号占位符 3"/>
          <p:cNvSpPr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BFF6D98-E5AE-495E-8C7E-3FC63615C119}" type="slidenum">
              <a:rPr lang="zh-CN" altLang="en-US" sz="1200">
                <a:latin typeface="Calibri" panose="020F0502020204030204" pitchFamily="34" charset="0"/>
              </a:rPr>
              <a:t>9</a:t>
            </a:fld>
            <a:endParaRPr lang="zh-CN" altLang="en-US" sz="1200">
              <a:latin typeface="Calibri" panose="020F0502020204030204" pitchFamily="34" charset="0"/>
            </a:endParaRPr>
          </a:p>
        </p:txBody>
      </p:sp>
      <p:sp>
        <p:nvSpPr>
          <p:cNvPr id="1229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134C0FA-705D-45C2-87D3-0D1CAC1D2677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968AD-DE7D-48BA-A0F4-219D1DD9F3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23ED6-EF06-4DCC-9873-15B84398526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5067D-FA19-41E5-8BDE-C2D0645A6F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08D89-A5B9-430F-903A-82CC303103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ED421-6E64-49BC-A906-258D990EE9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AC1E9-225E-4425-B674-4A89AA755D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4DE00-994D-422D-BD2A-E03F889802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10B00-793C-4E4C-87A2-02B55310E41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A2E5E-938E-4E1F-BF90-0002CD82C2F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F2C1C-DD63-4BEA-B5A3-E2F20E1354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7248A80-E161-41C6-BEA0-E8109C1B8E0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9.e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NULL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44.jpe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3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128372" y="2057436"/>
            <a:ext cx="697498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400" b="1" cap="all" noProof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直</a:t>
            </a:r>
            <a:r>
              <a:rPr lang="zh-CN" altLang="en-US" sz="4400" b="1" cap="all" noProof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棱柱和圆锥的侧面展开图</a:t>
            </a:r>
          </a:p>
        </p:txBody>
      </p:sp>
      <p:sp>
        <p:nvSpPr>
          <p:cNvPr id="12" name="矩形 11"/>
          <p:cNvSpPr/>
          <p:nvPr/>
        </p:nvSpPr>
        <p:spPr>
          <a:xfrm>
            <a:off x="2968619" y="5333900"/>
            <a:ext cx="3294492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2"/>
          <p:cNvSpPr>
            <a:spLocks noChangeArrowheads="1"/>
          </p:cNvSpPr>
          <p:nvPr/>
        </p:nvSpPr>
        <p:spPr bwMode="auto">
          <a:xfrm>
            <a:off x="1143000" y="428625"/>
            <a:ext cx="600075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>
                <a:latin typeface="宋体" panose="02010600030101010101" pitchFamily="2" charset="-122"/>
              </a:rPr>
              <a:t>(</a:t>
            </a:r>
            <a:r>
              <a:rPr lang="zh-CN" altLang="en-US" sz="2400" b="1" dirty="0">
                <a:solidFill>
                  <a:srgbClr val="CC00CC"/>
                </a:solidFill>
                <a:latin typeface="宋体" panose="02010600030101010101" pitchFamily="2" charset="-122"/>
              </a:rPr>
              <a:t>教材第</a:t>
            </a:r>
            <a:r>
              <a:rPr lang="en-US" altLang="en-US" sz="2400" b="1" dirty="0">
                <a:solidFill>
                  <a:srgbClr val="CC00CC"/>
                </a:solidFill>
                <a:latin typeface="宋体" panose="02010600030101010101" pitchFamily="2" charset="-122"/>
              </a:rPr>
              <a:t>107</a:t>
            </a:r>
            <a:r>
              <a:rPr lang="zh-CN" altLang="en-US" sz="2400" b="1" dirty="0">
                <a:solidFill>
                  <a:srgbClr val="CC00CC"/>
                </a:solidFill>
                <a:latin typeface="宋体" panose="02010600030101010101" pitchFamily="2" charset="-122"/>
              </a:rPr>
              <a:t>页例题</a:t>
            </a:r>
            <a:r>
              <a:rPr lang="en-US" altLang="en-US" sz="2400" b="1" dirty="0">
                <a:solidFill>
                  <a:srgbClr val="CC00CC"/>
                </a:solidFill>
                <a:latin typeface="宋体" panose="02010600030101010101" pitchFamily="2" charset="-122"/>
              </a:rPr>
              <a:t>)</a:t>
            </a:r>
            <a:r>
              <a:rPr lang="zh-CN" altLang="en-US" sz="2000" b="1" dirty="0">
                <a:latin typeface="宋体" panose="02010600030101010101" pitchFamily="2" charset="-122"/>
              </a:rPr>
              <a:t>如图所示为一个正方体</a:t>
            </a:r>
            <a:r>
              <a:rPr lang="en-US" altLang="en-US" sz="2000" b="1" i="1" dirty="0">
                <a:latin typeface="宋体" panose="02010600030101010101" pitchFamily="2" charset="-122"/>
              </a:rPr>
              <a:t>.</a:t>
            </a:r>
            <a:r>
              <a:rPr lang="zh-CN" altLang="en-US" sz="2000" b="1" dirty="0">
                <a:latin typeface="宋体" panose="02010600030101010101" pitchFamily="2" charset="-122"/>
              </a:rPr>
              <a:t>按棱画出它的一种表面展开图</a:t>
            </a:r>
            <a:r>
              <a:rPr lang="en-US" altLang="en-US" sz="2000" b="1" i="1" dirty="0">
                <a:latin typeface="宋体" panose="02010600030101010101" pitchFamily="2" charset="-122"/>
              </a:rPr>
              <a:t>.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pic>
        <p:nvPicPr>
          <p:cNvPr id="4" name="j740.jpg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13649" y="973752"/>
            <a:ext cx="1534082" cy="1605524"/>
          </a:xfrm>
          <a:prstGeom prst="rect">
            <a:avLst/>
          </a:prstGeom>
        </p:spPr>
      </p:pic>
      <p:sp>
        <p:nvSpPr>
          <p:cNvPr id="169989" name="矩形 4"/>
          <p:cNvSpPr>
            <a:spLocks noChangeArrowheads="1"/>
          </p:cNvSpPr>
          <p:nvPr/>
        </p:nvSpPr>
        <p:spPr bwMode="auto">
          <a:xfrm>
            <a:off x="381000" y="27432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33CC"/>
                </a:solidFill>
              </a:rPr>
              <a:t>解</a:t>
            </a:r>
            <a:r>
              <a:rPr lang="en-US" altLang="en-US" sz="2400" b="1" dirty="0">
                <a:solidFill>
                  <a:srgbClr val="FF33CC"/>
                </a:solidFill>
              </a:rPr>
              <a:t>:</a:t>
            </a:r>
            <a:r>
              <a:rPr lang="zh-CN" altLang="en-US" sz="2400" b="1" dirty="0"/>
              <a:t>按棱展开的方式有多种</a:t>
            </a:r>
            <a:r>
              <a:rPr lang="en-US" altLang="en-US" sz="2400" b="1" dirty="0"/>
              <a:t>,</a:t>
            </a:r>
            <a:r>
              <a:rPr lang="zh-CN" altLang="en-US" sz="2400" b="1" dirty="0"/>
              <a:t>其中一种如图所示</a:t>
            </a:r>
            <a:r>
              <a:rPr lang="en-US" altLang="en-US" sz="2400" b="1" i="1" dirty="0"/>
              <a:t>.</a:t>
            </a:r>
            <a:endParaRPr lang="zh-CN" altLang="en-US" sz="2400" b="1" dirty="0"/>
          </a:p>
        </p:txBody>
      </p:sp>
      <p:pic>
        <p:nvPicPr>
          <p:cNvPr id="6" name="j741.jpg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6116" y="3786186"/>
            <a:ext cx="2571768" cy="2000264"/>
          </a:xfrm>
          <a:prstGeom prst="rect">
            <a:avLst/>
          </a:prstGeom>
        </p:spPr>
      </p:pic>
      <p:sp>
        <p:nvSpPr>
          <p:cNvPr id="13317" name="文本框 169990"/>
          <p:cNvSpPr txBox="1">
            <a:spLocks noChangeArrowheads="1"/>
          </p:cNvSpPr>
          <p:nvPr/>
        </p:nvSpPr>
        <p:spPr bwMode="auto">
          <a:xfrm>
            <a:off x="-228600" y="6096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FF3300"/>
                </a:solidFill>
              </a:rPr>
              <a:t>例</a:t>
            </a:r>
            <a:r>
              <a:rPr lang="en-US" altLang="zh-CN" sz="3600" dirty="0">
                <a:solidFill>
                  <a:srgbClr val="FF3300"/>
                </a:solidFill>
              </a:rPr>
              <a:t>2</a:t>
            </a:r>
            <a:r>
              <a:rPr lang="zh-CN" altLang="en-US" sz="3600" dirty="0">
                <a:solidFill>
                  <a:srgbClr val="FF3300"/>
                </a:solidFill>
              </a:rPr>
              <a:t>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FF33CC"/>
                </a:solidFill>
              </a:rPr>
              <a:t>正方体的表面展开图</a:t>
            </a:r>
            <a:r>
              <a:rPr lang="en-US" altLang="en-US" smtClean="0">
                <a:solidFill>
                  <a:srgbClr val="FF33CC"/>
                </a:solidFill>
              </a:rPr>
              <a:t>:</a:t>
            </a:r>
            <a:endParaRPr lang="zh-CN" altLang="en-US" smtClean="0"/>
          </a:p>
        </p:txBody>
      </p:sp>
      <p:pic>
        <p:nvPicPr>
          <p:cNvPr id="14338" name="内容占位符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22300" y="382588"/>
            <a:ext cx="7899400" cy="6092825"/>
          </a:xfrm>
        </p:spPr>
      </p:pic>
      <p:sp>
        <p:nvSpPr>
          <p:cNvPr id="14339" name="文本框 4"/>
          <p:cNvSpPr txBox="1">
            <a:spLocks noChangeArrowheads="1"/>
          </p:cNvSpPr>
          <p:nvPr/>
        </p:nvSpPr>
        <p:spPr bwMode="auto">
          <a:xfrm>
            <a:off x="839788" y="136525"/>
            <a:ext cx="4151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33CC"/>
                </a:solidFill>
              </a:rPr>
              <a:t>正方体的表面展开图</a:t>
            </a:r>
            <a:r>
              <a:rPr lang="en-US" altLang="en-US">
                <a:solidFill>
                  <a:srgbClr val="FF33CC"/>
                </a:solidFill>
              </a:rPr>
              <a:t>: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rgbClr val="FF3300"/>
                </a:solidFill>
              </a:rPr>
              <a:t>火眼金睛：</a:t>
            </a:r>
            <a:br>
              <a:rPr lang="zh-CN" altLang="en-US" b="1" smtClean="0">
                <a:solidFill>
                  <a:srgbClr val="FF3300"/>
                </a:solidFill>
              </a:rPr>
            </a:br>
            <a:endParaRPr lang="en-US" altLang="zh-CN" smtClean="0"/>
          </a:p>
        </p:txBody>
      </p:sp>
      <p:pic>
        <p:nvPicPr>
          <p:cNvPr id="15362" name="图片 7" descr="图片1_看图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5" y="846138"/>
            <a:ext cx="8948738" cy="55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乘号 8"/>
          <p:cNvSpPr/>
          <p:nvPr/>
        </p:nvSpPr>
        <p:spPr>
          <a:xfrm>
            <a:off x="1490663" y="2771775"/>
            <a:ext cx="1143000" cy="990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0" name="文本框 9"/>
          <p:cNvSpPr txBox="1"/>
          <p:nvPr/>
        </p:nvSpPr>
        <p:spPr>
          <a:xfrm>
            <a:off x="4572000" y="2771775"/>
            <a:ext cx="1336675" cy="1189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7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√</a:t>
            </a:r>
            <a:endParaRPr lang="zh-CN" altLang="en-US" sz="72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乘号 10"/>
          <p:cNvSpPr/>
          <p:nvPr/>
        </p:nvSpPr>
        <p:spPr>
          <a:xfrm>
            <a:off x="6654800" y="2771775"/>
            <a:ext cx="1143000" cy="990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2" name="乘号 11"/>
          <p:cNvSpPr/>
          <p:nvPr/>
        </p:nvSpPr>
        <p:spPr>
          <a:xfrm>
            <a:off x="1490663" y="5199063"/>
            <a:ext cx="1143000" cy="98901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3" name="文本框 12"/>
          <p:cNvSpPr txBox="1"/>
          <p:nvPr/>
        </p:nvSpPr>
        <p:spPr>
          <a:xfrm>
            <a:off x="4572000" y="5099050"/>
            <a:ext cx="1336675" cy="1189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7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√</a:t>
            </a:r>
            <a:endParaRPr lang="zh-CN" altLang="en-US" sz="72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72338" y="5000625"/>
            <a:ext cx="1335087" cy="1187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7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√</a:t>
            </a:r>
            <a:endParaRPr lang="zh-CN" altLang="en-US" sz="72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178177"/>
          <p:cNvSpPr txBox="1">
            <a:spLocks noChangeArrowheads="1"/>
          </p:cNvSpPr>
          <p:nvPr/>
        </p:nvSpPr>
        <p:spPr bwMode="auto">
          <a:xfrm>
            <a:off x="533400" y="6096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8179" name="文本框 178178"/>
          <p:cNvSpPr txBox="1"/>
          <p:nvPr/>
        </p:nvSpPr>
        <p:spPr>
          <a:xfrm>
            <a:off x="7235825" y="4005263"/>
            <a:ext cx="838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000" b="1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棒</a:t>
            </a:r>
            <a:endParaRPr lang="zh-CN" altLang="en-US" sz="4000" b="1" noProof="1">
              <a:solidFill>
                <a:srgbClr val="0000C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6387" name="组合 178179"/>
          <p:cNvGrpSpPr/>
          <p:nvPr/>
        </p:nvGrpSpPr>
        <p:grpSpPr bwMode="auto">
          <a:xfrm>
            <a:off x="2195513" y="1916113"/>
            <a:ext cx="4279900" cy="3213100"/>
            <a:chOff x="0" y="0"/>
            <a:chExt cx="2696" cy="2024"/>
          </a:xfrm>
        </p:grpSpPr>
        <p:sp>
          <p:nvSpPr>
            <p:cNvPr id="16388" name="矩形 178180"/>
            <p:cNvSpPr>
              <a:spLocks noChangeArrowheads="1"/>
            </p:cNvSpPr>
            <p:nvPr/>
          </p:nvSpPr>
          <p:spPr bwMode="auto">
            <a:xfrm>
              <a:off x="0" y="1344"/>
              <a:ext cx="680" cy="6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6389" name="文本框 178181"/>
            <p:cNvSpPr txBox="1">
              <a:spLocks noChangeArrowheads="1"/>
            </p:cNvSpPr>
            <p:nvPr/>
          </p:nvSpPr>
          <p:spPr bwMode="auto">
            <a:xfrm>
              <a:off x="45" y="1407"/>
              <a:ext cx="384" cy="576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5400" b="1">
                  <a:solidFill>
                    <a:srgbClr val="FF3300"/>
                  </a:solidFill>
                  <a:latin typeface="Times New Roman" panose="02020603050405020304" pitchFamily="18" charset="0"/>
                  <a:ea typeface="华文彩云" panose="02010800040101010101" pitchFamily="2" charset="-122"/>
                </a:rPr>
                <a:t>你</a:t>
              </a:r>
            </a:p>
          </p:txBody>
        </p:sp>
        <p:sp>
          <p:nvSpPr>
            <p:cNvPr id="16390" name="矩形 178182"/>
            <p:cNvSpPr>
              <a:spLocks noChangeArrowheads="1"/>
            </p:cNvSpPr>
            <p:nvPr/>
          </p:nvSpPr>
          <p:spPr bwMode="auto">
            <a:xfrm>
              <a:off x="672" y="672"/>
              <a:ext cx="680" cy="6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6391" name="文本框 178183"/>
            <p:cNvSpPr txBox="1">
              <a:spLocks noChangeArrowheads="1"/>
            </p:cNvSpPr>
            <p:nvPr/>
          </p:nvSpPr>
          <p:spPr bwMode="auto">
            <a:xfrm>
              <a:off x="771" y="726"/>
              <a:ext cx="384" cy="576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5400" b="1">
                  <a:solidFill>
                    <a:srgbClr val="FF3300"/>
                  </a:solidFill>
                  <a:latin typeface="Times New Roman" panose="02020603050405020304" pitchFamily="18" charset="0"/>
                  <a:ea typeface="华文彩云" panose="02010800040101010101" pitchFamily="2" charset="-122"/>
                </a:rPr>
                <a:t>太</a:t>
              </a:r>
            </a:p>
          </p:txBody>
        </p:sp>
        <p:sp>
          <p:nvSpPr>
            <p:cNvPr id="16392" name="矩形 178184"/>
            <p:cNvSpPr>
              <a:spLocks noChangeArrowheads="1"/>
            </p:cNvSpPr>
            <p:nvPr/>
          </p:nvSpPr>
          <p:spPr bwMode="auto">
            <a:xfrm>
              <a:off x="1361" y="681"/>
              <a:ext cx="680" cy="6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6393" name="文本框 178185"/>
            <p:cNvSpPr txBox="1">
              <a:spLocks noChangeArrowheads="1"/>
            </p:cNvSpPr>
            <p:nvPr/>
          </p:nvSpPr>
          <p:spPr bwMode="auto">
            <a:xfrm>
              <a:off x="1451" y="726"/>
              <a:ext cx="384" cy="576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5400" b="1">
                  <a:solidFill>
                    <a:srgbClr val="FF3300"/>
                  </a:solidFill>
                  <a:latin typeface="Times New Roman" panose="02020603050405020304" pitchFamily="18" charset="0"/>
                  <a:ea typeface="华文彩云" panose="02010800040101010101" pitchFamily="2" charset="-122"/>
                </a:rPr>
                <a:t>棒</a:t>
              </a:r>
            </a:p>
          </p:txBody>
        </p:sp>
        <p:sp>
          <p:nvSpPr>
            <p:cNvPr id="16394" name="矩形 178186"/>
            <p:cNvSpPr>
              <a:spLocks noChangeArrowheads="1"/>
            </p:cNvSpPr>
            <p:nvPr/>
          </p:nvSpPr>
          <p:spPr bwMode="auto">
            <a:xfrm>
              <a:off x="1344" y="0"/>
              <a:ext cx="680" cy="6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6395" name="文本框 178187"/>
            <p:cNvSpPr txBox="1">
              <a:spLocks noChangeArrowheads="1"/>
            </p:cNvSpPr>
            <p:nvPr/>
          </p:nvSpPr>
          <p:spPr bwMode="auto">
            <a:xfrm>
              <a:off x="1451" y="46"/>
              <a:ext cx="384" cy="576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5400" b="1">
                  <a:solidFill>
                    <a:srgbClr val="FF3300"/>
                  </a:solidFill>
                  <a:latin typeface="Times New Roman" panose="02020603050405020304" pitchFamily="18" charset="0"/>
                  <a:ea typeface="华文彩云" panose="02010800040101010101" pitchFamily="2" charset="-122"/>
                </a:rPr>
                <a:t>了</a:t>
              </a:r>
            </a:p>
          </p:txBody>
        </p:sp>
        <p:sp>
          <p:nvSpPr>
            <p:cNvPr id="16396" name="矩形 178188"/>
            <p:cNvSpPr>
              <a:spLocks noChangeArrowheads="1"/>
            </p:cNvSpPr>
            <p:nvPr/>
          </p:nvSpPr>
          <p:spPr bwMode="auto">
            <a:xfrm>
              <a:off x="2016" y="0"/>
              <a:ext cx="680" cy="6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6397" name="文本框 178189"/>
            <p:cNvSpPr txBox="1">
              <a:spLocks noChangeArrowheads="1"/>
            </p:cNvSpPr>
            <p:nvPr/>
          </p:nvSpPr>
          <p:spPr bwMode="auto">
            <a:xfrm>
              <a:off x="2177" y="46"/>
              <a:ext cx="384" cy="576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5400" b="1">
                  <a:solidFill>
                    <a:srgbClr val="FF3300"/>
                  </a:solidFill>
                  <a:latin typeface="Times New Roman" panose="02020603050405020304" pitchFamily="18" charset="0"/>
                  <a:ea typeface="华文彩云" panose="02010800040101010101" pitchFamily="2" charset="-122"/>
                </a:rPr>
                <a:t>！</a:t>
              </a:r>
            </a:p>
          </p:txBody>
        </p:sp>
        <p:sp>
          <p:nvSpPr>
            <p:cNvPr id="16398" name="矩形 178190"/>
            <p:cNvSpPr>
              <a:spLocks noChangeArrowheads="1"/>
            </p:cNvSpPr>
            <p:nvPr/>
          </p:nvSpPr>
          <p:spPr bwMode="auto">
            <a:xfrm>
              <a:off x="672" y="1344"/>
              <a:ext cx="680" cy="6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6399" name="文本框 178191"/>
            <p:cNvSpPr txBox="1">
              <a:spLocks noChangeArrowheads="1"/>
            </p:cNvSpPr>
            <p:nvPr/>
          </p:nvSpPr>
          <p:spPr bwMode="auto">
            <a:xfrm>
              <a:off x="750" y="1407"/>
              <a:ext cx="384" cy="576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5400" b="1">
                  <a:solidFill>
                    <a:srgbClr val="FF3300"/>
                  </a:solidFill>
                  <a:latin typeface="Times New Roman" panose="02020603050405020304" pitchFamily="18" charset="0"/>
                  <a:ea typeface="华文彩云" panose="02010800040101010101" pitchFamily="2" charset="-122"/>
                </a:rPr>
                <a:t>们</a:t>
              </a:r>
            </a:p>
          </p:txBody>
        </p:sp>
      </p:grpSp>
      <p:sp>
        <p:nvSpPr>
          <p:cNvPr id="16400" name="文本框 178192"/>
          <p:cNvSpPr txBox="1">
            <a:spLocks noChangeArrowheads="1"/>
          </p:cNvSpPr>
          <p:nvPr/>
        </p:nvSpPr>
        <p:spPr bwMode="auto">
          <a:xfrm>
            <a:off x="5940425" y="4005263"/>
            <a:ext cx="1143000" cy="57943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i="1" u="sng">
                <a:latin typeface="黑体" panose="02010609060101010101" pitchFamily="49" charset="-122"/>
                <a:ea typeface="黑体" panose="02010609060101010101" pitchFamily="49" charset="-122"/>
              </a:rPr>
              <a:t>KEY</a:t>
            </a:r>
            <a:r>
              <a:rPr lang="en-US" altLang="zh-CN" sz="3200" i="1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16401" name="文本框 178193"/>
          <p:cNvSpPr txBox="1">
            <a:spLocks noChangeArrowheads="1"/>
          </p:cNvSpPr>
          <p:nvPr/>
        </p:nvSpPr>
        <p:spPr bwMode="auto">
          <a:xfrm>
            <a:off x="-609600" y="914400"/>
            <a:ext cx="1051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b="1">
                <a:solidFill>
                  <a:srgbClr val="000099"/>
                </a:solidFill>
                <a:latin typeface="Times New Roman" panose="02020603050405020304" pitchFamily="18" charset="0"/>
                <a:ea typeface="楷体_GB2312" pitchFamily="49" charset="-122"/>
              </a:rPr>
              <a:t>（</a:t>
            </a:r>
            <a:r>
              <a: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  <a:ea typeface="楷体_GB2312" pitchFamily="49" charset="-122"/>
              </a:rPr>
              <a:t>2013</a:t>
            </a:r>
            <a:r>
              <a:rPr lang="zh-CN" altLang="en-US" sz="2400" b="1">
                <a:solidFill>
                  <a:srgbClr val="000099"/>
                </a:solidFill>
                <a:latin typeface="Times New Roman" panose="02020603050405020304" pitchFamily="18" charset="0"/>
                <a:ea typeface="楷体_GB2312" pitchFamily="49" charset="-122"/>
              </a:rPr>
              <a:t>年中考）</a:t>
            </a:r>
            <a:r>
              <a:rPr lang="zh-CN" altLang="en-US" sz="3200" b="1">
                <a:solidFill>
                  <a:srgbClr val="000099"/>
                </a:solidFill>
                <a:latin typeface="Times New Roman" panose="02020603050405020304" pitchFamily="18" charset="0"/>
                <a:ea typeface="楷体_GB2312" pitchFamily="49" charset="-122"/>
              </a:rPr>
              <a:t>如果“你”在前面，那么谁在后面？</a:t>
            </a:r>
            <a:endParaRPr lang="en-US" altLang="zh-CN" sz="3200" b="1">
              <a:solidFill>
                <a:srgbClr val="000099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16402" name="图片 178194" descr="../../../360高速下载/http:/www.mypcera.com/photo/katong/10/1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8229600" y="5838825"/>
            <a:ext cx="9144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3" name="文本框 178196"/>
          <p:cNvSpPr txBox="1">
            <a:spLocks noChangeArrowheads="1"/>
          </p:cNvSpPr>
          <p:nvPr/>
        </p:nvSpPr>
        <p:spPr bwMode="auto">
          <a:xfrm>
            <a:off x="0" y="9144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CC00CC"/>
                </a:solidFill>
              </a:rPr>
              <a:t>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>
                                      <p:cBhvr>
                                        <p:cTn id="7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立方体 172033"/>
          <p:cNvSpPr>
            <a:spLocks noChangeArrowheads="1"/>
          </p:cNvSpPr>
          <p:nvPr/>
        </p:nvSpPr>
        <p:spPr bwMode="auto">
          <a:xfrm>
            <a:off x="2746375" y="3413125"/>
            <a:ext cx="3124200" cy="26670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38100">
            <a:solidFill>
              <a:srgbClr val="0000FF"/>
            </a:solidFill>
            <a:miter lim="800000"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17410" name="直接连接符 172034"/>
          <p:cNvSpPr>
            <a:spLocks noChangeShapeType="1"/>
          </p:cNvSpPr>
          <p:nvPr/>
        </p:nvSpPr>
        <p:spPr bwMode="auto">
          <a:xfrm>
            <a:off x="3432175" y="3413125"/>
            <a:ext cx="0" cy="19812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1" name="直接连接符 172035"/>
          <p:cNvSpPr>
            <a:spLocks noChangeShapeType="1"/>
          </p:cNvSpPr>
          <p:nvPr/>
        </p:nvSpPr>
        <p:spPr bwMode="auto">
          <a:xfrm>
            <a:off x="3432175" y="5394325"/>
            <a:ext cx="2438400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2" name="直接连接符 172036"/>
          <p:cNvSpPr>
            <a:spLocks noChangeShapeType="1"/>
          </p:cNvSpPr>
          <p:nvPr/>
        </p:nvSpPr>
        <p:spPr bwMode="auto">
          <a:xfrm flipH="1">
            <a:off x="2746375" y="5394325"/>
            <a:ext cx="685800" cy="6858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3" name="椭圆 172037"/>
          <p:cNvSpPr>
            <a:spLocks noChangeArrowheads="1"/>
          </p:cNvSpPr>
          <p:nvPr/>
        </p:nvSpPr>
        <p:spPr bwMode="auto">
          <a:xfrm>
            <a:off x="2670175" y="40227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17414" name="椭圆 172038"/>
          <p:cNvSpPr>
            <a:spLocks noChangeArrowheads="1"/>
          </p:cNvSpPr>
          <p:nvPr/>
        </p:nvSpPr>
        <p:spPr bwMode="auto">
          <a:xfrm>
            <a:off x="5794375" y="33369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17415" name="椭圆 172039"/>
          <p:cNvSpPr>
            <a:spLocks noChangeArrowheads="1"/>
          </p:cNvSpPr>
          <p:nvPr/>
        </p:nvSpPr>
        <p:spPr bwMode="auto">
          <a:xfrm>
            <a:off x="3355975" y="33369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17416" name="椭圆 172040"/>
          <p:cNvSpPr>
            <a:spLocks noChangeArrowheads="1"/>
          </p:cNvSpPr>
          <p:nvPr/>
        </p:nvSpPr>
        <p:spPr bwMode="auto">
          <a:xfrm>
            <a:off x="5108575" y="40227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17417" name="椭圆 172041"/>
          <p:cNvSpPr>
            <a:spLocks noChangeArrowheads="1"/>
          </p:cNvSpPr>
          <p:nvPr/>
        </p:nvSpPr>
        <p:spPr bwMode="auto">
          <a:xfrm>
            <a:off x="2670175" y="60039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17418" name="椭圆 172042"/>
          <p:cNvSpPr>
            <a:spLocks noChangeArrowheads="1"/>
          </p:cNvSpPr>
          <p:nvPr/>
        </p:nvSpPr>
        <p:spPr bwMode="auto">
          <a:xfrm>
            <a:off x="5108575" y="60039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17419" name="椭圆 172043"/>
          <p:cNvSpPr>
            <a:spLocks noChangeArrowheads="1"/>
          </p:cNvSpPr>
          <p:nvPr/>
        </p:nvSpPr>
        <p:spPr bwMode="auto">
          <a:xfrm>
            <a:off x="3355975" y="53181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17420" name="椭圆 172044"/>
          <p:cNvSpPr>
            <a:spLocks noChangeArrowheads="1"/>
          </p:cNvSpPr>
          <p:nvPr/>
        </p:nvSpPr>
        <p:spPr bwMode="auto">
          <a:xfrm>
            <a:off x="5794375" y="53181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17421" name="文本框 172045"/>
          <p:cNvSpPr txBox="1">
            <a:spLocks noChangeArrowheads="1"/>
          </p:cNvSpPr>
          <p:nvPr/>
        </p:nvSpPr>
        <p:spPr bwMode="auto">
          <a:xfrm>
            <a:off x="2289175" y="58515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7422" name="文本框 172046"/>
          <p:cNvSpPr txBox="1">
            <a:spLocks noChangeArrowheads="1"/>
          </p:cNvSpPr>
          <p:nvPr/>
        </p:nvSpPr>
        <p:spPr bwMode="auto">
          <a:xfrm>
            <a:off x="5870575" y="30321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C</a:t>
            </a:r>
          </a:p>
        </p:txBody>
      </p:sp>
      <p:grpSp>
        <p:nvGrpSpPr>
          <p:cNvPr id="2" name="组合 172047"/>
          <p:cNvGrpSpPr/>
          <p:nvPr/>
        </p:nvGrpSpPr>
        <p:grpSpPr bwMode="auto">
          <a:xfrm>
            <a:off x="5184775" y="4022725"/>
            <a:ext cx="2590800" cy="2133600"/>
            <a:chOff x="0" y="0"/>
            <a:chExt cx="1632" cy="1344"/>
          </a:xfrm>
        </p:grpSpPr>
        <p:sp>
          <p:nvSpPr>
            <p:cNvPr id="17424" name="矩形 172048"/>
            <p:cNvSpPr>
              <a:spLocks noChangeArrowheads="1"/>
            </p:cNvSpPr>
            <p:nvPr/>
          </p:nvSpPr>
          <p:spPr bwMode="auto">
            <a:xfrm>
              <a:off x="0" y="48"/>
              <a:ext cx="1584" cy="1248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50800">
              <a:solidFill>
                <a:srgbClr val="0000FF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7425" name="椭圆 172049"/>
            <p:cNvSpPr>
              <a:spLocks noChangeArrowheads="1"/>
            </p:cNvSpPr>
            <p:nvPr/>
          </p:nvSpPr>
          <p:spPr bwMode="auto">
            <a:xfrm>
              <a:off x="1536" y="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FF"/>
              </a:solidFill>
              <a:rou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7426" name="椭圆 172050"/>
            <p:cNvSpPr>
              <a:spLocks noChangeArrowheads="1"/>
            </p:cNvSpPr>
            <p:nvPr/>
          </p:nvSpPr>
          <p:spPr bwMode="auto">
            <a:xfrm>
              <a:off x="1536" y="124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FF"/>
              </a:solidFill>
              <a:rou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17427" name="文本框 172051"/>
          <p:cNvSpPr txBox="1">
            <a:spLocks noChangeArrowheads="1"/>
          </p:cNvSpPr>
          <p:nvPr/>
        </p:nvSpPr>
        <p:spPr bwMode="auto">
          <a:xfrm>
            <a:off x="4956175" y="36417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72053" name="直接连接符 172052"/>
          <p:cNvSpPr>
            <a:spLocks noChangeShapeType="1"/>
          </p:cNvSpPr>
          <p:nvPr/>
        </p:nvSpPr>
        <p:spPr bwMode="auto">
          <a:xfrm flipV="1">
            <a:off x="2746375" y="4098925"/>
            <a:ext cx="24384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2054" name="直接连接符 172053"/>
          <p:cNvSpPr>
            <a:spLocks noChangeShapeType="1"/>
          </p:cNvSpPr>
          <p:nvPr/>
        </p:nvSpPr>
        <p:spPr bwMode="auto">
          <a:xfrm flipV="1">
            <a:off x="2746375" y="4098925"/>
            <a:ext cx="49530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172054"/>
          <p:cNvGrpSpPr/>
          <p:nvPr/>
        </p:nvGrpSpPr>
        <p:grpSpPr bwMode="auto">
          <a:xfrm>
            <a:off x="2746375" y="2041525"/>
            <a:ext cx="2552700" cy="2133600"/>
            <a:chOff x="0" y="0"/>
            <a:chExt cx="1608" cy="1344"/>
          </a:xfrm>
        </p:grpSpPr>
        <p:grpSp>
          <p:nvGrpSpPr>
            <p:cNvPr id="17431" name="组合 172055"/>
            <p:cNvGrpSpPr/>
            <p:nvPr/>
          </p:nvGrpSpPr>
          <p:grpSpPr bwMode="auto">
            <a:xfrm>
              <a:off x="24" y="0"/>
              <a:ext cx="1584" cy="1344"/>
              <a:chOff x="0" y="0"/>
              <a:chExt cx="1632" cy="1344"/>
            </a:xfrm>
          </p:grpSpPr>
          <p:sp>
            <p:nvSpPr>
              <p:cNvPr id="17432" name="矩形 172056"/>
              <p:cNvSpPr>
                <a:spLocks noChangeArrowheads="1"/>
              </p:cNvSpPr>
              <p:nvPr/>
            </p:nvSpPr>
            <p:spPr bwMode="auto">
              <a:xfrm>
                <a:off x="0" y="48"/>
                <a:ext cx="1584" cy="1248"/>
              </a:xfrm>
              <a:prstGeom prst="rect">
                <a:avLst/>
              </a:prstGeom>
              <a:solidFill>
                <a:srgbClr val="FFFF99">
                  <a:alpha val="50195"/>
                </a:srgbClr>
              </a:solidFill>
              <a:ln w="50800">
                <a:solidFill>
                  <a:srgbClr val="0000FF"/>
                </a:solidFill>
                <a:miter lim="800000"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3" name="椭圆 172057"/>
              <p:cNvSpPr>
                <a:spLocks noChangeArrowheads="1"/>
              </p:cNvSpPr>
              <p:nvPr/>
            </p:nvSpPr>
            <p:spPr bwMode="auto">
              <a:xfrm>
                <a:off x="1536" y="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rou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4" name="椭圆 172058"/>
              <p:cNvSpPr>
                <a:spLocks noChangeArrowheads="1"/>
              </p:cNvSpPr>
              <p:nvPr/>
            </p:nvSpPr>
            <p:spPr bwMode="auto">
              <a:xfrm>
                <a:off x="1536" y="12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rou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435" name="椭圆 172059"/>
            <p:cNvSpPr>
              <a:spLocks noChangeArrowheads="1"/>
            </p:cNvSpPr>
            <p:nvPr/>
          </p:nvSpPr>
          <p:spPr bwMode="auto">
            <a:xfrm>
              <a:off x="0" y="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FF"/>
              </a:solidFill>
              <a:rou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172061" name="文本框 172060"/>
          <p:cNvSpPr txBox="1">
            <a:spLocks noChangeArrowheads="1"/>
          </p:cNvSpPr>
          <p:nvPr/>
        </p:nvSpPr>
        <p:spPr bwMode="auto">
          <a:xfrm>
            <a:off x="5219700" y="1628775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	C”</a:t>
            </a:r>
            <a:r>
              <a:rPr lang="zh-CN" altLang="en-US" sz="2400">
                <a:latin typeface="Times New Roman" panose="02020603050405020304" pitchFamily="18" charset="0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</a:rPr>
              <a:t>C</a:t>
            </a:r>
            <a:r>
              <a:rPr lang="zh-CN" altLang="en-US" sz="2400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172062" name="文本框 172061"/>
          <p:cNvSpPr txBox="1">
            <a:spLocks noChangeArrowheads="1"/>
          </p:cNvSpPr>
          <p:nvPr/>
        </p:nvSpPr>
        <p:spPr bwMode="auto">
          <a:xfrm>
            <a:off x="7775575" y="3413125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	C’</a:t>
            </a:r>
            <a:r>
              <a:rPr lang="zh-CN" altLang="en-US" sz="2400">
                <a:latin typeface="Times New Roman" panose="02020603050405020304" pitchFamily="18" charset="0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</a:rPr>
              <a:t>C</a:t>
            </a:r>
            <a:r>
              <a:rPr lang="zh-CN" altLang="en-US" sz="2400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172063" name="直接连接符 172062"/>
          <p:cNvSpPr>
            <a:spLocks noChangeShapeType="1"/>
          </p:cNvSpPr>
          <p:nvPr/>
        </p:nvSpPr>
        <p:spPr bwMode="auto">
          <a:xfrm flipV="1">
            <a:off x="2746375" y="2117725"/>
            <a:ext cx="2438400" cy="39624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9" name="文本框 172063"/>
          <p:cNvSpPr txBox="1">
            <a:spLocks noChangeArrowheads="1"/>
          </p:cNvSpPr>
          <p:nvPr/>
        </p:nvSpPr>
        <p:spPr bwMode="auto">
          <a:xfrm>
            <a:off x="1908175" y="4437063"/>
            <a:ext cx="99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4cm</a:t>
            </a:r>
          </a:p>
        </p:txBody>
      </p:sp>
      <p:sp>
        <p:nvSpPr>
          <p:cNvPr id="17440" name="文本框 172064"/>
          <p:cNvSpPr txBox="1">
            <a:spLocks noChangeArrowheads="1"/>
          </p:cNvSpPr>
          <p:nvPr/>
        </p:nvSpPr>
        <p:spPr bwMode="auto">
          <a:xfrm>
            <a:off x="212725" y="765175"/>
            <a:ext cx="875188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    1. </a:t>
            </a:r>
            <a:r>
              <a:rPr lang="zh-CN" altLang="en-US" sz="2400" b="1" dirty="0">
                <a:latin typeface="Times New Roman" panose="02020603050405020304" pitchFamily="18" charset="0"/>
              </a:rPr>
              <a:t>如图，有一边长</a:t>
            </a:r>
            <a:r>
              <a:rPr lang="en-US" altLang="zh-CN" sz="2400" b="1" dirty="0">
                <a:latin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</a:rPr>
              <a:t>米立方体形的房间，一只蜘蛛在</a:t>
            </a:r>
            <a:r>
              <a:rPr lang="en-US" altLang="zh-CN" sz="2400" b="1" dirty="0">
                <a:latin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</a:rPr>
              <a:t>处，一只苍蝇在</a:t>
            </a:r>
            <a:r>
              <a:rPr lang="en-US" altLang="zh-CN" sz="2400" b="1" dirty="0">
                <a:latin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</a:rPr>
              <a:t>处。</a:t>
            </a:r>
            <a:r>
              <a:rPr lang="en-US" altLang="zh-CN" sz="2400" b="1" dirty="0">
                <a:latin typeface="Times New Roman" panose="02020603050405020304" pitchFamily="18" charset="0"/>
              </a:rPr>
              <a:t>⑴</a:t>
            </a:r>
            <a:r>
              <a:rPr lang="zh-CN" altLang="en-US" sz="2400" b="1" dirty="0">
                <a:latin typeface="Times New Roman" panose="02020603050405020304" pitchFamily="18" charset="0"/>
              </a:rPr>
              <a:t>试问，蜘蛛去抓苍蝇需要爬行的最短路程是多少？ </a:t>
            </a:r>
          </a:p>
        </p:txBody>
      </p:sp>
      <p:sp>
        <p:nvSpPr>
          <p:cNvPr id="17441" name="矩形 172065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1943100" cy="668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9525">
                  <a:solidFill>
                    <a:srgbClr val="CC99FF"/>
                  </a:solidFill>
                  <a:rou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拓展提高</a:t>
            </a:r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</a:ln>
              <a:solidFill>
                <a:srgbClr val="FF3300"/>
              </a:solidFill>
              <a:effectLst>
                <a:outerShdw dist="53882" dir="2700000" algn="ctr" rotWithShape="0">
                  <a:srgbClr val="9999FF">
                    <a:alpha val="78998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2067" name="文本框 172066"/>
          <p:cNvSpPr txBox="1">
            <a:spLocks noChangeArrowheads="1"/>
          </p:cNvSpPr>
          <p:nvPr/>
        </p:nvSpPr>
        <p:spPr bwMode="auto">
          <a:xfrm>
            <a:off x="1987550" y="1565275"/>
            <a:ext cx="9640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⑵</a:t>
            </a:r>
            <a:r>
              <a:rPr lang="zh-CN" altLang="en-US" sz="2400" b="1" dirty="0">
                <a:latin typeface="Times New Roman" panose="02020603050405020304" pitchFamily="18" charset="0"/>
              </a:rPr>
              <a:t>若苍蝇在</a:t>
            </a:r>
            <a:r>
              <a:rPr lang="en-US" altLang="zh-CN" sz="2400" b="1" dirty="0">
                <a:latin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</a:rPr>
              <a:t>处，则最短路程是多少？ </a:t>
            </a:r>
          </a:p>
        </p:txBody>
      </p:sp>
      <p:sp>
        <p:nvSpPr>
          <p:cNvPr id="17443" name="文本框 172067"/>
          <p:cNvSpPr txBox="1">
            <a:spLocks noChangeArrowheads="1"/>
          </p:cNvSpPr>
          <p:nvPr/>
        </p:nvSpPr>
        <p:spPr bwMode="auto">
          <a:xfrm>
            <a:off x="3419475" y="36449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4cm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7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7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7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53" grpId="0" animBg="1"/>
      <p:bldP spid="172054" grpId="0" animBg="1"/>
      <p:bldP spid="172061" grpId="0"/>
      <p:bldP spid="172062" grpId="0"/>
      <p:bldP spid="172063" grpId="0" animBg="1"/>
      <p:bldP spid="1720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748.jpg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90818" y="2997191"/>
            <a:ext cx="3421458" cy="1760834"/>
          </a:xfrm>
          <a:prstGeom prst="rect">
            <a:avLst/>
          </a:prstGeom>
        </p:spPr>
      </p:pic>
      <p:sp>
        <p:nvSpPr>
          <p:cNvPr id="18434" name="矩形 2"/>
          <p:cNvSpPr>
            <a:spLocks noChangeArrowheads="1"/>
          </p:cNvSpPr>
          <p:nvPr/>
        </p:nvSpPr>
        <p:spPr bwMode="auto">
          <a:xfrm>
            <a:off x="381000" y="228600"/>
            <a:ext cx="8763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2.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如图所示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已知一个长方体纸箱的长、宽和高分别为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30 cm,20 cm,10 cm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一只昆虫从纸箱的顶点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处沿纸箱表面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ACDE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和表面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GEDB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爬到另一个顶点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处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它沿哪条路线爬行的距离最短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?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请说明理由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并求出这个最短距离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0229" name="矩形 4"/>
          <p:cNvSpPr>
            <a:spLocks noChangeArrowheads="1"/>
          </p:cNvSpPr>
          <p:nvPr/>
        </p:nvSpPr>
        <p:spPr bwMode="auto">
          <a:xfrm>
            <a:off x="500063" y="4143375"/>
            <a:ext cx="8262937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思考</a:t>
            </a:r>
            <a:r>
              <a:rPr lang="en-US" altLang="en-US" sz="2000" b="1" dirty="0">
                <a:latin typeface="Times New Roman" panose="02020603050405020304" pitchFamily="18" charset="0"/>
              </a:rPr>
              <a:t>:</a:t>
            </a:r>
            <a:endParaRPr lang="zh-CN" altLang="en-US" sz="20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b="1" dirty="0">
                <a:latin typeface="Times New Roman" panose="02020603050405020304" pitchFamily="18" charset="0"/>
              </a:rPr>
              <a:t>1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.</a:t>
            </a:r>
            <a:r>
              <a:rPr lang="zh-CN" altLang="en-US" sz="2400" b="1" dirty="0">
                <a:latin typeface="Times New Roman" panose="02020603050405020304" pitchFamily="18" charset="0"/>
              </a:rPr>
              <a:t>长方体有几种展开方式</a:t>
            </a:r>
            <a:r>
              <a:rPr lang="en-US" altLang="en-US" sz="2400" b="1" dirty="0">
                <a:latin typeface="Times New Roman" panose="02020603050405020304" pitchFamily="18" charset="0"/>
              </a:rPr>
              <a:t>,</a:t>
            </a:r>
            <a:r>
              <a:rPr lang="zh-CN" altLang="en-US" sz="2400" b="1" dirty="0">
                <a:latin typeface="Times New Roman" panose="02020603050405020304" pitchFamily="18" charset="0"/>
              </a:rPr>
              <a:t>使得点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</a:rPr>
              <a:t>与点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</a:rPr>
              <a:t>在同一个平面上</a:t>
            </a:r>
            <a:r>
              <a:rPr lang="en-US" altLang="en-US" sz="2400" b="1" dirty="0">
                <a:latin typeface="Times New Roman" panose="02020603050405020304" pitchFamily="18" charset="0"/>
              </a:rPr>
              <a:t>?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b="1" dirty="0">
                <a:latin typeface="Times New Roman" panose="02020603050405020304" pitchFamily="18" charset="0"/>
              </a:rPr>
              <a:t>2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.</a:t>
            </a:r>
            <a:r>
              <a:rPr lang="zh-CN" altLang="en-US" sz="2400" b="1" dirty="0">
                <a:latin typeface="Times New Roman" panose="02020603050405020304" pitchFamily="18" charset="0"/>
              </a:rPr>
              <a:t>在同一平面上如何求两点之间的最短距离</a:t>
            </a:r>
            <a:r>
              <a:rPr lang="en-US" altLang="en-US" sz="2400" b="1" dirty="0">
                <a:latin typeface="Times New Roman" panose="02020603050405020304" pitchFamily="18" charset="0"/>
              </a:rPr>
              <a:t>?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b="1" dirty="0">
                <a:latin typeface="Times New Roman" panose="02020603050405020304" pitchFamily="18" charset="0"/>
              </a:rPr>
              <a:t>3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.</a:t>
            </a:r>
            <a:r>
              <a:rPr lang="zh-CN" altLang="en-US" sz="2400" b="1" dirty="0">
                <a:latin typeface="Times New Roman" panose="02020603050405020304" pitchFamily="18" charset="0"/>
              </a:rPr>
              <a:t>长方体的展开图中</a:t>
            </a:r>
            <a:r>
              <a:rPr lang="en-US" altLang="en-US" sz="2400" b="1" dirty="0">
                <a:latin typeface="Times New Roman" panose="02020603050405020304" pitchFamily="18" charset="0"/>
              </a:rPr>
              <a:t>,</a:t>
            </a:r>
            <a:r>
              <a:rPr lang="zh-CN" altLang="en-US" sz="2400" b="1" dirty="0">
                <a:latin typeface="Times New Roman" panose="02020603050405020304" pitchFamily="18" charset="0"/>
              </a:rPr>
              <a:t>哪个展开图中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A</a:t>
            </a:r>
            <a:r>
              <a:rPr lang="en-US" altLang="en-US" sz="2400" b="1" dirty="0">
                <a:latin typeface="Times New Roman" panose="02020603050405020304" pitchFamily="18" charset="0"/>
              </a:rPr>
              <a:t>,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</a:rPr>
              <a:t>两点之间的距离最短</a:t>
            </a:r>
            <a:r>
              <a:rPr lang="en-US" altLang="en-US" sz="2400" b="1" dirty="0">
                <a:latin typeface="Times New Roman" panose="02020603050405020304" pitchFamily="18" charset="0"/>
              </a:rPr>
              <a:t>?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矩形 1"/>
          <p:cNvSpPr>
            <a:spLocks noChangeArrowheads="1"/>
          </p:cNvSpPr>
          <p:nvPr/>
        </p:nvSpPr>
        <p:spPr bwMode="auto">
          <a:xfrm>
            <a:off x="381000" y="285750"/>
            <a:ext cx="81915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解</a:t>
            </a:r>
            <a:r>
              <a:rPr lang="en-US" altLang="en-US" sz="2400" b="1" dirty="0">
                <a:latin typeface="Times New Roman" panose="02020603050405020304" pitchFamily="18" charset="0"/>
              </a:rPr>
              <a:t>:</a:t>
            </a:r>
            <a:r>
              <a:rPr lang="zh-CN" altLang="en-US" sz="2400" b="1" dirty="0">
                <a:latin typeface="Times New Roman" panose="02020603050405020304" pitchFamily="18" charset="0"/>
              </a:rPr>
              <a:t>如图所示</a:t>
            </a:r>
            <a:r>
              <a:rPr lang="en-US" altLang="en-US" sz="2400" b="1" dirty="0">
                <a:latin typeface="Times New Roman" panose="02020603050405020304" pitchFamily="18" charset="0"/>
              </a:rPr>
              <a:t>,</a:t>
            </a:r>
            <a:r>
              <a:rPr lang="zh-CN" altLang="en-US" sz="2400" b="1" dirty="0">
                <a:latin typeface="Times New Roman" panose="02020603050405020304" pitchFamily="18" charset="0"/>
              </a:rPr>
              <a:t>将这个长方体纸箱的表面展开</a:t>
            </a:r>
            <a:r>
              <a:rPr lang="en-US" altLang="en-US" sz="2400" b="1" dirty="0">
                <a:latin typeface="Times New Roman" panose="02020603050405020304" pitchFamily="18" charset="0"/>
              </a:rPr>
              <a:t>,</a:t>
            </a:r>
            <a:r>
              <a:rPr lang="zh-CN" altLang="en-US" sz="2400" b="1" dirty="0">
                <a:latin typeface="Times New Roman" panose="02020603050405020304" pitchFamily="18" charset="0"/>
              </a:rPr>
              <a:t>连接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AB.</a:t>
            </a:r>
            <a:r>
              <a:rPr lang="zh-CN" altLang="en-US" sz="2400" b="1" dirty="0">
                <a:latin typeface="Times New Roman" panose="02020603050405020304" pitchFamily="18" charset="0"/>
              </a:rPr>
              <a:t>根据“两点之间线段最短”</a:t>
            </a:r>
            <a:r>
              <a:rPr lang="en-US" altLang="en-US" sz="2400" b="1" dirty="0">
                <a:latin typeface="Times New Roman" panose="02020603050405020304" pitchFamily="18" charset="0"/>
              </a:rPr>
              <a:t>,</a:t>
            </a:r>
            <a:r>
              <a:rPr lang="zh-CN" altLang="en-US" sz="2400" b="1" dirty="0">
                <a:latin typeface="Times New Roman" panose="02020603050405020304" pitchFamily="18" charset="0"/>
              </a:rPr>
              <a:t>可知线段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AB</a:t>
            </a:r>
            <a:r>
              <a:rPr lang="zh-CN" altLang="en-US" sz="2400" b="1" dirty="0">
                <a:latin typeface="Times New Roman" panose="02020603050405020304" pitchFamily="18" charset="0"/>
              </a:rPr>
              <a:t>就是昆虫爬行距离最短的路线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pic>
        <p:nvPicPr>
          <p:cNvPr id="3" name="j749.jpg"/>
          <p:cNvPicPr/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29183" y="1752585"/>
            <a:ext cx="3071832" cy="1857388"/>
          </a:xfrm>
          <a:prstGeom prst="rect">
            <a:avLst/>
          </a:prstGeom>
        </p:spPr>
      </p:pic>
      <p:sp>
        <p:nvSpPr>
          <p:cNvPr id="181252" name="矩形 3"/>
          <p:cNvSpPr>
            <a:spLocks noChangeArrowheads="1"/>
          </p:cNvSpPr>
          <p:nvPr/>
        </p:nvSpPr>
        <p:spPr bwMode="auto">
          <a:xfrm>
            <a:off x="357188" y="3214688"/>
            <a:ext cx="75009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latin typeface="Times New Roman" panose="02020603050405020304" pitchFamily="18" charset="0"/>
              </a:rPr>
              <a:t>在</a:t>
            </a:r>
            <a:r>
              <a:rPr lang="en-US" altLang="en-US" sz="2000" b="1">
                <a:latin typeface="Times New Roman" panose="02020603050405020304" pitchFamily="18" charset="0"/>
              </a:rPr>
              <a:t>Rt</a:t>
            </a:r>
            <a:r>
              <a:rPr lang="en-US" altLang="zh-CN" sz="2000" b="1">
                <a:latin typeface="Times New Roman" panose="02020603050405020304" pitchFamily="18" charset="0"/>
              </a:rPr>
              <a:t>△</a:t>
            </a:r>
            <a:r>
              <a:rPr lang="en-US" altLang="en-US" sz="2000" b="1" i="1">
                <a:latin typeface="Times New Roman" panose="02020603050405020304" pitchFamily="18" charset="0"/>
              </a:rPr>
              <a:t>ABC</a:t>
            </a:r>
            <a:r>
              <a:rPr lang="zh-CN" altLang="en-US" sz="2000" b="1">
                <a:latin typeface="Times New Roman" panose="02020603050405020304" pitchFamily="18" charset="0"/>
              </a:rPr>
              <a:t>中</a:t>
            </a:r>
            <a:r>
              <a:rPr lang="en-US" altLang="en-US" sz="2000" b="1">
                <a:latin typeface="Times New Roman" panose="02020603050405020304" pitchFamily="18" charset="0"/>
              </a:rPr>
              <a:t>,</a:t>
            </a:r>
            <a:r>
              <a:rPr lang="en-US" altLang="en-US" sz="2000" b="1" i="1">
                <a:latin typeface="Times New Roman" panose="02020603050405020304" pitchFamily="18" charset="0"/>
              </a:rPr>
              <a:t>AC</a:t>
            </a:r>
            <a:r>
              <a:rPr lang="en-US" altLang="en-US" sz="2000" b="1">
                <a:latin typeface="Times New Roman" panose="02020603050405020304" pitchFamily="18" charset="0"/>
              </a:rPr>
              <a:t>=30 cm,</a:t>
            </a:r>
            <a:r>
              <a:rPr lang="en-US" altLang="en-US" sz="2000" b="1" i="1">
                <a:latin typeface="Times New Roman" panose="02020603050405020304" pitchFamily="18" charset="0"/>
              </a:rPr>
              <a:t>BC</a:t>
            </a:r>
            <a:r>
              <a:rPr lang="en-US" altLang="en-US" sz="2000" b="1">
                <a:latin typeface="Times New Roman" panose="02020603050405020304" pitchFamily="18" charset="0"/>
              </a:rPr>
              <a:t>=</a:t>
            </a:r>
            <a:r>
              <a:rPr lang="en-US" altLang="en-US" sz="2000" b="1" i="1">
                <a:latin typeface="Times New Roman" panose="02020603050405020304" pitchFamily="18" charset="0"/>
              </a:rPr>
              <a:t>BD</a:t>
            </a:r>
            <a:r>
              <a:rPr lang="en-US" altLang="en-US" sz="2000" b="1">
                <a:latin typeface="Times New Roman" panose="02020603050405020304" pitchFamily="18" charset="0"/>
              </a:rPr>
              <a:t>+</a:t>
            </a:r>
            <a:r>
              <a:rPr lang="en-US" altLang="en-US" sz="2000" b="1" i="1">
                <a:latin typeface="Times New Roman" panose="02020603050405020304" pitchFamily="18" charset="0"/>
              </a:rPr>
              <a:t>CD</a:t>
            </a:r>
            <a:r>
              <a:rPr lang="en-US" altLang="en-US" sz="2000" b="1">
                <a:latin typeface="Times New Roman" panose="02020603050405020304" pitchFamily="18" charset="0"/>
              </a:rPr>
              <a:t>=20+10=30(cm)</a:t>
            </a:r>
            <a:r>
              <a:rPr lang="en-US" altLang="en-US" sz="2000" b="1" i="1">
                <a:latin typeface="Times New Roman" panose="02020603050405020304" pitchFamily="18" charset="0"/>
              </a:rPr>
              <a:t>.</a:t>
            </a:r>
            <a:endParaRPr lang="zh-CN" altLang="en-US" sz="2000" b="1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Times New Roman" panose="02020603050405020304" pitchFamily="18" charset="0"/>
              </a:rPr>
              <a:t>根据勾股定理</a:t>
            </a:r>
            <a:r>
              <a:rPr lang="en-US" altLang="en-US" sz="2000" b="1">
                <a:latin typeface="Times New Roman" panose="02020603050405020304" pitchFamily="18" charset="0"/>
              </a:rPr>
              <a:t>,</a:t>
            </a:r>
            <a:r>
              <a:rPr lang="zh-CN" altLang="en-US" sz="2000" b="1">
                <a:latin typeface="Times New Roman" panose="02020603050405020304" pitchFamily="18" charset="0"/>
              </a:rPr>
              <a:t>得</a:t>
            </a:r>
            <a:r>
              <a:rPr lang="en-US" altLang="en-US" sz="2000" b="1">
                <a:latin typeface="Times New Roman" panose="02020603050405020304" pitchFamily="18" charset="0"/>
              </a:rPr>
              <a:t>:</a:t>
            </a:r>
            <a:endParaRPr lang="zh-CN" altLang="en-US" sz="2000" b="1">
              <a:latin typeface="Times New Roman" panose="02020603050405020304" pitchFamily="18" charset="0"/>
            </a:endParaRPr>
          </a:p>
        </p:txBody>
      </p:sp>
      <p:graphicFrame>
        <p:nvGraphicFramePr>
          <p:cNvPr id="181253" name="Object 3"/>
          <p:cNvGraphicFramePr>
            <a:graphicFrameLocks noChangeAspect="1"/>
          </p:cNvGraphicFramePr>
          <p:nvPr/>
        </p:nvGraphicFramePr>
        <p:xfrm>
          <a:off x="457200" y="4191000"/>
          <a:ext cx="507206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r:id="rId4" imgW="60655200" imgH="6096000" progId="Equation.DSMT4">
                  <p:embed/>
                </p:oleObj>
              </mc:Choice>
              <mc:Fallback>
                <p:oleObj r:id="rId4" imgW="60655200" imgH="6096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91000"/>
                        <a:ext cx="5072063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54" name="矩形 7"/>
          <p:cNvSpPr>
            <a:spLocks noChangeArrowheads="1"/>
          </p:cNvSpPr>
          <p:nvPr/>
        </p:nvSpPr>
        <p:spPr bwMode="auto">
          <a:xfrm>
            <a:off x="357188" y="5000625"/>
            <a:ext cx="60721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000" b="1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Times New Roman" panose="02020603050405020304" pitchFamily="18" charset="0"/>
              </a:rPr>
              <a:t>即昆虫最短爬行路线的距离约为</a:t>
            </a:r>
            <a:r>
              <a:rPr lang="en-US" altLang="en-US" sz="2000" b="1">
                <a:latin typeface="Times New Roman" panose="02020603050405020304" pitchFamily="18" charset="0"/>
              </a:rPr>
              <a:t> 30cm</a:t>
            </a:r>
            <a:r>
              <a:rPr lang="en-US" altLang="en-US" sz="2000" b="1" i="1">
                <a:latin typeface="Times New Roman" panose="02020603050405020304" pitchFamily="18" charset="0"/>
              </a:rPr>
              <a:t>.</a:t>
            </a:r>
            <a:endParaRPr lang="zh-CN" altLang="en-US" sz="2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  <p:bldP spid="181252" grpId="0"/>
      <p:bldP spid="1812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182275"/>
          <p:cNvSpPr txBox="1">
            <a:spLocks noChangeArrowheads="1"/>
          </p:cNvSpPr>
          <p:nvPr/>
        </p:nvSpPr>
        <p:spPr bwMode="auto">
          <a:xfrm>
            <a:off x="685800" y="838200"/>
            <a:ext cx="571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endParaRPr lang="zh-CN" altLang="en-US"/>
          </a:p>
        </p:txBody>
      </p:sp>
      <p:sp>
        <p:nvSpPr>
          <p:cNvPr id="182277" name="文本框 182276"/>
          <p:cNvSpPr txBox="1">
            <a:spLocks noChangeArrowheads="1"/>
          </p:cNvSpPr>
          <p:nvPr/>
        </p:nvSpPr>
        <p:spPr bwMode="auto">
          <a:xfrm>
            <a:off x="609600" y="838200"/>
            <a:ext cx="8534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/>
              <a:t>1.</a:t>
            </a:r>
            <a:r>
              <a:rPr lang="zh-CN" altLang="en-US" sz="2400" b="1"/>
              <a:t>如图，长方体的底面边长分别为</a:t>
            </a:r>
            <a:r>
              <a:rPr lang="en-US" altLang="zh-CN" sz="2400" b="1"/>
              <a:t>2</a:t>
            </a:r>
            <a:r>
              <a:rPr lang="en-US" altLang="zh-CN" sz="2400" b="1" i="1"/>
              <a:t>cm</a:t>
            </a:r>
            <a:r>
              <a:rPr lang="zh-CN" altLang="en-US" sz="2400" b="1"/>
              <a:t>和</a:t>
            </a:r>
            <a:r>
              <a:rPr lang="en-US" altLang="zh-CN" sz="2400" b="1"/>
              <a:t>4</a:t>
            </a:r>
            <a:r>
              <a:rPr lang="en-US" altLang="zh-CN" sz="2400" b="1" i="1"/>
              <a:t>cm</a:t>
            </a:r>
            <a:r>
              <a:rPr lang="zh-CN" altLang="en-US" sz="2400" b="1"/>
              <a:t>，高为</a:t>
            </a:r>
            <a:r>
              <a:rPr lang="en-US" altLang="zh-CN" sz="2400" b="1"/>
              <a:t>5</a:t>
            </a:r>
            <a:r>
              <a:rPr lang="en-US" altLang="zh-CN" sz="2400" b="1" i="1"/>
              <a:t>cm</a:t>
            </a:r>
            <a:r>
              <a:rPr lang="zh-CN" altLang="en-US" sz="2400" b="1"/>
              <a:t>，若一只蚂蚁从</a:t>
            </a:r>
            <a:r>
              <a:rPr lang="en-US" altLang="zh-CN" sz="2400" b="1" i="1"/>
              <a:t>P</a:t>
            </a:r>
            <a:r>
              <a:rPr lang="zh-CN" altLang="en-US" sz="2400" b="1"/>
              <a:t>点开始经过</a:t>
            </a:r>
            <a:r>
              <a:rPr lang="en-US" altLang="zh-CN" sz="2400" b="1"/>
              <a:t>4</a:t>
            </a:r>
            <a:r>
              <a:rPr lang="zh-CN" altLang="en-US" sz="2400" b="1"/>
              <a:t>个侧面爬行一圈到达</a:t>
            </a:r>
            <a:r>
              <a:rPr lang="en-US" altLang="zh-CN" sz="2400" b="1" i="1"/>
              <a:t>Q</a:t>
            </a:r>
            <a:r>
              <a:rPr lang="zh-CN" altLang="en-US" sz="2400" b="1"/>
              <a:t>点，则蚂蚁爬行的最短路径长为</a:t>
            </a:r>
            <a:r>
              <a:rPr lang="zh-CN" altLang="en-US" sz="2400" b="1" u="sng"/>
              <a:t>　</a:t>
            </a:r>
            <a:r>
              <a:rPr lang="en-US" altLang="zh-CN" sz="2400" b="1" u="sng"/>
              <a:t>___________</a:t>
            </a:r>
            <a:r>
              <a:rPr lang="en-US" altLang="zh-CN" sz="2400" b="1" i="1"/>
              <a:t>cm</a:t>
            </a:r>
            <a:r>
              <a:rPr lang="en-US" altLang="zh-CN" sz="2400" b="1"/>
              <a:t>. </a:t>
            </a:r>
          </a:p>
        </p:txBody>
      </p:sp>
      <p:sp>
        <p:nvSpPr>
          <p:cNvPr id="20483" name="文本框 182277"/>
          <p:cNvSpPr txBox="1">
            <a:spLocks noChangeArrowheads="1"/>
          </p:cNvSpPr>
          <p:nvPr/>
        </p:nvSpPr>
        <p:spPr bwMode="auto">
          <a:xfrm>
            <a:off x="3429000" y="25908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endParaRPr lang="zh-CN" altLang="en-US"/>
          </a:p>
        </p:txBody>
      </p:sp>
      <p:pic>
        <p:nvPicPr>
          <p:cNvPr id="20484" name="图片 182279" descr="20140823014802365172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895600"/>
            <a:ext cx="12461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81" name="矩形 182280"/>
          <p:cNvSpPr>
            <a:spLocks noChangeArrowheads="1"/>
          </p:cNvSpPr>
          <p:nvPr/>
        </p:nvSpPr>
        <p:spPr bwMode="auto">
          <a:xfrm>
            <a:off x="2286000" y="3505200"/>
            <a:ext cx="81295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1000">
                <a:solidFill>
                  <a:srgbClr val="333333"/>
                </a:solidFill>
                <a:ea typeface="微软雅黑" panose="020B0503020204020204" pitchFamily="34" charset="-122"/>
              </a:rPr>
              <a:t>如下图所示</a:t>
            </a:r>
            <a:r>
              <a:rPr lang="zh-CN" altLang="en-US"/>
              <a:t>  </a:t>
            </a:r>
            <a:r>
              <a:rPr lang="en-US" altLang="zh-CN" sz="9800"/>
              <a:t> </a:t>
            </a:r>
            <a:r>
              <a:rPr lang="en-US" altLang="zh-CN" sz="2400" b="1"/>
              <a:t>                                      </a:t>
            </a:r>
            <a:br>
              <a:rPr lang="en-US" altLang="zh-CN" sz="2400" b="1"/>
            </a:br>
            <a:r>
              <a:rPr lang="en-US" altLang="zh-CN" sz="2400" b="1">
                <a:solidFill>
                  <a:srgbClr val="333333"/>
                </a:solidFill>
                <a:ea typeface="微软雅黑" panose="020B0503020204020204" pitchFamily="34" charset="-122"/>
              </a:rPr>
              <a:t>∵</a:t>
            </a:r>
            <a:r>
              <a:rPr lang="zh-CN" altLang="en-US" sz="2400" b="1">
                <a:solidFill>
                  <a:srgbClr val="333333"/>
                </a:solidFill>
                <a:ea typeface="微软雅黑" panose="020B0503020204020204" pitchFamily="34" charset="-122"/>
              </a:rPr>
              <a:t>长方体的底面边长分别为</a:t>
            </a:r>
            <a:r>
              <a:rPr lang="en-US" altLang="zh-CN" sz="2400" b="1">
                <a:solidFill>
                  <a:srgbClr val="333333"/>
                </a:solidFill>
                <a:ea typeface="微软雅黑" panose="020B0503020204020204" pitchFamily="34" charset="-122"/>
              </a:rPr>
              <a:t>2cm</a:t>
            </a:r>
            <a:r>
              <a:rPr lang="zh-CN" altLang="en-US" sz="2400" b="1">
                <a:solidFill>
                  <a:srgbClr val="333333"/>
                </a:solidFill>
                <a:ea typeface="微软雅黑" panose="020B0503020204020204" pitchFamily="34" charset="-122"/>
              </a:rPr>
              <a:t>和</a:t>
            </a:r>
            <a:r>
              <a:rPr lang="en-US" altLang="zh-CN" sz="2400" b="1">
                <a:solidFill>
                  <a:srgbClr val="333333"/>
                </a:solidFill>
                <a:ea typeface="微软雅黑" panose="020B0503020204020204" pitchFamily="34" charset="-122"/>
              </a:rPr>
              <a:t>4cm</a:t>
            </a:r>
            <a:r>
              <a:rPr lang="zh-CN" altLang="en-US" sz="2400" b="1">
                <a:solidFill>
                  <a:srgbClr val="333333"/>
                </a:solidFill>
                <a:ea typeface="微软雅黑" panose="020B0503020204020204" pitchFamily="34" charset="-122"/>
              </a:rPr>
              <a:t>，高为</a:t>
            </a:r>
            <a:r>
              <a:rPr lang="en-US" altLang="zh-CN" sz="2400" b="1">
                <a:solidFill>
                  <a:srgbClr val="333333"/>
                </a:solidFill>
                <a:ea typeface="微软雅黑" panose="020B0503020204020204" pitchFamily="34" charset="-122"/>
              </a:rPr>
              <a:t>5cm</a:t>
            </a:r>
            <a:r>
              <a:rPr lang="zh-CN" altLang="en-US" sz="2400" b="1">
                <a:solidFill>
                  <a:srgbClr val="333333"/>
                </a:solidFill>
                <a:ea typeface="微软雅黑" panose="020B0503020204020204" pitchFamily="34" charset="-122"/>
              </a:rPr>
              <a:t>．</a:t>
            </a:r>
            <a:r>
              <a:rPr lang="zh-CN" altLang="en-US" sz="2400" b="1"/>
              <a:t/>
            </a:r>
            <a:br>
              <a:rPr lang="zh-CN" altLang="en-US" sz="2400" b="1"/>
            </a:br>
            <a:r>
              <a:rPr lang="en-US" altLang="zh-CN" sz="2400" b="1">
                <a:solidFill>
                  <a:srgbClr val="333333"/>
                </a:solidFill>
                <a:ea typeface="微软雅黑" panose="020B0503020204020204" pitchFamily="34" charset="-122"/>
              </a:rPr>
              <a:t>∴PA=4+2+4+2=12</a:t>
            </a:r>
            <a:r>
              <a:rPr lang="zh-CN" altLang="en-US" sz="2400" b="1">
                <a:solidFill>
                  <a:srgbClr val="333333"/>
                </a:solidFill>
                <a:ea typeface="微软雅黑" panose="020B0503020204020204" pitchFamily="34" charset="-122"/>
              </a:rPr>
              <a:t>（</a:t>
            </a:r>
            <a:r>
              <a:rPr lang="en-US" altLang="zh-CN" sz="2400" b="1">
                <a:solidFill>
                  <a:srgbClr val="333333"/>
                </a:solidFill>
                <a:ea typeface="微软雅黑" panose="020B0503020204020204" pitchFamily="34" charset="-122"/>
              </a:rPr>
              <a:t>cm</a:t>
            </a:r>
            <a:r>
              <a:rPr lang="zh-CN" altLang="en-US" sz="2400" b="1">
                <a:solidFill>
                  <a:srgbClr val="333333"/>
                </a:solidFill>
                <a:ea typeface="微软雅黑" panose="020B0503020204020204" pitchFamily="34" charset="-122"/>
              </a:rPr>
              <a:t>），</a:t>
            </a:r>
            <a:r>
              <a:rPr lang="en-US" altLang="zh-CN" sz="2400" b="1">
                <a:solidFill>
                  <a:srgbClr val="333333"/>
                </a:solidFill>
                <a:ea typeface="微软雅黑" panose="020B0503020204020204" pitchFamily="34" charset="-122"/>
              </a:rPr>
              <a:t>QA=5cm</a:t>
            </a:r>
            <a:r>
              <a:rPr lang="zh-CN" altLang="en-US" sz="2400" b="1">
                <a:solidFill>
                  <a:srgbClr val="333333"/>
                </a:solidFill>
                <a:ea typeface="微软雅黑" panose="020B0503020204020204" pitchFamily="34" charset="-122"/>
              </a:rPr>
              <a:t>，</a:t>
            </a:r>
            <a:r>
              <a:rPr lang="zh-CN" altLang="en-US" sz="2400" b="1"/>
              <a:t/>
            </a:r>
            <a:br>
              <a:rPr lang="zh-CN" altLang="en-US" sz="2400" b="1"/>
            </a:br>
            <a:r>
              <a:rPr lang="en-US" altLang="zh-CN" sz="2400" b="1">
                <a:solidFill>
                  <a:srgbClr val="333333"/>
                </a:solidFill>
                <a:ea typeface="微软雅黑" panose="020B0503020204020204" pitchFamily="34" charset="-122"/>
              </a:rPr>
              <a:t>∴PQ= </a:t>
            </a:r>
            <a:r>
              <a:rPr lang="en-US" altLang="zh-CN" sz="2400" b="1"/>
              <a:t>     </a:t>
            </a:r>
            <a:r>
              <a:rPr lang="en-US" altLang="zh-CN" sz="2400"/>
              <a:t>               </a:t>
            </a:r>
            <a:r>
              <a:rPr lang="en-US" altLang="zh-CN" sz="2400" b="1"/>
              <a:t>                   </a:t>
            </a:r>
            <a:r>
              <a:rPr lang="en-US" altLang="zh-CN" sz="2400" b="1">
                <a:solidFill>
                  <a:srgbClr val="333333"/>
                </a:solidFill>
                <a:ea typeface="微软雅黑" panose="020B0503020204020204" pitchFamily="34" charset="-122"/>
              </a:rPr>
              <a:t>=13cm</a:t>
            </a:r>
            <a:r>
              <a:rPr lang="zh-CN" altLang="en-US" sz="2400" b="1">
                <a:solidFill>
                  <a:srgbClr val="333333"/>
                </a:solidFill>
                <a:ea typeface="微软雅黑" panose="020B0503020204020204" pitchFamily="34" charset="-122"/>
              </a:rPr>
              <a:t>．</a:t>
            </a:r>
            <a:r>
              <a:rPr lang="zh-CN" altLang="en-US" sz="2400" b="1"/>
              <a:t> </a:t>
            </a:r>
          </a:p>
        </p:txBody>
      </p:sp>
      <p:pic>
        <p:nvPicPr>
          <p:cNvPr id="182282" name="图片 182281" descr="2014082301480238039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9138" y="2476500"/>
            <a:ext cx="2503487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图片 182282" descr="201408230148023967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5791200"/>
            <a:ext cx="9493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609600" y="152400"/>
            <a:ext cx="358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C00000"/>
                </a:solidFill>
              </a:rPr>
              <a:t>跟踪训练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29000" y="396240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4      2        4       2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2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1"/>
          <p:cNvSpPr txBox="1">
            <a:spLocks noChangeArrowheads="1"/>
          </p:cNvSpPr>
          <p:nvPr/>
        </p:nvSpPr>
        <p:spPr bwMode="auto">
          <a:xfrm>
            <a:off x="773113" y="1073150"/>
            <a:ext cx="75977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/>
              <a:t>2.</a:t>
            </a:r>
            <a:r>
              <a:rPr lang="zh-CN" altLang="en-US" sz="2800" b="1"/>
              <a:t>圆柱的底面周长是40，高是30，若在圆柱体的侧面绕一圈丝线作装饰，从下底面A出发，沿圆柱侧面绕一周到上底面B，则这条丝线最短的长度是</a:t>
            </a:r>
          </a:p>
        </p:txBody>
      </p:sp>
      <p:pic>
        <p:nvPicPr>
          <p:cNvPr id="21506" name="图片 2"/>
          <p:cNvPicPr>
            <a:picLocks noChangeAspect="1" noChangeArrowheads="1"/>
          </p:cNvPicPr>
          <p:nvPr/>
        </p:nvPicPr>
        <p:blipFill>
          <a:blip r:embed="rId2" cstate="email"/>
          <a:srcRect t="-83"/>
          <a:stretch>
            <a:fillRect/>
          </a:stretch>
        </p:blipFill>
        <p:spPr bwMode="auto">
          <a:xfrm>
            <a:off x="3689350" y="2871788"/>
            <a:ext cx="2744788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533400" y="303213"/>
            <a:ext cx="2500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</a:rPr>
              <a:t>跟踪训练：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135169"/>
          <p:cNvSpPr>
            <a:spLocks noChangeArrowheads="1"/>
          </p:cNvSpPr>
          <p:nvPr/>
        </p:nvSpPr>
        <p:spPr bwMode="auto">
          <a:xfrm>
            <a:off x="2555875" y="2997200"/>
            <a:ext cx="3744913" cy="34559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22530" name="矩形 135170"/>
          <p:cNvSpPr>
            <a:spLocks noChangeArrowheads="1"/>
          </p:cNvSpPr>
          <p:nvPr/>
        </p:nvSpPr>
        <p:spPr bwMode="auto">
          <a:xfrm>
            <a:off x="741363" y="765175"/>
            <a:ext cx="5775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圆锥</a:t>
            </a:r>
            <a:r>
              <a:rPr lang="zh-CN" altLang="en-US" sz="2400" b="1">
                <a:latin typeface="Times New Roman" panose="02020603050405020304" pitchFamily="18" charset="0"/>
              </a:rPr>
              <a:t>是由一个底面和一个侧面围成的图形</a:t>
            </a:r>
            <a:r>
              <a:rPr lang="en-US" altLang="zh-CN" sz="24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5172" name="矩形 135171"/>
          <p:cNvSpPr>
            <a:spLocks noChangeArrowheads="1"/>
          </p:cNvSpPr>
          <p:nvPr/>
        </p:nvSpPr>
        <p:spPr bwMode="auto">
          <a:xfrm>
            <a:off x="755650" y="1484313"/>
            <a:ext cx="3122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latin typeface="Times New Roman" panose="02020603050405020304" pitchFamily="18" charset="0"/>
              </a:rPr>
              <a:t>如图</a:t>
            </a:r>
            <a:r>
              <a:rPr lang="en-US" altLang="zh-CN" sz="2000" b="1">
                <a:latin typeface="Times New Roman" panose="02020603050405020304" pitchFamily="18" charset="0"/>
              </a:rPr>
              <a:t>,</a:t>
            </a:r>
            <a:r>
              <a:rPr lang="zh-CN" altLang="en-US" sz="2000" b="1">
                <a:latin typeface="Times New Roman" panose="02020603050405020304" pitchFamily="18" charset="0"/>
              </a:rPr>
              <a:t>圆锥的底面是一个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圆</a:t>
            </a:r>
            <a:r>
              <a:rPr lang="en-US" altLang="zh-CN" sz="2000" b="1">
                <a:latin typeface="Times New Roman" panose="02020603050405020304" pitchFamily="18" charset="0"/>
              </a:rPr>
              <a:t>,</a:t>
            </a:r>
          </a:p>
        </p:txBody>
      </p:sp>
      <p:grpSp>
        <p:nvGrpSpPr>
          <p:cNvPr id="22532" name="组合 135172"/>
          <p:cNvGrpSpPr/>
          <p:nvPr/>
        </p:nvGrpSpPr>
        <p:grpSpPr bwMode="auto">
          <a:xfrm>
            <a:off x="3884613" y="3862388"/>
            <a:ext cx="1336675" cy="1800225"/>
            <a:chOff x="0" y="0"/>
            <a:chExt cx="648" cy="873"/>
          </a:xfrm>
        </p:grpSpPr>
        <p:sp>
          <p:nvSpPr>
            <p:cNvPr id="22533" name="d37Arc 2"/>
            <p:cNvSpPr>
              <a:spLocks noChangeArrowheads="1"/>
            </p:cNvSpPr>
            <p:nvPr/>
          </p:nvSpPr>
          <p:spPr bwMode="auto">
            <a:xfrm>
              <a:off x="0" y="624"/>
              <a:ext cx="648" cy="125"/>
            </a:xfrm>
            <a:custGeom>
              <a:avLst/>
              <a:gdLst>
                <a:gd name="T0" fmla="*/ 0 w 43185"/>
                <a:gd name="T1" fmla="*/ 20791 h 21600"/>
                <a:gd name="T2" fmla="*/ 21585 w 43185"/>
                <a:gd name="T3" fmla="*/ 0 h 21600"/>
                <a:gd name="T4" fmla="*/ 43185 w 43185"/>
                <a:gd name="T5" fmla="*/ 21600 h 21600"/>
                <a:gd name="T6" fmla="*/ 0 w 43185"/>
                <a:gd name="T7" fmla="*/ 20791 h 21600"/>
                <a:gd name="T8" fmla="*/ 21585 w 43185"/>
                <a:gd name="T9" fmla="*/ 0 h 21600"/>
                <a:gd name="T10" fmla="*/ 43185 w 43185"/>
                <a:gd name="T11" fmla="*/ 21600 h 21600"/>
                <a:gd name="T12" fmla="*/ 21585 w 43185"/>
                <a:gd name="T1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185" h="21600" fill="none">
                  <a:moveTo>
                    <a:pt x="0" y="20791"/>
                  </a:moveTo>
                  <a:cubicBezTo>
                    <a:pt x="427" y="9234"/>
                    <a:pt x="9928" y="0"/>
                    <a:pt x="21585" y="0"/>
                  </a:cubicBezTo>
                  <a:cubicBezTo>
                    <a:pt x="33514" y="0"/>
                    <a:pt x="43185" y="9671"/>
                    <a:pt x="43185" y="21600"/>
                  </a:cubicBezTo>
                </a:path>
                <a:path w="43185" h="21600" stroke="0">
                  <a:moveTo>
                    <a:pt x="0" y="20791"/>
                  </a:moveTo>
                  <a:cubicBezTo>
                    <a:pt x="427" y="9234"/>
                    <a:pt x="9928" y="0"/>
                    <a:pt x="21585" y="0"/>
                  </a:cubicBezTo>
                  <a:cubicBezTo>
                    <a:pt x="33514" y="0"/>
                    <a:pt x="43185" y="9671"/>
                    <a:pt x="43185" y="21600"/>
                  </a:cubicBezTo>
                  <a:lnTo>
                    <a:pt x="21585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4" name="d37Arc 3"/>
            <p:cNvSpPr>
              <a:spLocks noChangeArrowheads="1"/>
            </p:cNvSpPr>
            <p:nvPr/>
          </p:nvSpPr>
          <p:spPr bwMode="auto">
            <a:xfrm flipV="1">
              <a:off x="1" y="749"/>
              <a:ext cx="647" cy="124"/>
            </a:xfrm>
            <a:custGeom>
              <a:avLst/>
              <a:gdLst>
                <a:gd name="T0" fmla="*/ 0 w 43157"/>
                <a:gd name="T1" fmla="*/ 20240 h 21600"/>
                <a:gd name="T2" fmla="*/ 21557 w 43157"/>
                <a:gd name="T3" fmla="*/ 0 h 21600"/>
                <a:gd name="T4" fmla="*/ 43157 w 43157"/>
                <a:gd name="T5" fmla="*/ 21600 h 21600"/>
                <a:gd name="T6" fmla="*/ 0 w 43157"/>
                <a:gd name="T7" fmla="*/ 20240 h 21600"/>
                <a:gd name="T8" fmla="*/ 21557 w 43157"/>
                <a:gd name="T9" fmla="*/ 0 h 21600"/>
                <a:gd name="T10" fmla="*/ 43157 w 43157"/>
                <a:gd name="T11" fmla="*/ 21600 h 21600"/>
                <a:gd name="T12" fmla="*/ 21557 w 43157"/>
                <a:gd name="T1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157" h="21600" fill="none">
                  <a:moveTo>
                    <a:pt x="0" y="20240"/>
                  </a:moveTo>
                  <a:cubicBezTo>
                    <a:pt x="704" y="8941"/>
                    <a:pt x="10086" y="0"/>
                    <a:pt x="21557" y="0"/>
                  </a:cubicBezTo>
                  <a:cubicBezTo>
                    <a:pt x="33486" y="0"/>
                    <a:pt x="43157" y="9671"/>
                    <a:pt x="43157" y="21600"/>
                  </a:cubicBezTo>
                </a:path>
                <a:path w="43157" h="21600" stroke="0">
                  <a:moveTo>
                    <a:pt x="0" y="20240"/>
                  </a:moveTo>
                  <a:cubicBezTo>
                    <a:pt x="704" y="8941"/>
                    <a:pt x="10086" y="0"/>
                    <a:pt x="21557" y="0"/>
                  </a:cubicBezTo>
                  <a:cubicBezTo>
                    <a:pt x="33486" y="0"/>
                    <a:pt x="43157" y="9671"/>
                    <a:pt x="43157" y="21600"/>
                  </a:cubicBezTo>
                  <a:lnTo>
                    <a:pt x="21557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5" name="d37Line 5"/>
            <p:cNvSpPr>
              <a:spLocks noChangeShapeType="1"/>
            </p:cNvSpPr>
            <p:nvPr/>
          </p:nvSpPr>
          <p:spPr bwMode="auto">
            <a:xfrm flipH="1">
              <a:off x="0" y="0"/>
              <a:ext cx="324" cy="74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6" name="d37Line 6"/>
            <p:cNvSpPr>
              <a:spLocks noChangeShapeType="1"/>
            </p:cNvSpPr>
            <p:nvPr/>
          </p:nvSpPr>
          <p:spPr bwMode="auto">
            <a:xfrm>
              <a:off x="324" y="0"/>
              <a:ext cx="324" cy="74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37" name="文本框 135177"/>
          <p:cNvSpPr txBox="1">
            <a:spLocks noChangeArrowheads="1"/>
          </p:cNvSpPr>
          <p:nvPr/>
        </p:nvSpPr>
        <p:spPr bwMode="auto">
          <a:xfrm>
            <a:off x="3917950" y="4365625"/>
            <a:ext cx="58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</a:rPr>
              <a:t>l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22538" name="任意多边形 135178"/>
          <p:cNvSpPr>
            <a:spLocks noChangeArrowheads="1"/>
          </p:cNvSpPr>
          <p:nvPr/>
        </p:nvSpPr>
        <p:spPr bwMode="auto">
          <a:xfrm>
            <a:off x="3892550" y="5414963"/>
            <a:ext cx="1328738" cy="1587"/>
          </a:xfrm>
          <a:custGeom>
            <a:avLst/>
            <a:gdLst>
              <a:gd name="T0" fmla="*/ 0 w 837"/>
              <a:gd name="T1" fmla="*/ 1 h 1"/>
              <a:gd name="T2" fmla="*/ 837 w 837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37" h="1">
                <a:moveTo>
                  <a:pt x="0" y="1"/>
                </a:moveTo>
                <a:lnTo>
                  <a:pt x="837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9" name="椭圆 135179"/>
          <p:cNvSpPr>
            <a:spLocks noChangeArrowheads="1"/>
          </p:cNvSpPr>
          <p:nvPr/>
        </p:nvSpPr>
        <p:spPr bwMode="auto">
          <a:xfrm>
            <a:off x="4500563" y="5397500"/>
            <a:ext cx="36512" cy="365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22540" name="文本框 135180"/>
          <p:cNvSpPr txBox="1">
            <a:spLocks noChangeArrowheads="1"/>
          </p:cNvSpPr>
          <p:nvPr/>
        </p:nvSpPr>
        <p:spPr bwMode="auto">
          <a:xfrm>
            <a:off x="4460875" y="5287963"/>
            <a:ext cx="582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i="1">
                <a:latin typeface="Times New Roman" panose="02020603050405020304" pitchFamily="18" charset="0"/>
              </a:rPr>
              <a:t>o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22541" name="文本框 135181"/>
          <p:cNvSpPr txBox="1">
            <a:spLocks noChangeArrowheads="1"/>
          </p:cNvSpPr>
          <p:nvPr/>
        </p:nvSpPr>
        <p:spPr bwMode="auto">
          <a:xfrm>
            <a:off x="3990975" y="5276850"/>
            <a:ext cx="58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</a:rPr>
              <a:t>r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135183" name="矩形 135182"/>
          <p:cNvSpPr>
            <a:spLocks noChangeArrowheads="1"/>
          </p:cNvSpPr>
          <p:nvPr/>
        </p:nvSpPr>
        <p:spPr bwMode="auto">
          <a:xfrm>
            <a:off x="3924300" y="1519238"/>
            <a:ext cx="4848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latin typeface="Times New Roman" panose="02020603050405020304" pitchFamily="18" charset="0"/>
              </a:rPr>
              <a:t>连结顶点与底面圆心的线段叫作圆锥的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高</a:t>
            </a:r>
            <a:r>
              <a:rPr lang="en-US" altLang="zh-CN" sz="2000" b="1"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135184" name="直接连接符 135183"/>
          <p:cNvSpPr>
            <a:spLocks noChangeShapeType="1"/>
          </p:cNvSpPr>
          <p:nvPr/>
        </p:nvSpPr>
        <p:spPr bwMode="auto">
          <a:xfrm>
            <a:off x="4551363" y="3900488"/>
            <a:ext cx="0" cy="1512887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5185" name="矩形 135184"/>
          <p:cNvSpPr>
            <a:spLocks noChangeArrowheads="1"/>
          </p:cNvSpPr>
          <p:nvPr/>
        </p:nvSpPr>
        <p:spPr bwMode="auto">
          <a:xfrm>
            <a:off x="827088" y="2205038"/>
            <a:ext cx="7777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latin typeface="Times New Roman" panose="02020603050405020304" pitchFamily="18" charset="0"/>
              </a:rPr>
              <a:t>圆锥顶点与底面圆上任意一点的连线段都叫作圆锥的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母线,</a:t>
            </a:r>
            <a:r>
              <a:rPr lang="zh-CN" altLang="en-US" sz="2000" b="1">
                <a:latin typeface="Times New Roman" panose="02020603050405020304" pitchFamily="18" charset="0"/>
              </a:rPr>
              <a:t>母线的长度均相等</a:t>
            </a:r>
          </a:p>
        </p:txBody>
      </p:sp>
      <p:sp>
        <p:nvSpPr>
          <p:cNvPr id="135186" name="直接连接符 135185"/>
          <p:cNvSpPr>
            <a:spLocks noChangeShapeType="1"/>
          </p:cNvSpPr>
          <p:nvPr/>
        </p:nvSpPr>
        <p:spPr bwMode="auto">
          <a:xfrm>
            <a:off x="4551363" y="3900488"/>
            <a:ext cx="485775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3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13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/>
      <p:bldP spid="135183" grpId="0"/>
      <p:bldP spid="135184" grpId="0" animBg="1"/>
      <p:bldP spid="135185" grpId="0"/>
      <p:bldP spid="1351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文本框 184327"/>
          <p:cNvSpPr txBox="1">
            <a:spLocks noChangeArrowheads="1"/>
          </p:cNvSpPr>
          <p:nvPr/>
        </p:nvSpPr>
        <p:spPr bwMode="auto">
          <a:xfrm>
            <a:off x="736600" y="815975"/>
            <a:ext cx="78009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rgbClr val="FF3300"/>
                </a:solidFill>
              </a:rPr>
              <a:t>学习目标：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/>
              <a:t>1.</a:t>
            </a:r>
            <a:r>
              <a:rPr lang="zh-CN" altLang="en-US" sz="3200" b="1" dirty="0"/>
              <a:t>了解直棱柱、圆锥的侧面展开图，进一      步发展空间观念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/>
              <a:t>2.</a:t>
            </a:r>
            <a:r>
              <a:rPr lang="zh-CN" altLang="en-US" sz="3200" b="1" dirty="0"/>
              <a:t>能运用直棱柱和圆柱的侧面展开图的知识解决实际问题。</a:t>
            </a:r>
          </a:p>
        </p:txBody>
      </p:sp>
      <p:sp>
        <p:nvSpPr>
          <p:cNvPr id="4098" name="文本框 184328"/>
          <p:cNvSpPr txBox="1">
            <a:spLocks noChangeArrowheads="1"/>
          </p:cNvSpPr>
          <p:nvPr/>
        </p:nvSpPr>
        <p:spPr bwMode="auto">
          <a:xfrm>
            <a:off x="-73025" y="6530975"/>
            <a:ext cx="617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矩形 137217"/>
          <p:cNvSpPr>
            <a:spLocks noChangeArrowheads="1"/>
          </p:cNvSpPr>
          <p:nvPr/>
        </p:nvSpPr>
        <p:spPr bwMode="auto">
          <a:xfrm>
            <a:off x="395288" y="4149725"/>
            <a:ext cx="8064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/>
              <a:t>圆锥的侧面展开图是一个</a:t>
            </a:r>
            <a:r>
              <a:rPr lang="zh-CN" altLang="en-US" sz="3200" b="1">
                <a:solidFill>
                  <a:srgbClr val="FF3300"/>
                </a:solidFill>
              </a:rPr>
              <a:t>扇形</a:t>
            </a:r>
            <a:r>
              <a:rPr lang="en-US" altLang="zh-CN" sz="3200" b="1">
                <a:solidFill>
                  <a:srgbClr val="FF3300"/>
                </a:solidFill>
              </a:rPr>
              <a:t>.</a:t>
            </a:r>
          </a:p>
        </p:txBody>
      </p:sp>
      <p:graphicFrame>
        <p:nvGraphicFramePr>
          <p:cNvPr id="23554" name="对象 137218"/>
          <p:cNvGraphicFramePr>
            <a:graphicFrameLocks noChangeAspect="1"/>
          </p:cNvGraphicFramePr>
          <p:nvPr/>
        </p:nvGraphicFramePr>
        <p:xfrm>
          <a:off x="5776913" y="2684463"/>
          <a:ext cx="88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" r:id="rId3" imgW="88900" imgH="227965" progId="Equation.DSMT4">
                  <p:embed/>
                </p:oleObj>
              </mc:Choice>
              <mc:Fallback>
                <p:oleObj r:id="rId3" imgW="88900" imgH="227965" progId="Equation.DSMT4">
                  <p:embed/>
                  <p:pic>
                    <p:nvPicPr>
                      <p:cNvPr id="0" name="对象 137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913" y="2684463"/>
                        <a:ext cx="88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37219"/>
          <p:cNvGrpSpPr/>
          <p:nvPr/>
        </p:nvGrpSpPr>
        <p:grpSpPr bwMode="auto">
          <a:xfrm rot="3978295">
            <a:off x="4992688" y="1546225"/>
            <a:ext cx="2001837" cy="2773363"/>
            <a:chOff x="0" y="0"/>
            <a:chExt cx="1261" cy="1747"/>
          </a:xfrm>
        </p:grpSpPr>
        <p:grpSp>
          <p:nvGrpSpPr>
            <p:cNvPr id="23556" name="组合 137220"/>
            <p:cNvGrpSpPr/>
            <p:nvPr/>
          </p:nvGrpSpPr>
          <p:grpSpPr bwMode="auto">
            <a:xfrm>
              <a:off x="0" y="155"/>
              <a:ext cx="1261" cy="1592"/>
              <a:chOff x="0" y="0"/>
              <a:chExt cx="1236" cy="1560"/>
            </a:xfrm>
          </p:grpSpPr>
          <p:sp>
            <p:nvSpPr>
              <p:cNvPr id="23557" name="shp1"/>
              <p:cNvSpPr>
                <a:spLocks noChangeArrowheads="1"/>
              </p:cNvSpPr>
              <p:nvPr/>
            </p:nvSpPr>
            <p:spPr bwMode="auto">
              <a:xfrm>
                <a:off x="1" y="592"/>
                <a:ext cx="418" cy="968"/>
              </a:xfrm>
              <a:custGeom>
                <a:avLst/>
                <a:gdLst>
                  <a:gd name="T0" fmla="*/ 0 w 418"/>
                  <a:gd name="T1" fmla="*/ 0 h 968"/>
                  <a:gd name="T2" fmla="*/ 418 w 418"/>
                  <a:gd name="T3" fmla="*/ 968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18" h="968">
                    <a:moveTo>
                      <a:pt x="0" y="0"/>
                    </a:moveTo>
                    <a:lnTo>
                      <a:pt x="418" y="96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58" name="shp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50" cy="593"/>
              </a:xfrm>
              <a:custGeom>
                <a:avLst/>
                <a:gdLst>
                  <a:gd name="T0" fmla="*/ 950 w 950"/>
                  <a:gd name="T1" fmla="*/ 0 h 593"/>
                  <a:gd name="T2" fmla="*/ 0 w 950"/>
                  <a:gd name="T3" fmla="*/ 593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50" h="593">
                    <a:moveTo>
                      <a:pt x="950" y="0"/>
                    </a:moveTo>
                    <a:lnTo>
                      <a:pt x="0" y="59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59" name="shape2"/>
              <p:cNvSpPr>
                <a:spLocks noChangeArrowheads="1"/>
              </p:cNvSpPr>
              <p:nvPr/>
            </p:nvSpPr>
            <p:spPr bwMode="auto">
              <a:xfrm rot="4020000">
                <a:off x="73" y="230"/>
                <a:ext cx="1226" cy="1100"/>
              </a:xfrm>
              <a:custGeom>
                <a:avLst/>
                <a:gdLst>
                  <a:gd name="T0" fmla="*/ 345 w 2001"/>
                  <a:gd name="T1" fmla="*/ 30 h 2001"/>
                  <a:gd name="T2" fmla="*/ 543 w 2001"/>
                  <a:gd name="T3" fmla="*/ 75 h 2001"/>
                  <a:gd name="T4" fmla="*/ 682 w 2001"/>
                  <a:gd name="T5" fmla="*/ 120 h 2001"/>
                  <a:gd name="T6" fmla="*/ 795 w 2001"/>
                  <a:gd name="T7" fmla="*/ 165 h 2001"/>
                  <a:gd name="T8" fmla="*/ 892 w 2001"/>
                  <a:gd name="T9" fmla="*/ 210 h 2001"/>
                  <a:gd name="T10" fmla="*/ 977 w 2001"/>
                  <a:gd name="T11" fmla="*/ 255 h 2001"/>
                  <a:gd name="T12" fmla="*/ 1054 w 2001"/>
                  <a:gd name="T13" fmla="*/ 300 h 2001"/>
                  <a:gd name="T14" fmla="*/ 1123 w 2001"/>
                  <a:gd name="T15" fmla="*/ 345 h 2001"/>
                  <a:gd name="T16" fmla="*/ 1187 w 2001"/>
                  <a:gd name="T17" fmla="*/ 390 h 2001"/>
                  <a:gd name="T18" fmla="*/ 1245 w 2001"/>
                  <a:gd name="T19" fmla="*/ 435 h 2001"/>
                  <a:gd name="T20" fmla="*/ 1300 w 2001"/>
                  <a:gd name="T21" fmla="*/ 480 h 2001"/>
                  <a:gd name="T22" fmla="*/ 1351 w 2001"/>
                  <a:gd name="T23" fmla="*/ 525 h 2001"/>
                  <a:gd name="T24" fmla="*/ 1398 w 2001"/>
                  <a:gd name="T25" fmla="*/ 570 h 2001"/>
                  <a:gd name="T26" fmla="*/ 1443 w 2001"/>
                  <a:gd name="T27" fmla="*/ 615 h 2001"/>
                  <a:gd name="T28" fmla="*/ 1485 w 2001"/>
                  <a:gd name="T29" fmla="*/ 660 h 2001"/>
                  <a:gd name="T30" fmla="*/ 1524 w 2001"/>
                  <a:gd name="T31" fmla="*/ 705 h 2001"/>
                  <a:gd name="T32" fmla="*/ 1561 w 2001"/>
                  <a:gd name="T33" fmla="*/ 750 h 2001"/>
                  <a:gd name="T34" fmla="*/ 1596 w 2001"/>
                  <a:gd name="T35" fmla="*/ 795 h 2001"/>
                  <a:gd name="T36" fmla="*/ 1629 w 2001"/>
                  <a:gd name="T37" fmla="*/ 840 h 2001"/>
                  <a:gd name="T38" fmla="*/ 1660 w 2001"/>
                  <a:gd name="T39" fmla="*/ 885 h 2001"/>
                  <a:gd name="T40" fmla="*/ 1690 w 2001"/>
                  <a:gd name="T41" fmla="*/ 930 h 2001"/>
                  <a:gd name="T42" fmla="*/ 1717 w 2001"/>
                  <a:gd name="T43" fmla="*/ 975 h 2001"/>
                  <a:gd name="T44" fmla="*/ 1743 w 2001"/>
                  <a:gd name="T45" fmla="*/ 1020 h 2001"/>
                  <a:gd name="T46" fmla="*/ 1768 w 2001"/>
                  <a:gd name="T47" fmla="*/ 1065 h 2001"/>
                  <a:gd name="T48" fmla="*/ 1791 w 2001"/>
                  <a:gd name="T49" fmla="*/ 1110 h 2001"/>
                  <a:gd name="T50" fmla="*/ 1813 w 2001"/>
                  <a:gd name="T51" fmla="*/ 1155 h 2001"/>
                  <a:gd name="T52" fmla="*/ 1833 w 2001"/>
                  <a:gd name="T53" fmla="*/ 1200 h 2001"/>
                  <a:gd name="T54" fmla="*/ 1852 w 2001"/>
                  <a:gd name="T55" fmla="*/ 1245 h 2001"/>
                  <a:gd name="T56" fmla="*/ 1870 w 2001"/>
                  <a:gd name="T57" fmla="*/ 1290 h 2001"/>
                  <a:gd name="T58" fmla="*/ 1886 w 2001"/>
                  <a:gd name="T59" fmla="*/ 1335 h 2001"/>
                  <a:gd name="T60" fmla="*/ 1901 w 2001"/>
                  <a:gd name="T61" fmla="*/ 1380 h 2001"/>
                  <a:gd name="T62" fmla="*/ 1916 w 2001"/>
                  <a:gd name="T63" fmla="*/ 1425 h 2001"/>
                  <a:gd name="T64" fmla="*/ 1929 w 2001"/>
                  <a:gd name="T65" fmla="*/ 1470 h 2001"/>
                  <a:gd name="T66" fmla="*/ 1940 w 2001"/>
                  <a:gd name="T67" fmla="*/ 1515 h 2001"/>
                  <a:gd name="T68" fmla="*/ 1951 w 2001"/>
                  <a:gd name="T69" fmla="*/ 1560 h 2001"/>
                  <a:gd name="T70" fmla="*/ 1961 w 2001"/>
                  <a:gd name="T71" fmla="*/ 1605 h 2001"/>
                  <a:gd name="T72" fmla="*/ 1969 w 2001"/>
                  <a:gd name="T73" fmla="*/ 1650 h 2001"/>
                  <a:gd name="T74" fmla="*/ 1977 w 2001"/>
                  <a:gd name="T75" fmla="*/ 1695 h 2001"/>
                  <a:gd name="T76" fmla="*/ 1983 w 2001"/>
                  <a:gd name="T77" fmla="*/ 1740 h 2001"/>
                  <a:gd name="T78" fmla="*/ 1988 w 2001"/>
                  <a:gd name="T79" fmla="*/ 1785 h 2001"/>
                  <a:gd name="T80" fmla="*/ 1993 w 2001"/>
                  <a:gd name="T81" fmla="*/ 1830 h 2001"/>
                  <a:gd name="T82" fmla="*/ 1996 w 2001"/>
                  <a:gd name="T83" fmla="*/ 1875 h 2001"/>
                  <a:gd name="T84" fmla="*/ 1998 w 2001"/>
                  <a:gd name="T85" fmla="*/ 1920 h 2001"/>
                  <a:gd name="T86" fmla="*/ 2000 w 2001"/>
                  <a:gd name="T87" fmla="*/ 1965 h 2001"/>
                  <a:gd name="T88" fmla="*/ 2000 w 2001"/>
                  <a:gd name="T89" fmla="*/ 2000 h 2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01" h="2001">
                    <a:moveTo>
                      <a:pt x="0" y="0"/>
                    </a:moveTo>
                    <a:cubicBezTo>
                      <a:pt x="141" y="5"/>
                      <a:pt x="200" y="10"/>
                      <a:pt x="244" y="15"/>
                    </a:cubicBezTo>
                    <a:cubicBezTo>
                      <a:pt x="282" y="20"/>
                      <a:pt x="315" y="25"/>
                      <a:pt x="345" y="30"/>
                    </a:cubicBezTo>
                    <a:cubicBezTo>
                      <a:pt x="373" y="35"/>
                      <a:pt x="398" y="40"/>
                      <a:pt x="422" y="45"/>
                    </a:cubicBezTo>
                    <a:cubicBezTo>
                      <a:pt x="444" y="50"/>
                      <a:pt x="466" y="55"/>
                      <a:pt x="486" y="60"/>
                    </a:cubicBezTo>
                    <a:cubicBezTo>
                      <a:pt x="506" y="65"/>
                      <a:pt x="525" y="70"/>
                      <a:pt x="543" y="75"/>
                    </a:cubicBezTo>
                    <a:cubicBezTo>
                      <a:pt x="560" y="80"/>
                      <a:pt x="577" y="85"/>
                      <a:pt x="593" y="90"/>
                    </a:cubicBezTo>
                    <a:cubicBezTo>
                      <a:pt x="609" y="95"/>
                      <a:pt x="625" y="100"/>
                      <a:pt x="640" y="105"/>
                    </a:cubicBezTo>
                    <a:cubicBezTo>
                      <a:pt x="654" y="110"/>
                      <a:pt x="668" y="115"/>
                      <a:pt x="682" y="120"/>
                    </a:cubicBezTo>
                    <a:cubicBezTo>
                      <a:pt x="696" y="125"/>
                      <a:pt x="709" y="130"/>
                      <a:pt x="722" y="135"/>
                    </a:cubicBezTo>
                    <a:cubicBezTo>
                      <a:pt x="735" y="140"/>
                      <a:pt x="748" y="145"/>
                      <a:pt x="760" y="150"/>
                    </a:cubicBezTo>
                    <a:cubicBezTo>
                      <a:pt x="772" y="155"/>
                      <a:pt x="784" y="160"/>
                      <a:pt x="795" y="165"/>
                    </a:cubicBezTo>
                    <a:cubicBezTo>
                      <a:pt x="807" y="170"/>
                      <a:pt x="818" y="175"/>
                      <a:pt x="829" y="180"/>
                    </a:cubicBezTo>
                    <a:cubicBezTo>
                      <a:pt x="840" y="185"/>
                      <a:pt x="851" y="190"/>
                      <a:pt x="861" y="195"/>
                    </a:cubicBezTo>
                    <a:cubicBezTo>
                      <a:pt x="872" y="200"/>
                      <a:pt x="882" y="205"/>
                      <a:pt x="892" y="210"/>
                    </a:cubicBezTo>
                    <a:cubicBezTo>
                      <a:pt x="902" y="215"/>
                      <a:pt x="912" y="220"/>
                      <a:pt x="922" y="225"/>
                    </a:cubicBezTo>
                    <a:cubicBezTo>
                      <a:pt x="931" y="230"/>
                      <a:pt x="941" y="235"/>
                      <a:pt x="950" y="240"/>
                    </a:cubicBezTo>
                    <a:cubicBezTo>
                      <a:pt x="959" y="245"/>
                      <a:pt x="968" y="250"/>
                      <a:pt x="977" y="255"/>
                    </a:cubicBezTo>
                    <a:cubicBezTo>
                      <a:pt x="986" y="260"/>
                      <a:pt x="995" y="265"/>
                      <a:pt x="1004" y="270"/>
                    </a:cubicBezTo>
                    <a:cubicBezTo>
                      <a:pt x="1012" y="275"/>
                      <a:pt x="1021" y="280"/>
                      <a:pt x="1029" y="285"/>
                    </a:cubicBezTo>
                    <a:cubicBezTo>
                      <a:pt x="1037" y="290"/>
                      <a:pt x="1045" y="295"/>
                      <a:pt x="1054" y="300"/>
                    </a:cubicBezTo>
                    <a:cubicBezTo>
                      <a:pt x="1062" y="305"/>
                      <a:pt x="1070" y="310"/>
                      <a:pt x="1077" y="315"/>
                    </a:cubicBezTo>
                    <a:cubicBezTo>
                      <a:pt x="1085" y="320"/>
                      <a:pt x="1093" y="325"/>
                      <a:pt x="1101" y="330"/>
                    </a:cubicBezTo>
                    <a:cubicBezTo>
                      <a:pt x="1108" y="335"/>
                      <a:pt x="1116" y="340"/>
                      <a:pt x="1123" y="345"/>
                    </a:cubicBezTo>
                    <a:cubicBezTo>
                      <a:pt x="1130" y="350"/>
                      <a:pt x="1138" y="355"/>
                      <a:pt x="1145" y="360"/>
                    </a:cubicBezTo>
                    <a:cubicBezTo>
                      <a:pt x="1152" y="365"/>
                      <a:pt x="1159" y="370"/>
                      <a:pt x="1166" y="375"/>
                    </a:cubicBezTo>
                    <a:cubicBezTo>
                      <a:pt x="1173" y="380"/>
                      <a:pt x="1180" y="385"/>
                      <a:pt x="1187" y="390"/>
                    </a:cubicBezTo>
                    <a:cubicBezTo>
                      <a:pt x="1193" y="395"/>
                      <a:pt x="1200" y="400"/>
                      <a:pt x="1207" y="405"/>
                    </a:cubicBezTo>
                    <a:cubicBezTo>
                      <a:pt x="1213" y="410"/>
                      <a:pt x="1220" y="415"/>
                      <a:pt x="1226" y="420"/>
                    </a:cubicBezTo>
                    <a:cubicBezTo>
                      <a:pt x="1233" y="425"/>
                      <a:pt x="1239" y="430"/>
                      <a:pt x="1245" y="435"/>
                    </a:cubicBezTo>
                    <a:cubicBezTo>
                      <a:pt x="1252" y="440"/>
                      <a:pt x="1258" y="445"/>
                      <a:pt x="1264" y="450"/>
                    </a:cubicBezTo>
                    <a:cubicBezTo>
                      <a:pt x="1270" y="455"/>
                      <a:pt x="1276" y="460"/>
                      <a:pt x="1282" y="465"/>
                    </a:cubicBezTo>
                    <a:cubicBezTo>
                      <a:pt x="1288" y="470"/>
                      <a:pt x="1294" y="475"/>
                      <a:pt x="1300" y="480"/>
                    </a:cubicBezTo>
                    <a:cubicBezTo>
                      <a:pt x="1306" y="485"/>
                      <a:pt x="1311" y="490"/>
                      <a:pt x="1317" y="495"/>
                    </a:cubicBezTo>
                    <a:cubicBezTo>
                      <a:pt x="1323" y="500"/>
                      <a:pt x="1329" y="505"/>
                      <a:pt x="1334" y="510"/>
                    </a:cubicBezTo>
                    <a:cubicBezTo>
                      <a:pt x="1340" y="515"/>
                      <a:pt x="1345" y="520"/>
                      <a:pt x="1351" y="525"/>
                    </a:cubicBezTo>
                    <a:cubicBezTo>
                      <a:pt x="1356" y="530"/>
                      <a:pt x="1362" y="535"/>
                      <a:pt x="1367" y="540"/>
                    </a:cubicBezTo>
                    <a:cubicBezTo>
                      <a:pt x="1372" y="545"/>
                      <a:pt x="1378" y="550"/>
                      <a:pt x="1383" y="555"/>
                    </a:cubicBezTo>
                    <a:cubicBezTo>
                      <a:pt x="1388" y="560"/>
                      <a:pt x="1393" y="565"/>
                      <a:pt x="1398" y="570"/>
                    </a:cubicBezTo>
                    <a:cubicBezTo>
                      <a:pt x="1403" y="575"/>
                      <a:pt x="1408" y="580"/>
                      <a:pt x="1413" y="585"/>
                    </a:cubicBezTo>
                    <a:cubicBezTo>
                      <a:pt x="1418" y="590"/>
                      <a:pt x="1423" y="595"/>
                      <a:pt x="1428" y="600"/>
                    </a:cubicBezTo>
                    <a:cubicBezTo>
                      <a:pt x="1433" y="605"/>
                      <a:pt x="1438" y="610"/>
                      <a:pt x="1443" y="615"/>
                    </a:cubicBezTo>
                    <a:cubicBezTo>
                      <a:pt x="1448" y="620"/>
                      <a:pt x="1452" y="625"/>
                      <a:pt x="1457" y="630"/>
                    </a:cubicBezTo>
                    <a:cubicBezTo>
                      <a:pt x="1462" y="635"/>
                      <a:pt x="1466" y="640"/>
                      <a:pt x="1471" y="645"/>
                    </a:cubicBezTo>
                    <a:cubicBezTo>
                      <a:pt x="1476" y="650"/>
                      <a:pt x="1480" y="655"/>
                      <a:pt x="1485" y="660"/>
                    </a:cubicBezTo>
                    <a:cubicBezTo>
                      <a:pt x="1489" y="665"/>
                      <a:pt x="1494" y="670"/>
                      <a:pt x="1498" y="675"/>
                    </a:cubicBezTo>
                    <a:cubicBezTo>
                      <a:pt x="1503" y="680"/>
                      <a:pt x="1507" y="685"/>
                      <a:pt x="1511" y="690"/>
                    </a:cubicBezTo>
                    <a:cubicBezTo>
                      <a:pt x="1516" y="695"/>
                      <a:pt x="1520" y="700"/>
                      <a:pt x="1524" y="705"/>
                    </a:cubicBezTo>
                    <a:cubicBezTo>
                      <a:pt x="1528" y="710"/>
                      <a:pt x="1533" y="715"/>
                      <a:pt x="1537" y="720"/>
                    </a:cubicBezTo>
                    <a:cubicBezTo>
                      <a:pt x="1541" y="725"/>
                      <a:pt x="1545" y="730"/>
                      <a:pt x="1549" y="735"/>
                    </a:cubicBezTo>
                    <a:cubicBezTo>
                      <a:pt x="1553" y="740"/>
                      <a:pt x="1557" y="745"/>
                      <a:pt x="1561" y="750"/>
                    </a:cubicBezTo>
                    <a:cubicBezTo>
                      <a:pt x="1565" y="755"/>
                      <a:pt x="1569" y="760"/>
                      <a:pt x="1573" y="765"/>
                    </a:cubicBezTo>
                    <a:cubicBezTo>
                      <a:pt x="1577" y="770"/>
                      <a:pt x="1581" y="775"/>
                      <a:pt x="1585" y="780"/>
                    </a:cubicBezTo>
                    <a:cubicBezTo>
                      <a:pt x="1589" y="785"/>
                      <a:pt x="1592" y="790"/>
                      <a:pt x="1596" y="795"/>
                    </a:cubicBezTo>
                    <a:cubicBezTo>
                      <a:pt x="1600" y="800"/>
                      <a:pt x="1604" y="805"/>
                      <a:pt x="1607" y="810"/>
                    </a:cubicBezTo>
                    <a:cubicBezTo>
                      <a:pt x="1611" y="815"/>
                      <a:pt x="1615" y="820"/>
                      <a:pt x="1618" y="825"/>
                    </a:cubicBezTo>
                    <a:cubicBezTo>
                      <a:pt x="1622" y="830"/>
                      <a:pt x="1626" y="835"/>
                      <a:pt x="1629" y="840"/>
                    </a:cubicBezTo>
                    <a:cubicBezTo>
                      <a:pt x="1633" y="845"/>
                      <a:pt x="1636" y="850"/>
                      <a:pt x="1640" y="855"/>
                    </a:cubicBezTo>
                    <a:cubicBezTo>
                      <a:pt x="1643" y="860"/>
                      <a:pt x="1647" y="865"/>
                      <a:pt x="1650" y="870"/>
                    </a:cubicBezTo>
                    <a:cubicBezTo>
                      <a:pt x="1654" y="875"/>
                      <a:pt x="1657" y="880"/>
                      <a:pt x="1660" y="885"/>
                    </a:cubicBezTo>
                    <a:cubicBezTo>
                      <a:pt x="1664" y="890"/>
                      <a:pt x="1667" y="895"/>
                      <a:pt x="1670" y="900"/>
                    </a:cubicBezTo>
                    <a:cubicBezTo>
                      <a:pt x="1674" y="905"/>
                      <a:pt x="1677" y="910"/>
                      <a:pt x="1680" y="915"/>
                    </a:cubicBezTo>
                    <a:cubicBezTo>
                      <a:pt x="1683" y="920"/>
                      <a:pt x="1687" y="925"/>
                      <a:pt x="1690" y="930"/>
                    </a:cubicBezTo>
                    <a:cubicBezTo>
                      <a:pt x="1693" y="935"/>
                      <a:pt x="1696" y="940"/>
                      <a:pt x="1699" y="945"/>
                    </a:cubicBezTo>
                    <a:cubicBezTo>
                      <a:pt x="1702" y="950"/>
                      <a:pt x="1705" y="955"/>
                      <a:pt x="1708" y="960"/>
                    </a:cubicBezTo>
                    <a:cubicBezTo>
                      <a:pt x="1711" y="965"/>
                      <a:pt x="1714" y="970"/>
                      <a:pt x="1717" y="975"/>
                    </a:cubicBezTo>
                    <a:cubicBezTo>
                      <a:pt x="1720" y="980"/>
                      <a:pt x="1723" y="985"/>
                      <a:pt x="1726" y="990"/>
                    </a:cubicBezTo>
                    <a:cubicBezTo>
                      <a:pt x="1729" y="995"/>
                      <a:pt x="1732" y="1000"/>
                      <a:pt x="1735" y="1005"/>
                    </a:cubicBezTo>
                    <a:cubicBezTo>
                      <a:pt x="1738" y="1010"/>
                      <a:pt x="1741" y="1015"/>
                      <a:pt x="1743" y="1020"/>
                    </a:cubicBezTo>
                    <a:cubicBezTo>
                      <a:pt x="1746" y="1025"/>
                      <a:pt x="1749" y="1030"/>
                      <a:pt x="1752" y="1035"/>
                    </a:cubicBezTo>
                    <a:cubicBezTo>
                      <a:pt x="1755" y="1040"/>
                      <a:pt x="1757" y="1045"/>
                      <a:pt x="1760" y="1050"/>
                    </a:cubicBezTo>
                    <a:cubicBezTo>
                      <a:pt x="1763" y="1055"/>
                      <a:pt x="1765" y="1060"/>
                      <a:pt x="1768" y="1065"/>
                    </a:cubicBezTo>
                    <a:cubicBezTo>
                      <a:pt x="1771" y="1070"/>
                      <a:pt x="1773" y="1075"/>
                      <a:pt x="1776" y="1080"/>
                    </a:cubicBezTo>
                    <a:cubicBezTo>
                      <a:pt x="1778" y="1085"/>
                      <a:pt x="1781" y="1090"/>
                      <a:pt x="1784" y="1095"/>
                    </a:cubicBezTo>
                    <a:cubicBezTo>
                      <a:pt x="1786" y="1100"/>
                      <a:pt x="1789" y="1105"/>
                      <a:pt x="1791" y="1110"/>
                    </a:cubicBezTo>
                    <a:cubicBezTo>
                      <a:pt x="1794" y="1115"/>
                      <a:pt x="1796" y="1120"/>
                      <a:pt x="1798" y="1125"/>
                    </a:cubicBezTo>
                    <a:cubicBezTo>
                      <a:pt x="1801" y="1130"/>
                      <a:pt x="1803" y="1135"/>
                      <a:pt x="1806" y="1140"/>
                    </a:cubicBezTo>
                    <a:cubicBezTo>
                      <a:pt x="1808" y="1145"/>
                      <a:pt x="1810" y="1150"/>
                      <a:pt x="1813" y="1155"/>
                    </a:cubicBezTo>
                    <a:cubicBezTo>
                      <a:pt x="1815" y="1160"/>
                      <a:pt x="1817" y="1165"/>
                      <a:pt x="1820" y="1170"/>
                    </a:cubicBezTo>
                    <a:cubicBezTo>
                      <a:pt x="1822" y="1175"/>
                      <a:pt x="1824" y="1180"/>
                      <a:pt x="1826" y="1185"/>
                    </a:cubicBezTo>
                    <a:cubicBezTo>
                      <a:pt x="1829" y="1190"/>
                      <a:pt x="1831" y="1195"/>
                      <a:pt x="1833" y="1200"/>
                    </a:cubicBezTo>
                    <a:cubicBezTo>
                      <a:pt x="1835" y="1205"/>
                      <a:pt x="1837" y="1210"/>
                      <a:pt x="1840" y="1215"/>
                    </a:cubicBezTo>
                    <a:cubicBezTo>
                      <a:pt x="1842" y="1220"/>
                      <a:pt x="1844" y="1225"/>
                      <a:pt x="1846" y="1230"/>
                    </a:cubicBezTo>
                    <a:cubicBezTo>
                      <a:pt x="1848" y="1235"/>
                      <a:pt x="1850" y="1240"/>
                      <a:pt x="1852" y="1245"/>
                    </a:cubicBezTo>
                    <a:cubicBezTo>
                      <a:pt x="1854" y="1250"/>
                      <a:pt x="1856" y="1255"/>
                      <a:pt x="1858" y="1260"/>
                    </a:cubicBezTo>
                    <a:cubicBezTo>
                      <a:pt x="1860" y="1265"/>
                      <a:pt x="1862" y="1270"/>
                      <a:pt x="1864" y="1275"/>
                    </a:cubicBezTo>
                    <a:cubicBezTo>
                      <a:pt x="1866" y="1280"/>
                      <a:pt x="1868" y="1285"/>
                      <a:pt x="1870" y="1290"/>
                    </a:cubicBezTo>
                    <a:cubicBezTo>
                      <a:pt x="1872" y="1295"/>
                      <a:pt x="1874" y="1300"/>
                      <a:pt x="1875" y="1305"/>
                    </a:cubicBezTo>
                    <a:cubicBezTo>
                      <a:pt x="1877" y="1310"/>
                      <a:pt x="1879" y="1315"/>
                      <a:pt x="1881" y="1320"/>
                    </a:cubicBezTo>
                    <a:cubicBezTo>
                      <a:pt x="1883" y="1325"/>
                      <a:pt x="1884" y="1330"/>
                      <a:pt x="1886" y="1335"/>
                    </a:cubicBezTo>
                    <a:cubicBezTo>
                      <a:pt x="1888" y="1340"/>
                      <a:pt x="1890" y="1345"/>
                      <a:pt x="1891" y="1350"/>
                    </a:cubicBezTo>
                    <a:cubicBezTo>
                      <a:pt x="1893" y="1355"/>
                      <a:pt x="1895" y="1360"/>
                      <a:pt x="1897" y="1365"/>
                    </a:cubicBezTo>
                    <a:cubicBezTo>
                      <a:pt x="1898" y="1370"/>
                      <a:pt x="1900" y="1375"/>
                      <a:pt x="1901" y="1380"/>
                    </a:cubicBezTo>
                    <a:cubicBezTo>
                      <a:pt x="1903" y="1385"/>
                      <a:pt x="1905" y="1390"/>
                      <a:pt x="1906" y="1395"/>
                    </a:cubicBezTo>
                    <a:cubicBezTo>
                      <a:pt x="1908" y="1400"/>
                      <a:pt x="1909" y="1405"/>
                      <a:pt x="1911" y="1410"/>
                    </a:cubicBezTo>
                    <a:cubicBezTo>
                      <a:pt x="1913" y="1415"/>
                      <a:pt x="1914" y="1420"/>
                      <a:pt x="1916" y="1425"/>
                    </a:cubicBezTo>
                    <a:cubicBezTo>
                      <a:pt x="1917" y="1430"/>
                      <a:pt x="1919" y="1435"/>
                      <a:pt x="1920" y="1440"/>
                    </a:cubicBezTo>
                    <a:cubicBezTo>
                      <a:pt x="1921" y="1445"/>
                      <a:pt x="1923" y="1450"/>
                      <a:pt x="1924" y="1455"/>
                    </a:cubicBezTo>
                    <a:cubicBezTo>
                      <a:pt x="1926" y="1460"/>
                      <a:pt x="1927" y="1465"/>
                      <a:pt x="1929" y="1470"/>
                    </a:cubicBezTo>
                    <a:cubicBezTo>
                      <a:pt x="1930" y="1475"/>
                      <a:pt x="1931" y="1480"/>
                      <a:pt x="1933" y="1485"/>
                    </a:cubicBezTo>
                    <a:cubicBezTo>
                      <a:pt x="1934" y="1490"/>
                      <a:pt x="1935" y="1495"/>
                      <a:pt x="1936" y="1500"/>
                    </a:cubicBezTo>
                    <a:cubicBezTo>
                      <a:pt x="1938" y="1505"/>
                      <a:pt x="1939" y="1510"/>
                      <a:pt x="1940" y="1515"/>
                    </a:cubicBezTo>
                    <a:cubicBezTo>
                      <a:pt x="1942" y="1520"/>
                      <a:pt x="1943" y="1525"/>
                      <a:pt x="1944" y="1530"/>
                    </a:cubicBezTo>
                    <a:cubicBezTo>
                      <a:pt x="1945" y="1535"/>
                      <a:pt x="1946" y="1540"/>
                      <a:pt x="1948" y="1545"/>
                    </a:cubicBezTo>
                    <a:cubicBezTo>
                      <a:pt x="1949" y="1550"/>
                      <a:pt x="1950" y="1555"/>
                      <a:pt x="1951" y="1560"/>
                    </a:cubicBezTo>
                    <a:cubicBezTo>
                      <a:pt x="1952" y="1565"/>
                      <a:pt x="1953" y="1570"/>
                      <a:pt x="1954" y="1575"/>
                    </a:cubicBezTo>
                    <a:cubicBezTo>
                      <a:pt x="1955" y="1580"/>
                      <a:pt x="1956" y="1585"/>
                      <a:pt x="1958" y="1590"/>
                    </a:cubicBezTo>
                    <a:cubicBezTo>
                      <a:pt x="1959" y="1595"/>
                      <a:pt x="1960" y="1600"/>
                      <a:pt x="1961" y="1605"/>
                    </a:cubicBezTo>
                    <a:cubicBezTo>
                      <a:pt x="1962" y="1610"/>
                      <a:pt x="1963" y="1615"/>
                      <a:pt x="1964" y="1620"/>
                    </a:cubicBezTo>
                    <a:cubicBezTo>
                      <a:pt x="1965" y="1625"/>
                      <a:pt x="1965" y="1630"/>
                      <a:pt x="1966" y="1635"/>
                    </a:cubicBezTo>
                    <a:cubicBezTo>
                      <a:pt x="1967" y="1640"/>
                      <a:pt x="1968" y="1645"/>
                      <a:pt x="1969" y="1650"/>
                    </a:cubicBezTo>
                    <a:cubicBezTo>
                      <a:pt x="1970" y="1655"/>
                      <a:pt x="1971" y="1660"/>
                      <a:pt x="1972" y="1665"/>
                    </a:cubicBezTo>
                    <a:cubicBezTo>
                      <a:pt x="1973" y="1670"/>
                      <a:pt x="1973" y="1675"/>
                      <a:pt x="1974" y="1680"/>
                    </a:cubicBezTo>
                    <a:cubicBezTo>
                      <a:pt x="1975" y="1685"/>
                      <a:pt x="1976" y="1690"/>
                      <a:pt x="1977" y="1695"/>
                    </a:cubicBezTo>
                    <a:cubicBezTo>
                      <a:pt x="1977" y="1700"/>
                      <a:pt x="1978" y="1705"/>
                      <a:pt x="1979" y="1710"/>
                    </a:cubicBezTo>
                    <a:cubicBezTo>
                      <a:pt x="1980" y="1715"/>
                      <a:pt x="1980" y="1720"/>
                      <a:pt x="1981" y="1725"/>
                    </a:cubicBezTo>
                    <a:cubicBezTo>
                      <a:pt x="1982" y="1730"/>
                      <a:pt x="1982" y="1735"/>
                      <a:pt x="1983" y="1740"/>
                    </a:cubicBezTo>
                    <a:cubicBezTo>
                      <a:pt x="1984" y="1745"/>
                      <a:pt x="1984" y="1750"/>
                      <a:pt x="1985" y="1755"/>
                    </a:cubicBezTo>
                    <a:cubicBezTo>
                      <a:pt x="1986" y="1760"/>
                      <a:pt x="1986" y="1765"/>
                      <a:pt x="1987" y="1770"/>
                    </a:cubicBezTo>
                    <a:cubicBezTo>
                      <a:pt x="1987" y="1775"/>
                      <a:pt x="1988" y="1780"/>
                      <a:pt x="1988" y="1785"/>
                    </a:cubicBezTo>
                    <a:cubicBezTo>
                      <a:pt x="1989" y="1790"/>
                      <a:pt x="1989" y="1795"/>
                      <a:pt x="1990" y="1800"/>
                    </a:cubicBezTo>
                    <a:cubicBezTo>
                      <a:pt x="1990" y="1805"/>
                      <a:pt x="1991" y="1810"/>
                      <a:pt x="1991" y="1815"/>
                    </a:cubicBezTo>
                    <a:cubicBezTo>
                      <a:pt x="1992" y="1820"/>
                      <a:pt x="1992" y="1825"/>
                      <a:pt x="1993" y="1830"/>
                    </a:cubicBezTo>
                    <a:cubicBezTo>
                      <a:pt x="1993" y="1835"/>
                      <a:pt x="1994" y="1840"/>
                      <a:pt x="1994" y="1845"/>
                    </a:cubicBezTo>
                    <a:cubicBezTo>
                      <a:pt x="1994" y="1850"/>
                      <a:pt x="1995" y="1855"/>
                      <a:pt x="1995" y="1860"/>
                    </a:cubicBezTo>
                    <a:cubicBezTo>
                      <a:pt x="1995" y="1865"/>
                      <a:pt x="1996" y="1870"/>
                      <a:pt x="1996" y="1875"/>
                    </a:cubicBezTo>
                    <a:cubicBezTo>
                      <a:pt x="1996" y="1880"/>
                      <a:pt x="1997" y="1885"/>
                      <a:pt x="1997" y="1890"/>
                    </a:cubicBezTo>
                    <a:cubicBezTo>
                      <a:pt x="1997" y="1895"/>
                      <a:pt x="1998" y="1900"/>
                      <a:pt x="1998" y="1905"/>
                    </a:cubicBezTo>
                    <a:cubicBezTo>
                      <a:pt x="1998" y="1910"/>
                      <a:pt x="1998" y="1915"/>
                      <a:pt x="1998" y="1920"/>
                    </a:cubicBezTo>
                    <a:cubicBezTo>
                      <a:pt x="1999" y="1925"/>
                      <a:pt x="1999" y="1930"/>
                      <a:pt x="1999" y="1935"/>
                    </a:cubicBezTo>
                    <a:cubicBezTo>
                      <a:pt x="1999" y="1940"/>
                      <a:pt x="1999" y="1945"/>
                      <a:pt x="1999" y="1950"/>
                    </a:cubicBezTo>
                    <a:cubicBezTo>
                      <a:pt x="1999" y="1955"/>
                      <a:pt x="2000" y="1960"/>
                      <a:pt x="2000" y="1965"/>
                    </a:cubicBezTo>
                    <a:cubicBezTo>
                      <a:pt x="2000" y="1970"/>
                      <a:pt x="2000" y="1975"/>
                      <a:pt x="2000" y="1980"/>
                    </a:cubicBezTo>
                    <a:cubicBezTo>
                      <a:pt x="2000" y="1985"/>
                      <a:pt x="2000" y="1990"/>
                      <a:pt x="2000" y="1995"/>
                    </a:cubicBezTo>
                    <a:cubicBezTo>
                      <a:pt x="2000" y="2000"/>
                      <a:pt x="2000" y="2000"/>
                      <a:pt x="2000" y="200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560" name="等腰三角形 137224"/>
            <p:cNvSpPr>
              <a:spLocks noChangeArrowheads="1"/>
            </p:cNvSpPr>
            <p:nvPr/>
          </p:nvSpPr>
          <p:spPr bwMode="auto">
            <a:xfrm rot="-4260000">
              <a:off x="-465" y="471"/>
              <a:ext cx="1670" cy="725"/>
            </a:xfrm>
            <a:prstGeom prst="triangle">
              <a:avLst>
                <a:gd name="adj" fmla="val 47569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137225"/>
          <p:cNvGrpSpPr/>
          <p:nvPr/>
        </p:nvGrpSpPr>
        <p:grpSpPr bwMode="auto">
          <a:xfrm>
            <a:off x="2011363" y="1844675"/>
            <a:ext cx="1336675" cy="1871663"/>
            <a:chOff x="0" y="0"/>
            <a:chExt cx="842" cy="1179"/>
          </a:xfrm>
        </p:grpSpPr>
        <p:grpSp>
          <p:nvGrpSpPr>
            <p:cNvPr id="23562" name="组合 137226"/>
            <p:cNvGrpSpPr/>
            <p:nvPr/>
          </p:nvGrpSpPr>
          <p:grpSpPr bwMode="auto">
            <a:xfrm>
              <a:off x="0" y="0"/>
              <a:ext cx="842" cy="1134"/>
              <a:chOff x="0" y="0"/>
              <a:chExt cx="648" cy="873"/>
            </a:xfrm>
          </p:grpSpPr>
          <p:sp>
            <p:nvSpPr>
              <p:cNvPr id="23563" name="d37Arc 2"/>
              <p:cNvSpPr>
                <a:spLocks noChangeArrowheads="1"/>
              </p:cNvSpPr>
              <p:nvPr/>
            </p:nvSpPr>
            <p:spPr bwMode="auto">
              <a:xfrm>
                <a:off x="0" y="624"/>
                <a:ext cx="648" cy="125"/>
              </a:xfrm>
              <a:custGeom>
                <a:avLst/>
                <a:gdLst>
                  <a:gd name="T0" fmla="*/ 0 w 43185"/>
                  <a:gd name="T1" fmla="*/ 20791 h 21600"/>
                  <a:gd name="T2" fmla="*/ 21585 w 43185"/>
                  <a:gd name="T3" fmla="*/ 0 h 21600"/>
                  <a:gd name="T4" fmla="*/ 43185 w 43185"/>
                  <a:gd name="T5" fmla="*/ 21600 h 21600"/>
                  <a:gd name="T6" fmla="*/ 0 w 43185"/>
                  <a:gd name="T7" fmla="*/ 20791 h 21600"/>
                  <a:gd name="T8" fmla="*/ 21585 w 43185"/>
                  <a:gd name="T9" fmla="*/ 0 h 21600"/>
                  <a:gd name="T10" fmla="*/ 43185 w 43185"/>
                  <a:gd name="T11" fmla="*/ 21600 h 21600"/>
                  <a:gd name="T12" fmla="*/ 21585 w 43185"/>
                  <a:gd name="T13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185" h="21600" fill="none">
                    <a:moveTo>
                      <a:pt x="0" y="20791"/>
                    </a:moveTo>
                    <a:cubicBezTo>
                      <a:pt x="427" y="9234"/>
                      <a:pt x="9928" y="0"/>
                      <a:pt x="21585" y="0"/>
                    </a:cubicBezTo>
                    <a:cubicBezTo>
                      <a:pt x="33514" y="0"/>
                      <a:pt x="43185" y="9671"/>
                      <a:pt x="43185" y="21600"/>
                    </a:cubicBezTo>
                  </a:path>
                  <a:path w="43185" h="21600" stroke="0">
                    <a:moveTo>
                      <a:pt x="0" y="20791"/>
                    </a:moveTo>
                    <a:cubicBezTo>
                      <a:pt x="427" y="9234"/>
                      <a:pt x="9928" y="0"/>
                      <a:pt x="21585" y="0"/>
                    </a:cubicBezTo>
                    <a:cubicBezTo>
                      <a:pt x="33514" y="0"/>
                      <a:pt x="43185" y="9671"/>
                      <a:pt x="43185" y="21600"/>
                    </a:cubicBezTo>
                    <a:lnTo>
                      <a:pt x="21585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lg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64" name="d37Arc 3"/>
              <p:cNvSpPr>
                <a:spLocks noChangeArrowheads="1"/>
              </p:cNvSpPr>
              <p:nvPr/>
            </p:nvSpPr>
            <p:spPr bwMode="auto">
              <a:xfrm flipV="1">
                <a:off x="1" y="749"/>
                <a:ext cx="647" cy="124"/>
              </a:xfrm>
              <a:custGeom>
                <a:avLst/>
                <a:gdLst>
                  <a:gd name="T0" fmla="*/ 0 w 43157"/>
                  <a:gd name="T1" fmla="*/ 20240 h 21600"/>
                  <a:gd name="T2" fmla="*/ 21557 w 43157"/>
                  <a:gd name="T3" fmla="*/ 0 h 21600"/>
                  <a:gd name="T4" fmla="*/ 43157 w 43157"/>
                  <a:gd name="T5" fmla="*/ 21600 h 21600"/>
                  <a:gd name="T6" fmla="*/ 0 w 43157"/>
                  <a:gd name="T7" fmla="*/ 20240 h 21600"/>
                  <a:gd name="T8" fmla="*/ 21557 w 43157"/>
                  <a:gd name="T9" fmla="*/ 0 h 21600"/>
                  <a:gd name="T10" fmla="*/ 43157 w 43157"/>
                  <a:gd name="T11" fmla="*/ 21600 h 21600"/>
                  <a:gd name="T12" fmla="*/ 21557 w 43157"/>
                  <a:gd name="T13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157" h="21600" fill="none">
                    <a:moveTo>
                      <a:pt x="0" y="20240"/>
                    </a:moveTo>
                    <a:cubicBezTo>
                      <a:pt x="704" y="8941"/>
                      <a:pt x="10086" y="0"/>
                      <a:pt x="21557" y="0"/>
                    </a:cubicBezTo>
                    <a:cubicBezTo>
                      <a:pt x="33486" y="0"/>
                      <a:pt x="43157" y="9671"/>
                      <a:pt x="43157" y="21600"/>
                    </a:cubicBezTo>
                  </a:path>
                  <a:path w="43157" h="21600" stroke="0">
                    <a:moveTo>
                      <a:pt x="0" y="20240"/>
                    </a:moveTo>
                    <a:cubicBezTo>
                      <a:pt x="704" y="8941"/>
                      <a:pt x="10086" y="0"/>
                      <a:pt x="21557" y="0"/>
                    </a:cubicBezTo>
                    <a:cubicBezTo>
                      <a:pt x="33486" y="0"/>
                      <a:pt x="43157" y="9671"/>
                      <a:pt x="43157" y="21600"/>
                    </a:cubicBezTo>
                    <a:lnTo>
                      <a:pt x="21557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65" name="d37Line 5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324" cy="74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66" name="d37Line 6"/>
              <p:cNvSpPr>
                <a:spLocks noChangeShapeType="1"/>
              </p:cNvSpPr>
              <p:nvPr/>
            </p:nvSpPr>
            <p:spPr bwMode="auto">
              <a:xfrm>
                <a:off x="324" y="0"/>
                <a:ext cx="324" cy="74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567" name="文本框 137231"/>
            <p:cNvSpPr txBox="1">
              <a:spLocks noChangeArrowheads="1"/>
            </p:cNvSpPr>
            <p:nvPr/>
          </p:nvSpPr>
          <p:spPr bwMode="auto">
            <a:xfrm>
              <a:off x="21" y="317"/>
              <a:ext cx="3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</a:rPr>
                <a:t>l</a:t>
              </a:r>
              <a:endParaRPr lang="en-US" altLang="zh-CN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23568" name="任意多边形 137232"/>
            <p:cNvSpPr>
              <a:spLocks noChangeArrowheads="1"/>
            </p:cNvSpPr>
            <p:nvPr/>
          </p:nvSpPr>
          <p:spPr bwMode="auto">
            <a:xfrm>
              <a:off x="5" y="978"/>
              <a:ext cx="837" cy="1"/>
            </a:xfrm>
            <a:custGeom>
              <a:avLst/>
              <a:gdLst>
                <a:gd name="T0" fmla="*/ 0 w 837"/>
                <a:gd name="T1" fmla="*/ 1 h 1"/>
                <a:gd name="T2" fmla="*/ 837 w 837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37" h="1">
                  <a:moveTo>
                    <a:pt x="0" y="1"/>
                  </a:moveTo>
                  <a:lnTo>
                    <a:pt x="837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9" name="椭圆 137233"/>
            <p:cNvSpPr>
              <a:spLocks noChangeArrowheads="1"/>
            </p:cNvSpPr>
            <p:nvPr/>
          </p:nvSpPr>
          <p:spPr bwMode="auto">
            <a:xfrm>
              <a:off x="388" y="967"/>
              <a:ext cx="23" cy="2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23570" name="文本框 137234"/>
            <p:cNvSpPr txBox="1">
              <a:spLocks noChangeArrowheads="1"/>
            </p:cNvSpPr>
            <p:nvPr/>
          </p:nvSpPr>
          <p:spPr bwMode="auto">
            <a:xfrm>
              <a:off x="343" y="884"/>
              <a:ext cx="3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b="1" i="1">
                  <a:latin typeface="Times New Roman" panose="02020603050405020304" pitchFamily="18" charset="0"/>
                </a:rPr>
                <a:t>o</a:t>
              </a:r>
              <a:endParaRPr lang="en-US" altLang="zh-CN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23571" name="文本框 137235"/>
            <p:cNvSpPr txBox="1">
              <a:spLocks noChangeArrowheads="1"/>
            </p:cNvSpPr>
            <p:nvPr/>
          </p:nvSpPr>
          <p:spPr bwMode="auto">
            <a:xfrm>
              <a:off x="67" y="891"/>
              <a:ext cx="3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</a:rPr>
                <a:t>r</a:t>
              </a:r>
              <a:endParaRPr lang="en-US" altLang="zh-CN" sz="20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137237" name="文本框 137236"/>
          <p:cNvSpPr txBox="1">
            <a:spLocks noChangeArrowheads="1"/>
          </p:cNvSpPr>
          <p:nvPr/>
        </p:nvSpPr>
        <p:spPr bwMode="auto">
          <a:xfrm>
            <a:off x="304800" y="5105400"/>
            <a:ext cx="75406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/>
              <a:t>这个扇形的半径是圆锥的</a:t>
            </a:r>
            <a:r>
              <a:rPr lang="zh-CN" altLang="en-US" sz="2400" b="1">
                <a:solidFill>
                  <a:srgbClr val="FF3300"/>
                </a:solidFill>
              </a:rPr>
              <a:t>母线长</a:t>
            </a:r>
            <a:r>
              <a:rPr lang="zh-CN" altLang="en-US" sz="2400" b="1"/>
              <a:t>，扇形</a:t>
            </a:r>
            <a:r>
              <a:rPr lang="zh-CN" altLang="en-US" sz="2400" b="1">
                <a:solidFill>
                  <a:srgbClr val="CC00CC"/>
                </a:solidFill>
              </a:rPr>
              <a:t>弧长</a:t>
            </a:r>
            <a:r>
              <a:rPr lang="zh-CN" altLang="en-US" sz="2400" b="1"/>
              <a:t>是圆锥底面圆的</a:t>
            </a:r>
            <a:r>
              <a:rPr lang="zh-CN" altLang="en-US" sz="2400" b="1">
                <a:solidFill>
                  <a:srgbClr val="CC00CC"/>
                </a:solidFill>
              </a:rPr>
              <a:t>周长.</a:t>
            </a:r>
          </a:p>
        </p:txBody>
      </p:sp>
      <p:sp>
        <p:nvSpPr>
          <p:cNvPr id="23573" name="文本框 137237"/>
          <p:cNvSpPr txBox="1">
            <a:spLocks noChangeArrowheads="1"/>
          </p:cNvSpPr>
          <p:nvPr/>
        </p:nvSpPr>
        <p:spPr bwMode="auto">
          <a:xfrm>
            <a:off x="762000" y="457200"/>
            <a:ext cx="624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/>
          </a:p>
        </p:txBody>
      </p:sp>
      <p:graphicFrame>
        <p:nvGraphicFramePr>
          <p:cNvPr id="137239" name="Object 17"/>
          <p:cNvGraphicFramePr/>
          <p:nvPr/>
        </p:nvGraphicFramePr>
        <p:xfrm>
          <a:off x="228600" y="304800"/>
          <a:ext cx="2535238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r:id="rId5" imgW="748665" imgH="393700" progId="Equation.DSMT4">
                  <p:embed/>
                </p:oleObj>
              </mc:Choice>
              <mc:Fallback>
                <p:oleObj r:id="rId5" imgW="748665" imgH="393700" progId="Equation.DSMT4">
                  <p:embed/>
                  <p:pic>
                    <p:nvPicPr>
                      <p:cNvPr id="0" name="Object 1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4800"/>
                        <a:ext cx="2535238" cy="133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42" name="Object 23"/>
          <p:cNvGraphicFramePr/>
          <p:nvPr/>
        </p:nvGraphicFramePr>
        <p:xfrm>
          <a:off x="2895600" y="0"/>
          <a:ext cx="2682875" cy="202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4" r:id="rId7" imgW="520700" imgH="393700" progId="Equation.DSMT4">
                  <p:embed/>
                </p:oleObj>
              </mc:Choice>
              <mc:Fallback>
                <p:oleObj r:id="rId7" imgW="520700" imgH="393700" progId="Equation.DSMT4">
                  <p:embed/>
                  <p:pic>
                    <p:nvPicPr>
                      <p:cNvPr id="0" name="Object 2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0"/>
                        <a:ext cx="2682875" cy="202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43" name="Object 10"/>
          <p:cNvGraphicFramePr/>
          <p:nvPr/>
        </p:nvGraphicFramePr>
        <p:xfrm>
          <a:off x="5486400" y="304800"/>
          <a:ext cx="34305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r:id="rId9" imgW="1066800" imgH="558800" progId="Equation.DSMT4">
                  <p:embed/>
                </p:oleObj>
              </mc:Choice>
              <mc:Fallback>
                <p:oleObj r:id="rId9" imgW="1066800" imgH="558800" progId="Equation.DSMT4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04800"/>
                        <a:ext cx="3430588" cy="1371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7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7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3824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8839200" cy="1143000"/>
          </a:xfrm>
        </p:spPr>
        <p:txBody>
          <a:bodyPr/>
          <a:lstStyle/>
          <a:p>
            <a:pPr algn="l"/>
            <a:r>
              <a:rPr lang="en-US" altLang="zh-CN" sz="3200" dirty="0" smtClean="0">
                <a:solidFill>
                  <a:srgbClr val="CC00CC"/>
                </a:solidFill>
              </a:rPr>
              <a:t>.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如图小刚用一张半径为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24cm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的扇形纸板做一个圆锥形帽子，如果做成的圆锥形帽子的底面半径为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10cm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，那么这张扇形纸板的面积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S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是多少</a:t>
            </a:r>
            <a:r>
              <a:rPr lang="zh-CN" altLang="en-US" sz="3200" dirty="0" smtClean="0">
                <a:solidFill>
                  <a:schemeClr val="tx1"/>
                </a:solidFill>
              </a:rPr>
              <a:t>？</a:t>
            </a:r>
          </a:p>
        </p:txBody>
      </p:sp>
      <p:sp>
        <p:nvSpPr>
          <p:cNvPr id="138243" name="内容占位符 138242"/>
          <p:cNvSpPr>
            <a:spLocks noGrp="1" noChangeArrowheads="1"/>
          </p:cNvSpPr>
          <p:nvPr>
            <p:ph idx="4294967295"/>
          </p:nvPr>
        </p:nvSpPr>
        <p:spPr>
          <a:xfrm>
            <a:off x="533400" y="2590800"/>
            <a:ext cx="7010400" cy="4525963"/>
          </a:xfrm>
        </p:spPr>
        <p:txBody>
          <a:bodyPr/>
          <a:lstStyle/>
          <a:p>
            <a:r>
              <a:rPr lang="zh-CN" altLang="en-US" b="1" smtClean="0"/>
              <a:t>分析  圆锥形帽子的底面周长就是扇形的弧长</a:t>
            </a:r>
            <a:r>
              <a:rPr lang="en-US" altLang="zh-CN" b="1" smtClean="0"/>
              <a:t>.</a:t>
            </a:r>
          </a:p>
          <a:p>
            <a:r>
              <a:rPr lang="zh-CN" altLang="en-US" b="1" smtClean="0"/>
              <a:t>解  扇形的弧长（即底面圆周长）为</a:t>
            </a:r>
          </a:p>
          <a:p>
            <a:endParaRPr lang="zh-CN" altLang="en-US" b="1" smtClean="0"/>
          </a:p>
          <a:p>
            <a:endParaRPr lang="zh-CN" altLang="en-US" b="1" smtClean="0"/>
          </a:p>
          <a:p>
            <a:r>
              <a:rPr lang="zh-CN" altLang="en-US" b="1" smtClean="0"/>
              <a:t>所以扇形纸板的面积</a:t>
            </a:r>
          </a:p>
          <a:p>
            <a:endParaRPr lang="zh-CN" altLang="en-US" b="1" smtClean="0"/>
          </a:p>
        </p:txBody>
      </p:sp>
      <p:graphicFrame>
        <p:nvGraphicFramePr>
          <p:cNvPr id="138244" name="对象 138243"/>
          <p:cNvGraphicFramePr>
            <a:graphicFrameLocks noChangeAspect="1"/>
          </p:cNvGraphicFramePr>
          <p:nvPr/>
        </p:nvGraphicFramePr>
        <p:xfrm>
          <a:off x="1066800" y="4191000"/>
          <a:ext cx="37449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4" r:id="rId3" imgW="1511935" imgH="203200" progId="Equation.DSMT4">
                  <p:embed/>
                </p:oleObj>
              </mc:Choice>
              <mc:Fallback>
                <p:oleObj r:id="rId3" imgW="1511935" imgH="203200" progId="Equation.DSMT4">
                  <p:embed/>
                  <p:pic>
                    <p:nvPicPr>
                      <p:cNvPr id="0" name="对象 138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191000"/>
                        <a:ext cx="374491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5" name="对象 138244"/>
          <p:cNvGraphicFramePr>
            <a:graphicFrameLocks noChangeAspect="1"/>
          </p:cNvGraphicFramePr>
          <p:nvPr/>
        </p:nvGraphicFramePr>
        <p:xfrm>
          <a:off x="990600" y="4495800"/>
          <a:ext cx="4722813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5" r:id="rId5" imgW="1905000" imgH="393700" progId="Equation.DSMT4">
                  <p:embed/>
                </p:oleObj>
              </mc:Choice>
              <mc:Fallback>
                <p:oleObj r:id="rId5" imgW="1905000" imgH="393700" progId="Equation.DSMT4">
                  <p:embed/>
                  <p:pic>
                    <p:nvPicPr>
                      <p:cNvPr id="0" name="对象 138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95800"/>
                        <a:ext cx="4722813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4" name="图片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04075" y="2976563"/>
            <a:ext cx="167640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304800" y="0"/>
            <a:ext cx="1225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例</a:t>
            </a:r>
            <a:r>
              <a:rPr lang="en-US" altLang="zh-CN" sz="3200" b="1">
                <a:solidFill>
                  <a:srgbClr val="FF3300"/>
                </a:solidFill>
              </a:rPr>
              <a:t>3</a:t>
            </a:r>
            <a:r>
              <a:rPr lang="zh-CN" altLang="en-US" sz="3200" b="1">
                <a:solidFill>
                  <a:srgbClr val="FF3300"/>
                </a:solidFill>
              </a:rPr>
              <a:t>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占位符 11673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smtClean="0"/>
              <a:t>如图所示，有一圆锥形粮堆，其正视图是边长为</a:t>
            </a:r>
            <a:r>
              <a:rPr lang="en-US" altLang="zh-CN" b="1" smtClean="0"/>
              <a:t>6m</a:t>
            </a:r>
            <a:r>
              <a:rPr lang="zh-CN" altLang="en-US" b="1" smtClean="0"/>
              <a:t>的正三角形</a:t>
            </a:r>
            <a:r>
              <a:rPr lang="en-US" altLang="zh-CN" b="1" smtClean="0"/>
              <a:t>ABC</a:t>
            </a:r>
            <a:r>
              <a:rPr lang="zh-CN" altLang="en-US" b="1" smtClean="0"/>
              <a:t>，粮堆母线</a:t>
            </a:r>
            <a:r>
              <a:rPr lang="en-US" altLang="zh-CN" b="1" smtClean="0"/>
              <a:t>AC</a:t>
            </a:r>
            <a:r>
              <a:rPr lang="zh-CN" altLang="en-US" b="1" smtClean="0"/>
              <a:t>的中点</a:t>
            </a:r>
            <a:r>
              <a:rPr lang="en-US" altLang="zh-CN" b="1" smtClean="0"/>
              <a:t>P</a:t>
            </a:r>
            <a:r>
              <a:rPr lang="zh-CN" altLang="en-US" b="1" smtClean="0"/>
              <a:t>处有一只老鼠正在偷吃粮食．此时，小猫正在</a:t>
            </a:r>
            <a:r>
              <a:rPr lang="en-US" altLang="zh-CN" b="1" smtClean="0"/>
              <a:t>B</a:t>
            </a:r>
            <a:r>
              <a:rPr lang="zh-CN" altLang="en-US" b="1" smtClean="0"/>
              <a:t>处，它要沿圆锥侧面到达</a:t>
            </a:r>
            <a:r>
              <a:rPr lang="en-US" altLang="zh-CN" b="1" smtClean="0"/>
              <a:t>P</a:t>
            </a:r>
            <a:r>
              <a:rPr lang="zh-CN" altLang="en-US" b="1" smtClean="0"/>
              <a:t>处捕捉老鼠，则小猫所经过的最短路程是多少米？ </a:t>
            </a:r>
          </a:p>
        </p:txBody>
      </p:sp>
      <p:pic>
        <p:nvPicPr>
          <p:cNvPr id="25602" name="图片 116741" descr="魔方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38600" y="4343400"/>
            <a:ext cx="1978025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116742"/>
          <p:cNvSpPr txBox="1">
            <a:spLocks noChangeArrowheads="1"/>
          </p:cNvSpPr>
          <p:nvPr/>
        </p:nvSpPr>
        <p:spPr bwMode="auto">
          <a:xfrm>
            <a:off x="-990600" y="16002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CC00CC"/>
                </a:solidFill>
              </a:rPr>
              <a:t>1.</a:t>
            </a:r>
          </a:p>
        </p:txBody>
      </p:sp>
      <p:sp>
        <p:nvSpPr>
          <p:cNvPr id="25604" name="文本框 2"/>
          <p:cNvSpPr txBox="1">
            <a:spLocks noChangeArrowheads="1"/>
          </p:cNvSpPr>
          <p:nvPr/>
        </p:nvSpPr>
        <p:spPr bwMode="auto">
          <a:xfrm>
            <a:off x="803275" y="665163"/>
            <a:ext cx="49117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FF0000"/>
                </a:solidFill>
              </a:rPr>
              <a:t>拓展延伸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占位符 118786"/>
          <p:cNvSpPr>
            <a:spLocks noGrp="1" noChangeArrowheads="1"/>
          </p:cNvSpPr>
          <p:nvPr>
            <p:ph type="body" idx="4294967295"/>
          </p:nvPr>
        </p:nvSpPr>
        <p:spPr>
          <a:xfrm>
            <a:off x="155575" y="8667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smtClean="0">
                <a:solidFill>
                  <a:srgbClr val="FF3300"/>
                </a:solidFill>
              </a:rPr>
              <a:t>2.</a:t>
            </a:r>
            <a:r>
              <a:rPr lang="zh-CN" altLang="en-US" b="1" smtClean="0"/>
              <a:t>如图，底面半径为</a:t>
            </a:r>
            <a:r>
              <a:rPr lang="en-US" altLang="zh-CN" b="1" smtClean="0"/>
              <a:t>1</a:t>
            </a:r>
            <a:r>
              <a:rPr lang="zh-CN" altLang="en-US" b="1" smtClean="0"/>
              <a:t>，母线长为</a:t>
            </a:r>
            <a:r>
              <a:rPr lang="en-US" altLang="zh-CN" b="1" smtClean="0"/>
              <a:t>4</a:t>
            </a:r>
            <a:r>
              <a:rPr lang="zh-CN" altLang="en-US" b="1" smtClean="0"/>
              <a:t>的圆锥，一只小蚂蚁若从</a:t>
            </a:r>
            <a:r>
              <a:rPr lang="en-US" altLang="zh-CN" b="1" smtClean="0"/>
              <a:t>A</a:t>
            </a:r>
            <a:r>
              <a:rPr lang="zh-CN" altLang="en-US" b="1" smtClean="0"/>
              <a:t>点出发，绕侧面爬行一周又回到</a:t>
            </a:r>
            <a:r>
              <a:rPr lang="en-US" altLang="zh-CN" b="1" smtClean="0"/>
              <a:t>A</a:t>
            </a:r>
            <a:r>
              <a:rPr lang="zh-CN" altLang="en-US" b="1" smtClean="0"/>
              <a:t>点，它爬行的最短路线路是多少？</a:t>
            </a:r>
            <a:endParaRPr lang="en-US" altLang="zh-CN" b="1" smtClean="0"/>
          </a:p>
        </p:txBody>
      </p:sp>
      <p:pic>
        <p:nvPicPr>
          <p:cNvPr id="26626" name="图片 118788" descr="201408240036341701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0725" y="2687638"/>
            <a:ext cx="225107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762000" y="327025"/>
            <a:ext cx="2243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</a:rPr>
              <a:t>跟踪训练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19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2850" y="2652713"/>
            <a:ext cx="16383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文本框 2"/>
          <p:cNvSpPr txBox="1">
            <a:spLocks noChangeArrowheads="1"/>
          </p:cNvSpPr>
          <p:nvPr/>
        </p:nvSpPr>
        <p:spPr bwMode="auto">
          <a:xfrm>
            <a:off x="420688" y="854075"/>
            <a:ext cx="830262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/>
              <a:t>3</a:t>
            </a:r>
            <a:r>
              <a:rPr lang="zh-CN" altLang="en-US" sz="2800" b="1"/>
              <a:t>.(201</a:t>
            </a:r>
            <a:r>
              <a:rPr lang="en-US" altLang="zh-CN" sz="2800" b="1"/>
              <a:t>6</a:t>
            </a:r>
            <a:r>
              <a:rPr lang="zh-CN" altLang="en-US" sz="2800" b="1"/>
              <a:t>·昆明)如图，从直径为4 cm的圆形纸片中，剪出一个圆心角为90°的扇形OAB，且点A，B在圆周上，把它围成一个圆锥，则圆锥的底面圆的半径是         cm.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90575" y="371475"/>
            <a:ext cx="4772025" cy="639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 noProof="1">
                <a:solidFill>
                  <a:srgbClr val="FF3300"/>
                </a:solidFill>
                <a:cs typeface="+mn-ea"/>
              </a:rPr>
              <a:t>直击中考：</a:t>
            </a:r>
            <a:endParaRPr lang="zh-CN" altLang="en-US" sz="3600" b="1" noProof="1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8329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8674" name="文本占位符 18329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3300"/>
                </a:solidFill>
              </a:rPr>
              <a:t>4.</a:t>
            </a:r>
            <a:r>
              <a:rPr lang="zh-CN" altLang="en-US" b="1" smtClean="0"/>
              <a:t>如图，一棵直立于地面的树干上下粗细相差不大</a:t>
            </a:r>
            <a:r>
              <a:rPr lang="en-US" altLang="zh-CN" b="1" smtClean="0"/>
              <a:t>(</a:t>
            </a:r>
            <a:r>
              <a:rPr lang="zh-CN" altLang="en-US" b="1" smtClean="0"/>
              <a:t>可看成圆柱体</a:t>
            </a:r>
            <a:r>
              <a:rPr lang="en-US" altLang="zh-CN" b="1" smtClean="0"/>
              <a:t>)</a:t>
            </a:r>
            <a:r>
              <a:rPr lang="zh-CN" altLang="en-US" b="1" smtClean="0"/>
              <a:t>，测得树干的周长为</a:t>
            </a:r>
            <a:r>
              <a:rPr lang="en-US" altLang="zh-CN" b="1" smtClean="0"/>
              <a:t>3 </a:t>
            </a:r>
            <a:r>
              <a:rPr lang="zh-CN" altLang="en-US" b="1" smtClean="0"/>
              <a:t>米，高为</a:t>
            </a:r>
            <a:r>
              <a:rPr lang="en-US" altLang="zh-CN" b="1" smtClean="0"/>
              <a:t>20</a:t>
            </a:r>
            <a:r>
              <a:rPr lang="zh-CN" altLang="en-US" b="1" smtClean="0"/>
              <a:t>米，一根紫藤从树干底部均匀地盘绕在树干上，恰好绕</a:t>
            </a:r>
            <a:r>
              <a:rPr lang="en-US" altLang="zh-CN" b="1" smtClean="0"/>
              <a:t>7</a:t>
            </a:r>
            <a:r>
              <a:rPr lang="zh-CN" altLang="en-US" b="1" smtClean="0"/>
              <a:t>周到达树干的顶部，你能求出这根紫藤至少是多少米吗？请通过计算作出回答。 </a:t>
            </a:r>
          </a:p>
        </p:txBody>
      </p:sp>
      <p:pic>
        <p:nvPicPr>
          <p:cNvPr id="28675" name="图片 183300" descr="b64543a98226cffc5f5031efbd014a90f603ea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419600"/>
            <a:ext cx="188595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矩形 1"/>
          <p:cNvSpPr>
            <a:spLocks noChangeArrowheads="1"/>
          </p:cNvSpPr>
          <p:nvPr/>
        </p:nvSpPr>
        <p:spPr bwMode="auto">
          <a:xfrm>
            <a:off x="571500" y="2786063"/>
            <a:ext cx="7358063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rgbClr val="CC00CC"/>
                </a:solidFill>
              </a:rPr>
              <a:t>2</a:t>
            </a:r>
            <a:r>
              <a:rPr lang="en-US" altLang="en-US" sz="2000" i="1">
                <a:solidFill>
                  <a:srgbClr val="CC00CC"/>
                </a:solidFill>
              </a:rPr>
              <a:t>.</a:t>
            </a:r>
            <a:r>
              <a:rPr lang="zh-CN" altLang="en-US" sz="2000" b="1">
                <a:solidFill>
                  <a:srgbClr val="CC00CC"/>
                </a:solidFill>
              </a:rPr>
              <a:t>常见图形的侧面展开图</a:t>
            </a:r>
            <a:r>
              <a:rPr lang="en-US" altLang="en-US" sz="2000" b="1"/>
              <a:t>:</a:t>
            </a:r>
            <a:r>
              <a:rPr lang="zh-CN" altLang="en-US" sz="2000" b="1"/>
              <a:t>圆锥的侧面展开图是一个扇形</a:t>
            </a:r>
            <a:r>
              <a:rPr lang="en-US" altLang="en-US" sz="2000" b="1"/>
              <a:t>,</a:t>
            </a:r>
            <a:r>
              <a:rPr lang="zh-CN" altLang="en-US" sz="2000" b="1"/>
              <a:t>其中扇形的半径是圆锥的母线长</a:t>
            </a:r>
            <a:r>
              <a:rPr lang="en-US" altLang="en-US" sz="2000" b="1"/>
              <a:t>,</a:t>
            </a:r>
            <a:r>
              <a:rPr lang="zh-CN" altLang="en-US" sz="2000" b="1"/>
              <a:t>扇形的弧长是底面圆的周长</a:t>
            </a:r>
            <a:r>
              <a:rPr lang="en-US" altLang="en-US" sz="2000" b="1"/>
              <a:t>;</a:t>
            </a:r>
            <a:r>
              <a:rPr lang="zh-CN" altLang="en-US" sz="2000" b="1"/>
              <a:t>圆柱的侧面展开图是矩形</a:t>
            </a:r>
            <a:r>
              <a:rPr lang="en-US" altLang="en-US" sz="2000" b="1"/>
              <a:t>,</a:t>
            </a:r>
            <a:r>
              <a:rPr lang="zh-CN" altLang="en-US" sz="2000" b="1"/>
              <a:t>矩形的一边长是圆柱的底面周长</a:t>
            </a:r>
            <a:r>
              <a:rPr lang="en-US" altLang="en-US" sz="2000" b="1"/>
              <a:t>,</a:t>
            </a:r>
            <a:r>
              <a:rPr lang="zh-CN" altLang="en-US" sz="2000" b="1"/>
              <a:t>另一边长是圆柱的高</a:t>
            </a:r>
            <a:r>
              <a:rPr lang="en-US" altLang="en-US" sz="2000" b="1"/>
              <a:t>;</a:t>
            </a:r>
            <a:r>
              <a:rPr lang="zh-CN" altLang="en-US" sz="2000" b="1"/>
              <a:t>正方体的表面展开图有</a:t>
            </a:r>
            <a:r>
              <a:rPr lang="en-US" altLang="en-US" sz="2000" b="1"/>
              <a:t>11</a:t>
            </a:r>
            <a:r>
              <a:rPr lang="zh-CN" altLang="en-US" sz="2000" b="1"/>
              <a:t>种情况</a:t>
            </a:r>
            <a:r>
              <a:rPr lang="en-US" altLang="en-US" sz="2000" b="1"/>
              <a:t>;</a:t>
            </a:r>
            <a:r>
              <a:rPr lang="zh-CN" altLang="en-US" sz="2000" b="1"/>
              <a:t>棱柱的侧面展开图是矩形</a:t>
            </a:r>
            <a:r>
              <a:rPr lang="en-US" altLang="en-US" sz="2000" b="1"/>
              <a:t>,</a:t>
            </a:r>
            <a:r>
              <a:rPr lang="zh-CN" altLang="en-US" sz="2000" b="1"/>
              <a:t>矩形的一边长是棱柱的底面周长</a:t>
            </a:r>
            <a:r>
              <a:rPr lang="en-US" altLang="en-US" sz="2000" b="1"/>
              <a:t>,</a:t>
            </a:r>
            <a:r>
              <a:rPr lang="zh-CN" altLang="en-US" sz="2000" b="1"/>
              <a:t>另一边长是棱柱的侧棱长</a:t>
            </a:r>
            <a:r>
              <a:rPr lang="en-US" altLang="en-US" sz="2000" b="1" i="1"/>
              <a:t>.</a:t>
            </a:r>
            <a:endParaRPr lang="zh-CN" altLang="en-US" sz="2000" b="1" i="1"/>
          </a:p>
          <a:p>
            <a:pPr>
              <a:lnSpc>
                <a:spcPct val="150000"/>
              </a:lnSpc>
            </a:pPr>
            <a:endParaRPr lang="zh-CN" altLang="en-US" sz="2000" b="1" i="1"/>
          </a:p>
          <a:p>
            <a:pPr>
              <a:lnSpc>
                <a:spcPct val="150000"/>
              </a:lnSpc>
            </a:pPr>
            <a:endParaRPr lang="zh-CN" altLang="en-US" sz="2000" b="1"/>
          </a:p>
        </p:txBody>
      </p:sp>
      <p:sp>
        <p:nvSpPr>
          <p:cNvPr id="29698" name="矩形 2"/>
          <p:cNvSpPr>
            <a:spLocks noChangeArrowheads="1"/>
          </p:cNvSpPr>
          <p:nvPr/>
        </p:nvSpPr>
        <p:spPr bwMode="auto">
          <a:xfrm>
            <a:off x="1000125" y="357188"/>
            <a:ext cx="2063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FF33CC"/>
                </a:solidFill>
              </a:rPr>
              <a:t>[</a:t>
            </a:r>
            <a:r>
              <a:rPr lang="zh-CN" altLang="en-US" sz="2800" b="1" dirty="0">
                <a:solidFill>
                  <a:srgbClr val="FF33CC"/>
                </a:solidFill>
              </a:rPr>
              <a:t>知识总结</a:t>
            </a:r>
            <a:r>
              <a:rPr lang="en-US" altLang="en-US" sz="2800" dirty="0">
                <a:solidFill>
                  <a:srgbClr val="FF33CC"/>
                </a:solidFill>
              </a:rPr>
              <a:t>]</a:t>
            </a:r>
            <a:r>
              <a:rPr lang="zh-CN" altLang="en-US" sz="2000" i="1" dirty="0">
                <a:solidFill>
                  <a:srgbClr val="FF33CC"/>
                </a:solidFill>
              </a:rPr>
              <a:t>　</a:t>
            </a:r>
            <a:endParaRPr lang="zh-CN" altLang="en-US" sz="3200" dirty="0">
              <a:solidFill>
                <a:srgbClr val="FF33CC"/>
              </a:solidFill>
            </a:endParaRPr>
          </a:p>
        </p:txBody>
      </p:sp>
      <p:sp>
        <p:nvSpPr>
          <p:cNvPr id="109572" name="矩形 3"/>
          <p:cNvSpPr>
            <a:spLocks noChangeArrowheads="1"/>
          </p:cNvSpPr>
          <p:nvPr/>
        </p:nvSpPr>
        <p:spPr bwMode="auto">
          <a:xfrm>
            <a:off x="609600" y="1143000"/>
            <a:ext cx="68580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rgbClr val="CC00CC"/>
                </a:solidFill>
              </a:rPr>
              <a:t>1</a:t>
            </a:r>
            <a:r>
              <a:rPr lang="en-US" altLang="en-US" sz="2400" b="1" i="1" dirty="0">
                <a:solidFill>
                  <a:srgbClr val="CC00CC"/>
                </a:solidFill>
              </a:rPr>
              <a:t>.</a:t>
            </a:r>
            <a:r>
              <a:rPr lang="zh-CN" altLang="en-US" sz="2400" b="1" dirty="0">
                <a:solidFill>
                  <a:srgbClr val="CC00CC"/>
                </a:solidFill>
              </a:rPr>
              <a:t>立体图形</a:t>
            </a:r>
            <a:r>
              <a:rPr lang="zh-CN" altLang="en-US" sz="2400" b="1" dirty="0">
                <a:solidFill>
                  <a:srgbClr val="000000"/>
                </a:solidFill>
              </a:rPr>
              <a:t>是由面围成的</a:t>
            </a:r>
            <a:r>
              <a:rPr lang="en-US" altLang="en-US" sz="2400" b="1" dirty="0">
                <a:solidFill>
                  <a:srgbClr val="000000"/>
                </a:solidFill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</a:rPr>
              <a:t>同一个立体图形</a:t>
            </a:r>
            <a:r>
              <a:rPr lang="en-US" altLang="en-US" sz="2400" b="1" dirty="0">
                <a:solidFill>
                  <a:srgbClr val="000000"/>
                </a:solidFill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</a:rPr>
              <a:t>沿不同方式展开</a:t>
            </a:r>
            <a:r>
              <a:rPr lang="en-US" altLang="en-US" sz="2400" b="1" dirty="0">
                <a:solidFill>
                  <a:srgbClr val="000000"/>
                </a:solidFill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</a:rPr>
              <a:t>得到的平面图形是不同的</a:t>
            </a:r>
            <a:r>
              <a:rPr lang="en-US" altLang="en-US" sz="2400" b="1" i="1" dirty="0">
                <a:solidFill>
                  <a:srgbClr val="000000"/>
                </a:solidFill>
              </a:rPr>
              <a:t>.</a:t>
            </a:r>
            <a:endParaRPr lang="zh-CN" altLang="en-US" sz="2400" b="1" i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b="1" i="1" dirty="0">
                <a:solidFill>
                  <a:srgbClr val="000000"/>
                </a:solidFill>
              </a:rPr>
              <a:t>2.</a:t>
            </a:r>
            <a:r>
              <a:rPr lang="zh-CN" altLang="en-US" sz="2400" b="1" i="1" dirty="0">
                <a:solidFill>
                  <a:srgbClr val="000000"/>
                </a:solidFill>
              </a:rPr>
              <a:t>圆锥的侧面展开图是一个扇形。</a:t>
            </a:r>
            <a:endParaRPr lang="zh-CN" altLang="en-US" sz="2400" b="1" dirty="0"/>
          </a:p>
        </p:txBody>
      </p:sp>
      <p:sp>
        <p:nvSpPr>
          <p:cNvPr id="29700" name="动作按钮: 第一张 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9925" y="6237288"/>
            <a:ext cx="720725" cy="431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3200"/>
          </a:p>
        </p:txBody>
      </p:sp>
      <p:pic>
        <p:nvPicPr>
          <p:cNvPr id="29701" name="图片 1095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2209800"/>
            <a:ext cx="8281988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文本框 1"/>
          <p:cNvSpPr txBox="1">
            <a:spLocks noChangeArrowheads="1"/>
          </p:cNvSpPr>
          <p:nvPr/>
        </p:nvSpPr>
        <p:spPr bwMode="auto">
          <a:xfrm>
            <a:off x="1828800" y="5135563"/>
            <a:ext cx="7086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33CC"/>
                </a:solidFill>
                <a:latin typeface="楷体_GB2312" pitchFamily="49" charset="-122"/>
                <a:ea typeface="楷体_GB2312" pitchFamily="49" charset="-122"/>
              </a:rPr>
              <a:t>圆锥的侧面展开图是扇形，扇形的半径为围成的圆锥的母线长</a:t>
            </a:r>
            <a:r>
              <a:rPr lang="en-US" altLang="en-US" sz="2400" b="1" dirty="0">
                <a:solidFill>
                  <a:srgbClr val="FF33CC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FF33CC"/>
                </a:solidFill>
                <a:latin typeface="楷体_GB2312" pitchFamily="49" charset="-122"/>
                <a:ea typeface="楷体_GB2312" pitchFamily="49" charset="-122"/>
              </a:rPr>
              <a:t>扇形的弧长为围成的圆锥的底面周长</a:t>
            </a:r>
            <a:r>
              <a:rPr lang="en-US" altLang="en-US" sz="2400" b="1" i="1" dirty="0">
                <a:solidFill>
                  <a:srgbClr val="FF33CC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矩形 155649"/>
          <p:cNvSpPr>
            <a:spLocks noChangeArrowheads="1"/>
          </p:cNvSpPr>
          <p:nvPr/>
        </p:nvSpPr>
        <p:spPr bwMode="auto">
          <a:xfrm>
            <a:off x="71438" y="620713"/>
            <a:ext cx="8893175" cy="5545137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50000">
                <a:srgbClr val="70F098"/>
              </a:gs>
              <a:gs pos="100000">
                <a:srgbClr val="CCFF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2" name="矩形 155650"/>
          <p:cNvSpPr>
            <a:spLocks noChangeArrowheads="1" noChangeShapeType="1" noTextEdit="1"/>
          </p:cNvSpPr>
          <p:nvPr/>
        </p:nvSpPr>
        <p:spPr bwMode="auto">
          <a:xfrm>
            <a:off x="2051050" y="404813"/>
            <a:ext cx="3816350" cy="574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dirty="0">
                <a:gradFill rotWithShape="1">
                  <a:gsLst>
                    <a:gs pos="0">
                      <a:srgbClr val="FF0066"/>
                    </a:gs>
                    <a:gs pos="50000">
                      <a:srgbClr val="CC6600"/>
                    </a:gs>
                    <a:gs pos="100000">
                      <a:srgbClr val="FF0066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8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当堂训练</a:t>
            </a:r>
          </a:p>
        </p:txBody>
      </p:sp>
      <p:sp>
        <p:nvSpPr>
          <p:cNvPr id="30723" name="文本框 155651"/>
          <p:cNvSpPr txBox="1">
            <a:spLocks noChangeArrowheads="1"/>
          </p:cNvSpPr>
          <p:nvPr/>
        </p:nvSpPr>
        <p:spPr bwMode="auto">
          <a:xfrm>
            <a:off x="323850" y="1196975"/>
            <a:ext cx="935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sym typeface="Wingdings" panose="05000000000000000000" pitchFamily="2" charset="2"/>
              </a:rPr>
              <a:t>1.</a:t>
            </a:r>
          </a:p>
        </p:txBody>
      </p:sp>
      <p:sp>
        <p:nvSpPr>
          <p:cNvPr id="30724" name="矩形 155652"/>
          <p:cNvSpPr>
            <a:spLocks noChangeArrowheads="1"/>
          </p:cNvSpPr>
          <p:nvPr/>
        </p:nvSpPr>
        <p:spPr bwMode="auto">
          <a:xfrm>
            <a:off x="0" y="1125538"/>
            <a:ext cx="89646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如图是一个立方体纸盒的展开图，使展开图沿虚线折叠成正方体后相对面上的两个数互为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相反数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求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</p:txBody>
      </p:sp>
      <p:graphicFrame>
        <p:nvGraphicFramePr>
          <p:cNvPr id="30725" name="对象 155653"/>
          <p:cNvGraphicFramePr>
            <a:graphicFrameLocks noChangeAspect="1"/>
          </p:cNvGraphicFramePr>
          <p:nvPr/>
        </p:nvGraphicFramePr>
        <p:xfrm>
          <a:off x="468313" y="2276475"/>
          <a:ext cx="511175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6" r:id="rId3" imgW="2171700" imgH="266700" progId="">
                  <p:embed/>
                </p:oleObj>
              </mc:Choice>
              <mc:Fallback>
                <p:oleObj r:id="rId3" imgW="2171700" imgH="266700" progId="">
                  <p:embed/>
                  <p:pic>
                    <p:nvPicPr>
                      <p:cNvPr id="0" name="对象 1556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276475"/>
                        <a:ext cx="5111750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6" name="组合 155654"/>
          <p:cNvGrpSpPr/>
          <p:nvPr/>
        </p:nvGrpSpPr>
        <p:grpSpPr bwMode="auto">
          <a:xfrm>
            <a:off x="2700338" y="3429000"/>
            <a:ext cx="3600450" cy="2517775"/>
            <a:chOff x="0" y="0"/>
            <a:chExt cx="1541" cy="1161"/>
          </a:xfrm>
        </p:grpSpPr>
        <p:grpSp>
          <p:nvGrpSpPr>
            <p:cNvPr id="30727" name="组合 155655"/>
            <p:cNvGrpSpPr/>
            <p:nvPr/>
          </p:nvGrpSpPr>
          <p:grpSpPr bwMode="auto">
            <a:xfrm>
              <a:off x="0" y="0"/>
              <a:ext cx="1533" cy="1161"/>
              <a:chOff x="0" y="0"/>
              <a:chExt cx="1440" cy="936"/>
            </a:xfrm>
          </p:grpSpPr>
          <p:grpSp>
            <p:nvGrpSpPr>
              <p:cNvPr id="30728" name="组合 155656"/>
              <p:cNvGrpSpPr/>
              <p:nvPr/>
            </p:nvGrpSpPr>
            <p:grpSpPr bwMode="auto">
              <a:xfrm>
                <a:off x="0" y="0"/>
                <a:ext cx="1440" cy="936"/>
                <a:chOff x="0" y="0"/>
                <a:chExt cx="1440" cy="936"/>
              </a:xfrm>
            </p:grpSpPr>
            <p:grpSp>
              <p:nvGrpSpPr>
                <p:cNvPr id="30729" name="组合 155657"/>
                <p:cNvGrpSpPr/>
                <p:nvPr/>
              </p:nvGrpSpPr>
              <p:grpSpPr bwMode="auto">
                <a:xfrm>
                  <a:off x="0" y="0"/>
                  <a:ext cx="1440" cy="936"/>
                  <a:chOff x="0" y="0"/>
                  <a:chExt cx="1440" cy="936"/>
                </a:xfrm>
              </p:grpSpPr>
              <p:sp>
                <p:nvSpPr>
                  <p:cNvPr id="30730" name="直接连接符 155658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0"/>
                    <a:ext cx="36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30731" name="组合 155659"/>
                  <p:cNvGrpSpPr/>
                  <p:nvPr/>
                </p:nvGrpSpPr>
                <p:grpSpPr bwMode="auto">
                  <a:xfrm>
                    <a:off x="0" y="0"/>
                    <a:ext cx="1440" cy="936"/>
                    <a:chOff x="0" y="0"/>
                    <a:chExt cx="1440" cy="936"/>
                  </a:xfrm>
                </p:grpSpPr>
                <p:sp>
                  <p:nvSpPr>
                    <p:cNvPr id="30732" name="矩形 1556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312"/>
                      <a:ext cx="1440" cy="31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575">
                      <a:solidFill>
                        <a:schemeClr val="tx1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0733" name="直接连接符 1556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20" y="0"/>
                      <a:ext cx="0" cy="31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30734" name="组合 155662"/>
                    <p:cNvGrpSpPr/>
                    <p:nvPr/>
                  </p:nvGrpSpPr>
                  <p:grpSpPr bwMode="auto">
                    <a:xfrm>
                      <a:off x="0" y="0"/>
                      <a:ext cx="1440" cy="936"/>
                      <a:chOff x="0" y="0"/>
                      <a:chExt cx="1440" cy="936"/>
                    </a:xfrm>
                  </p:grpSpPr>
                  <p:sp>
                    <p:nvSpPr>
                      <p:cNvPr id="30735" name="矩形 1556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0"/>
                        <a:ext cx="360" cy="3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8575">
                        <a:solidFill>
                          <a:schemeClr val="tx1"/>
                        </a:solidFill>
                        <a:miter lim="800000"/>
                      </a:ln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30736" name="矩形 1556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624"/>
                        <a:ext cx="360" cy="3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8575">
                        <a:solidFill>
                          <a:schemeClr val="tx1"/>
                        </a:solidFill>
                        <a:miter lim="800000"/>
                      </a:ln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30737" name="直接连接符 15566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80" y="312"/>
                        <a:ext cx="0" cy="31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0738" name="直接连接符 1556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" y="312"/>
                        <a:ext cx="0" cy="31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0739" name="直接连接符 1556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312"/>
                        <a:ext cx="720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0740" name="直接连接符 1556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312"/>
                        <a:ext cx="0" cy="31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0741" name="直接连接符 1556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624"/>
                        <a:ext cx="720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0742" name="直接连接符 1556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80" y="312"/>
                        <a:ext cx="360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0743" name="直接连接符 1556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40" y="312"/>
                        <a:ext cx="0" cy="31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0744" name="直接连接符 1556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80" y="624"/>
                        <a:ext cx="360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0745" name="直接连接符 1556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0" y="936"/>
                        <a:ext cx="360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30746" name="直接连接符 155674"/>
                <p:cNvSpPr>
                  <a:spLocks noChangeShapeType="1"/>
                </p:cNvSpPr>
                <p:nvPr/>
              </p:nvSpPr>
              <p:spPr bwMode="auto">
                <a:xfrm>
                  <a:off x="720" y="312"/>
                  <a:ext cx="0" cy="31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47" name="直接连接符 155675"/>
                <p:cNvSpPr>
                  <a:spLocks noChangeShapeType="1"/>
                </p:cNvSpPr>
                <p:nvPr/>
              </p:nvSpPr>
              <p:spPr bwMode="auto">
                <a:xfrm>
                  <a:off x="1080" y="0"/>
                  <a:ext cx="0" cy="31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0748" name="直接连接符 155676"/>
              <p:cNvSpPr>
                <a:spLocks noChangeShapeType="1"/>
              </p:cNvSpPr>
              <p:nvPr/>
            </p:nvSpPr>
            <p:spPr bwMode="auto">
              <a:xfrm>
                <a:off x="1080" y="624"/>
                <a:ext cx="0" cy="3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49" name="直接连接符 155677"/>
              <p:cNvSpPr>
                <a:spLocks noChangeShapeType="1"/>
              </p:cNvSpPr>
              <p:nvPr/>
            </p:nvSpPr>
            <p:spPr bwMode="auto">
              <a:xfrm>
                <a:off x="720" y="624"/>
                <a:ext cx="0" cy="3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0750" name="文本框 155678"/>
            <p:cNvSpPr txBox="1">
              <a:spLocks noChangeArrowheads="1"/>
            </p:cNvSpPr>
            <p:nvPr/>
          </p:nvSpPr>
          <p:spPr bwMode="auto">
            <a:xfrm>
              <a:off x="28" y="378"/>
              <a:ext cx="280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zh-CN" sz="3600" b="1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0751" name="文本框 155679"/>
            <p:cNvSpPr txBox="1">
              <a:spLocks noChangeArrowheads="1"/>
            </p:cNvSpPr>
            <p:nvPr/>
          </p:nvSpPr>
          <p:spPr bwMode="auto">
            <a:xfrm>
              <a:off x="420" y="399"/>
              <a:ext cx="280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zh-CN" sz="3600" b="1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30752" name="文本框 155680"/>
            <p:cNvSpPr txBox="1">
              <a:spLocks noChangeArrowheads="1"/>
            </p:cNvSpPr>
            <p:nvPr/>
          </p:nvSpPr>
          <p:spPr bwMode="auto">
            <a:xfrm>
              <a:off x="813" y="399"/>
              <a:ext cx="401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zh-CN" sz="3600" b="1">
                  <a:latin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30753" name="文本框 155681"/>
            <p:cNvSpPr txBox="1">
              <a:spLocks noChangeArrowheads="1"/>
            </p:cNvSpPr>
            <p:nvPr/>
          </p:nvSpPr>
          <p:spPr bwMode="auto">
            <a:xfrm>
              <a:off x="1261" y="399"/>
              <a:ext cx="280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zh-CN" sz="3600" b="1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0754" name="文本框 155682"/>
            <p:cNvSpPr txBox="1">
              <a:spLocks noChangeArrowheads="1"/>
            </p:cNvSpPr>
            <p:nvPr/>
          </p:nvSpPr>
          <p:spPr bwMode="auto">
            <a:xfrm>
              <a:off x="803" y="758"/>
              <a:ext cx="281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zh-CN" sz="3600" b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0755" name="文本框 155683"/>
            <p:cNvSpPr txBox="1">
              <a:spLocks noChangeArrowheads="1"/>
            </p:cNvSpPr>
            <p:nvPr/>
          </p:nvSpPr>
          <p:spPr bwMode="auto">
            <a:xfrm>
              <a:off x="822" y="19"/>
              <a:ext cx="401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zh-CN" sz="3600" b="1">
                  <a:latin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0756" name="图片 155684" descr="../../../360高速下载/http:/www.mypcera.com/photo/katong/10/1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8229600" y="5838825"/>
            <a:ext cx="9144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86" name="文本框 155685"/>
          <p:cNvSpPr txBox="1">
            <a:spLocks noChangeArrowheads="1"/>
          </p:cNvSpPr>
          <p:nvPr/>
        </p:nvSpPr>
        <p:spPr bwMode="auto">
          <a:xfrm>
            <a:off x="1258888" y="2349500"/>
            <a:ext cx="720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-2</a:t>
            </a:r>
          </a:p>
        </p:txBody>
      </p:sp>
      <p:sp>
        <p:nvSpPr>
          <p:cNvPr id="155687" name="文本框 155686"/>
          <p:cNvSpPr txBox="1">
            <a:spLocks noChangeArrowheads="1"/>
          </p:cNvSpPr>
          <p:nvPr/>
        </p:nvSpPr>
        <p:spPr bwMode="auto">
          <a:xfrm>
            <a:off x="2987675" y="2420938"/>
            <a:ext cx="720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-7</a:t>
            </a:r>
          </a:p>
        </p:txBody>
      </p:sp>
      <p:sp>
        <p:nvSpPr>
          <p:cNvPr id="155688" name="文本框 155687"/>
          <p:cNvSpPr txBox="1">
            <a:spLocks noChangeArrowheads="1"/>
          </p:cNvSpPr>
          <p:nvPr/>
        </p:nvSpPr>
        <p:spPr bwMode="auto">
          <a:xfrm>
            <a:off x="4787900" y="2420938"/>
            <a:ext cx="720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5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5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86" grpId="0"/>
      <p:bldP spid="155687" grpId="0"/>
      <p:bldP spid="15568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内容占位符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zh-CN" altLang="en-US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如图，圆锥的侧面展开图是一个半圆.</a:t>
            </a:r>
          </a:p>
          <a:p>
            <a:endParaRPr lang="zh-CN" altLang="en-US" dirty="0" smtClean="0"/>
          </a:p>
          <a:p>
            <a:r>
              <a:rPr lang="zh-CN" altLang="en-US" dirty="0" smtClean="0"/>
              <a:t> 求母线AB与高AO的夹角；</a:t>
            </a:r>
          </a:p>
          <a:p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 smtClean="0"/>
          </a:p>
          <a:p>
            <a:r>
              <a:rPr lang="zh-CN" altLang="en-US" dirty="0" smtClean="0"/>
              <a:t>  </a:t>
            </a:r>
          </a:p>
        </p:txBody>
      </p:sp>
      <p:pic>
        <p:nvPicPr>
          <p:cNvPr id="31746" name="图片 -2147482603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8425" y="2790825"/>
            <a:ext cx="2352675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矩形 1"/>
          <p:cNvSpPr>
            <a:spLocks noChangeArrowheads="1"/>
          </p:cNvSpPr>
          <p:nvPr/>
        </p:nvSpPr>
        <p:spPr bwMode="auto">
          <a:xfrm>
            <a:off x="571500" y="785813"/>
            <a:ext cx="83359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i="1" dirty="0"/>
              <a:t>3.</a:t>
            </a:r>
            <a:r>
              <a:rPr lang="zh-CN" altLang="en-US" sz="3200" b="1" dirty="0"/>
              <a:t>如果圆锥的母线长为</a:t>
            </a:r>
            <a:r>
              <a:rPr lang="en-US" altLang="en-US" sz="3200" b="1" dirty="0"/>
              <a:t>5 cm,</a:t>
            </a:r>
            <a:r>
              <a:rPr lang="zh-CN" altLang="en-US" sz="3200" b="1" dirty="0"/>
              <a:t>底面半径为</a:t>
            </a:r>
            <a:r>
              <a:rPr lang="en-US" altLang="en-US" sz="3200" b="1" dirty="0"/>
              <a:t>3 cm,</a:t>
            </a:r>
            <a:r>
              <a:rPr lang="zh-CN" altLang="en-US" sz="3200" b="1" dirty="0"/>
              <a:t>那么圆锥的全面积为</a:t>
            </a:r>
            <a:r>
              <a:rPr lang="zh-CN" altLang="en-US" sz="3200" b="1" i="1" u="sng" dirty="0"/>
              <a:t>　</a:t>
            </a:r>
            <a:r>
              <a:rPr lang="zh-CN" altLang="en-US" sz="3200" i="1" u="sng" dirty="0"/>
              <a:t>　　　</a:t>
            </a:r>
            <a:r>
              <a:rPr lang="en-US" altLang="en-US" sz="3200" i="1" dirty="0"/>
              <a:t>. </a:t>
            </a:r>
            <a:endParaRPr lang="zh-CN" altLang="en-US" sz="3200" dirty="0"/>
          </a:p>
        </p:txBody>
      </p:sp>
      <p:sp>
        <p:nvSpPr>
          <p:cNvPr id="114691" name="矩形 2"/>
          <p:cNvSpPr>
            <a:spLocks noChangeArrowheads="1"/>
          </p:cNvSpPr>
          <p:nvPr/>
        </p:nvSpPr>
        <p:spPr bwMode="auto">
          <a:xfrm>
            <a:off x="714375" y="3000375"/>
            <a:ext cx="8072438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解析</a:t>
            </a:r>
            <a:r>
              <a:rPr lang="en-US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: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圆锥的侧面积为</a:t>
            </a:r>
            <a:r>
              <a:rPr lang="en-US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   ×5×(3×2×π)=15π(cm</a:t>
            </a:r>
            <a:r>
              <a:rPr lang="en-US" altLang="en-US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),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底面积为</a:t>
            </a:r>
            <a:r>
              <a:rPr lang="en-US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π×3</a:t>
            </a:r>
            <a:r>
              <a:rPr lang="en-US" altLang="en-US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=9π(cm</a:t>
            </a:r>
            <a:r>
              <a:rPr lang="en-US" altLang="en-US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),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所以圆锥的全面积为</a:t>
            </a:r>
            <a:r>
              <a:rPr lang="en-US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15π+9π=24π(cm</a:t>
            </a:r>
            <a:r>
              <a:rPr lang="en-US" altLang="en-US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en-US" altLang="en-US" sz="2800" b="1" i="1" dirty="0"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故填</a:t>
            </a:r>
            <a:r>
              <a:rPr lang="en-US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24π cm</a:t>
            </a:r>
            <a:r>
              <a:rPr lang="en-US" altLang="en-US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en-US" sz="2800" i="1" dirty="0"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endParaRPr lang="zh-CN" altLang="en-US" sz="28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14692" name="Object 3"/>
          <p:cNvGraphicFramePr>
            <a:graphicFrameLocks noChangeAspect="1"/>
          </p:cNvGraphicFramePr>
          <p:nvPr/>
        </p:nvGraphicFramePr>
        <p:xfrm>
          <a:off x="4214813" y="3071813"/>
          <a:ext cx="25876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r:id="rId3" imgW="3657600" imgH="9448800" progId="Equation.DSMT4">
                  <p:embed/>
                </p:oleObj>
              </mc:Choice>
              <mc:Fallback>
                <p:oleObj r:id="rId3" imgW="3657600" imgH="944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3071813"/>
                        <a:ext cx="258762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3" name="矩形 5"/>
          <p:cNvSpPr>
            <a:spLocks noChangeArrowheads="1"/>
          </p:cNvSpPr>
          <p:nvPr/>
        </p:nvSpPr>
        <p:spPr bwMode="auto">
          <a:xfrm>
            <a:off x="4292600" y="1639888"/>
            <a:ext cx="1808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solidFill>
                  <a:srgbClr val="FF33CC"/>
                </a:solidFill>
                <a:latin typeface="Times New Roman" panose="02020603050405020304" pitchFamily="18" charset="0"/>
                <a:ea typeface="楷体_GB2312" pitchFamily="49" charset="-122"/>
              </a:rPr>
              <a:t>24π cm</a:t>
            </a:r>
            <a:r>
              <a:rPr lang="en-US" altLang="en-US" sz="2800" baseline="30000" dirty="0">
                <a:solidFill>
                  <a:srgbClr val="FF33CC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endParaRPr lang="en-US" altLang="zh-CN" sz="2800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/>
      <p:bldP spid="1146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19809" descr="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994" y="381080"/>
            <a:ext cx="1544637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标题 119810"/>
          <p:cNvSpPr>
            <a:spLocks noGrp="1" noChangeArrowheads="1"/>
          </p:cNvSpPr>
          <p:nvPr>
            <p:ph type="title"/>
          </p:nvPr>
        </p:nvSpPr>
        <p:spPr>
          <a:xfrm>
            <a:off x="762100" y="623174"/>
            <a:ext cx="8229600" cy="1143000"/>
          </a:xfrm>
        </p:spPr>
        <p:txBody>
          <a:bodyPr/>
          <a:lstStyle/>
          <a:p>
            <a:r>
              <a:rPr lang="zh-CN" altLang="en-US" sz="5000" dirty="0" smtClean="0">
                <a:solidFill>
                  <a:schemeClr val="tx1"/>
                </a:solidFill>
              </a:rPr>
              <a:t>观察</a:t>
            </a:r>
          </a:p>
        </p:txBody>
      </p:sp>
      <p:sp>
        <p:nvSpPr>
          <p:cNvPr id="5123" name="文本占位符 119811"/>
          <p:cNvSpPr>
            <a:spLocks noGrp="1" noChangeArrowheads="1"/>
          </p:cNvSpPr>
          <p:nvPr>
            <p:ph idx="1"/>
          </p:nvPr>
        </p:nvSpPr>
        <p:spPr>
          <a:xfrm>
            <a:off x="609704" y="2057436"/>
            <a:ext cx="8002587" cy="4525962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dirty="0" smtClean="0"/>
              <a:t>观察下列立体图形，它们都是直棱柱的物体，想一想它们的形状有什么共同特点？</a:t>
            </a:r>
          </a:p>
        </p:txBody>
      </p:sp>
      <p:pic>
        <p:nvPicPr>
          <p:cNvPr id="5124" name="图片 1198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3809990"/>
            <a:ext cx="20161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1198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8763" y="3809990"/>
            <a:ext cx="35861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动作按钮: 第一张 7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9925" y="6237288"/>
            <a:ext cx="720725" cy="431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3200"/>
          </a:p>
        </p:txBody>
      </p:sp>
      <p:sp>
        <p:nvSpPr>
          <p:cNvPr id="33794" name="矩形 2"/>
          <p:cNvSpPr>
            <a:spLocks noChangeArrowheads="1"/>
          </p:cNvSpPr>
          <p:nvPr/>
        </p:nvSpPr>
        <p:spPr bwMode="auto">
          <a:xfrm>
            <a:off x="714375" y="357188"/>
            <a:ext cx="6858000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i="1" dirty="0"/>
              <a:t>4.</a:t>
            </a:r>
            <a:r>
              <a:rPr lang="zh-CN" altLang="en-US" sz="2400" b="1" dirty="0"/>
              <a:t>如图所示的是一个食品包装盒的平面展开图</a:t>
            </a:r>
            <a:r>
              <a:rPr lang="en-US" altLang="en-US" sz="2400" b="1" i="1" dirty="0"/>
              <a:t>.</a:t>
            </a:r>
            <a:endParaRPr lang="zh-CN" altLang="en-US" sz="2400" b="1" dirty="0"/>
          </a:p>
          <a:p>
            <a:pPr>
              <a:lnSpc>
                <a:spcPct val="150000"/>
              </a:lnSpc>
            </a:pPr>
            <a:r>
              <a:rPr lang="en-US" altLang="en-US" sz="2400" b="1" dirty="0"/>
              <a:t>(1)</a:t>
            </a:r>
            <a:r>
              <a:rPr lang="zh-CN" altLang="en-US" sz="2400" b="1" dirty="0"/>
              <a:t>请写出这个包装盒的多面体形状的名称</a:t>
            </a:r>
            <a:r>
              <a:rPr lang="en-US" altLang="en-US" sz="2400" b="1" dirty="0"/>
              <a:t>;</a:t>
            </a:r>
            <a:endParaRPr lang="zh-CN" altLang="en-US" sz="2400" b="1" dirty="0"/>
          </a:p>
          <a:p>
            <a:pPr>
              <a:lnSpc>
                <a:spcPct val="150000"/>
              </a:lnSpc>
            </a:pPr>
            <a:r>
              <a:rPr lang="en-US" altLang="en-US" sz="2400" b="1" dirty="0"/>
              <a:t>(2)</a:t>
            </a:r>
            <a:r>
              <a:rPr lang="zh-CN" altLang="en-US" sz="2400" b="1" dirty="0"/>
              <a:t>请根据图中所标的尺寸</a:t>
            </a:r>
            <a:r>
              <a:rPr lang="en-US" altLang="en-US" sz="2400" b="1" dirty="0"/>
              <a:t>,</a:t>
            </a:r>
            <a:r>
              <a:rPr lang="zh-CN" altLang="en-US" sz="2400" b="1" dirty="0"/>
              <a:t>计算这个多面体的侧面积和全面积</a:t>
            </a:r>
            <a:r>
              <a:rPr lang="en-US" altLang="en-US" sz="2400" b="1" dirty="0"/>
              <a:t>(</a:t>
            </a:r>
            <a:r>
              <a:rPr lang="zh-CN" altLang="en-US" sz="2400" b="1" dirty="0"/>
              <a:t>侧面积与两个底面积之和</a:t>
            </a:r>
            <a:r>
              <a:rPr lang="en-US" altLang="en-US" sz="2400" b="1" dirty="0"/>
              <a:t>)</a:t>
            </a:r>
            <a:r>
              <a:rPr lang="en-US" altLang="en-US" sz="2400" b="1" i="1" dirty="0"/>
              <a:t>.</a:t>
            </a:r>
            <a:endParaRPr lang="zh-CN" altLang="en-US" sz="2400" b="1" dirty="0"/>
          </a:p>
        </p:txBody>
      </p:sp>
      <p:pic>
        <p:nvPicPr>
          <p:cNvPr id="4" name="j759.jpg"/>
          <p:cNvPicPr/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76792" y="2895614"/>
            <a:ext cx="3445962" cy="1291196"/>
          </a:xfrm>
          <a:prstGeom prst="rect">
            <a:avLst/>
          </a:prstGeom>
        </p:spPr>
      </p:pic>
      <p:graphicFrame>
        <p:nvGraphicFramePr>
          <p:cNvPr id="115717" name="Object 2"/>
          <p:cNvGraphicFramePr>
            <a:graphicFrameLocks noChangeAspect="1"/>
          </p:cNvGraphicFramePr>
          <p:nvPr/>
        </p:nvGraphicFramePr>
        <p:xfrm>
          <a:off x="3143250" y="4071938"/>
          <a:ext cx="4206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r:id="rId4" imgW="6096000" imgH="10363200" progId="Equation.DSMT4">
                  <p:embed/>
                </p:oleObj>
              </mc:Choice>
              <mc:Fallback>
                <p:oleObj r:id="rId4" imgW="6096000" imgH="10363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4071938"/>
                        <a:ext cx="42068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8" name="Object 3"/>
          <p:cNvGraphicFramePr>
            <a:graphicFrameLocks noChangeAspect="1"/>
          </p:cNvGraphicFramePr>
          <p:nvPr/>
        </p:nvGraphicFramePr>
        <p:xfrm>
          <a:off x="4000500" y="4071938"/>
          <a:ext cx="51593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r:id="rId6" imgW="7620000" imgH="10363200" progId="Equation.DSMT4">
                  <p:embed/>
                </p:oleObj>
              </mc:Choice>
              <mc:Fallback>
                <p:oleObj r:id="rId6" imgW="7620000" imgH="10363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4071938"/>
                        <a:ext cx="515938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9" name="Object 4"/>
          <p:cNvGraphicFramePr>
            <a:graphicFrameLocks noChangeAspect="1"/>
          </p:cNvGraphicFramePr>
          <p:nvPr/>
        </p:nvGraphicFramePr>
        <p:xfrm>
          <a:off x="3786188" y="5072063"/>
          <a:ext cx="428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r:id="rId8" imgW="5486400" imgH="5486400" progId="Equation.DSMT4">
                  <p:embed/>
                </p:oleObj>
              </mc:Choice>
              <mc:Fallback>
                <p:oleObj r:id="rId8" imgW="5486400" imgH="5486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5072063"/>
                        <a:ext cx="4286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0" name="矩形 8"/>
          <p:cNvSpPr>
            <a:spLocks noChangeArrowheads="1"/>
          </p:cNvSpPr>
          <p:nvPr/>
        </p:nvSpPr>
        <p:spPr bwMode="auto">
          <a:xfrm>
            <a:off x="714375" y="3143250"/>
            <a:ext cx="60007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/>
              <a:t>解</a:t>
            </a:r>
            <a:r>
              <a:rPr lang="en-US" altLang="en-US" sz="2000" b="1"/>
              <a:t>:(1)</a:t>
            </a:r>
            <a:r>
              <a:rPr lang="zh-CN" altLang="en-US" sz="2000" b="1"/>
              <a:t>这个多面体是正六棱柱</a:t>
            </a:r>
            <a:r>
              <a:rPr lang="en-US" altLang="en-US" sz="2000" b="1" i="1"/>
              <a:t>.</a:t>
            </a:r>
          </a:p>
          <a:p>
            <a:pPr>
              <a:lnSpc>
                <a:spcPct val="150000"/>
              </a:lnSpc>
            </a:pPr>
            <a:endParaRPr lang="zh-CN" altLang="en-US" sz="2000" b="1"/>
          </a:p>
          <a:p>
            <a:pPr>
              <a:lnSpc>
                <a:spcPct val="150000"/>
              </a:lnSpc>
            </a:pPr>
            <a:r>
              <a:rPr lang="en-US" altLang="en-US" sz="2000" b="1"/>
              <a:t> (2)</a:t>
            </a:r>
            <a:r>
              <a:rPr lang="en-US" altLang="en-US" sz="2000" b="1" i="1">
                <a:latin typeface="Times New Roman" panose="02020603050405020304" pitchFamily="18" charset="0"/>
              </a:rPr>
              <a:t>S</a:t>
            </a:r>
            <a:r>
              <a:rPr lang="zh-CN" altLang="en-US" sz="2000" b="1" baseline="-25000"/>
              <a:t>侧</a:t>
            </a:r>
            <a:r>
              <a:rPr lang="en-US" altLang="en-US" sz="2000" b="1"/>
              <a:t>=</a:t>
            </a:r>
            <a:r>
              <a:rPr lang="en-US" altLang="en-US" sz="2000" b="1">
                <a:latin typeface="Times New Roman" panose="02020603050405020304" pitchFamily="18" charset="0"/>
              </a:rPr>
              <a:t>6</a:t>
            </a:r>
            <a:r>
              <a:rPr lang="en-US" altLang="en-US" sz="2000" b="1" i="1">
                <a:latin typeface="Times New Roman" panose="02020603050405020304" pitchFamily="18" charset="0"/>
              </a:rPr>
              <a:t>ab</a:t>
            </a:r>
            <a:r>
              <a:rPr lang="en-US" altLang="en-US" sz="2000" b="1">
                <a:latin typeface="Times New Roman" panose="02020603050405020304" pitchFamily="18" charset="0"/>
              </a:rPr>
              <a:t> ,</a:t>
            </a:r>
            <a:r>
              <a:rPr lang="en-US" altLang="en-US" sz="2000" b="1" i="1">
                <a:latin typeface="Times New Roman" panose="02020603050405020304" pitchFamily="18" charset="0"/>
              </a:rPr>
              <a:t>S</a:t>
            </a:r>
            <a:r>
              <a:rPr lang="zh-CN" altLang="en-US" sz="2000" b="1" baseline="-25000">
                <a:latin typeface="Times New Roman" panose="02020603050405020304" pitchFamily="18" charset="0"/>
              </a:rPr>
              <a:t>底</a:t>
            </a:r>
            <a:r>
              <a:rPr lang="en-US" altLang="en-US" sz="2000" b="1">
                <a:latin typeface="Times New Roman" panose="02020603050405020304" pitchFamily="18" charset="0"/>
              </a:rPr>
              <a:t>= 6</a:t>
            </a:r>
            <a:r>
              <a:rPr lang="en-US" altLang="en-US" sz="2000" b="1"/>
              <a:t>×       </a:t>
            </a:r>
            <a:r>
              <a:rPr lang="en-US" altLang="en-US" sz="2000" b="1" i="1">
                <a:latin typeface="Times New Roman" panose="02020603050405020304" pitchFamily="18" charset="0"/>
              </a:rPr>
              <a:t>b</a:t>
            </a:r>
            <a:r>
              <a:rPr lang="en-US" altLang="en-US" sz="20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000" b="1">
                <a:latin typeface="Times New Roman" panose="02020603050405020304" pitchFamily="18" charset="0"/>
              </a:rPr>
              <a:t>=        </a:t>
            </a:r>
            <a:r>
              <a:rPr lang="en-US" altLang="en-US" sz="2000" b="1" i="1">
                <a:latin typeface="Times New Roman" panose="02020603050405020304" pitchFamily="18" charset="0"/>
              </a:rPr>
              <a:t>b</a:t>
            </a:r>
            <a:r>
              <a:rPr lang="en-US" altLang="en-US" sz="20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000" b="1">
                <a:latin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endParaRPr lang="zh-CN" altLang="en-US" sz="2000" b="1"/>
          </a:p>
          <a:p>
            <a:pPr>
              <a:lnSpc>
                <a:spcPct val="150000"/>
              </a:lnSpc>
            </a:pPr>
            <a:r>
              <a:rPr lang="zh-CN" altLang="en-US" sz="2000" b="1"/>
              <a:t>所以</a:t>
            </a:r>
            <a:r>
              <a:rPr lang="en-US" altLang="en-US" sz="2000" b="1" i="1">
                <a:latin typeface="Times New Roman" panose="02020603050405020304" pitchFamily="18" charset="0"/>
              </a:rPr>
              <a:t>S</a:t>
            </a:r>
            <a:r>
              <a:rPr lang="zh-CN" altLang="en-US" sz="2000" b="1" baseline="-25000">
                <a:latin typeface="Times New Roman" panose="02020603050405020304" pitchFamily="18" charset="0"/>
              </a:rPr>
              <a:t>全面积</a:t>
            </a:r>
            <a:r>
              <a:rPr lang="en-US" altLang="en-US" sz="2000" b="1">
                <a:latin typeface="Times New Roman" panose="02020603050405020304" pitchFamily="18" charset="0"/>
              </a:rPr>
              <a:t>=</a:t>
            </a:r>
            <a:r>
              <a:rPr lang="en-US" altLang="en-US" sz="2000" b="1" i="1">
                <a:latin typeface="Times New Roman" panose="02020603050405020304" pitchFamily="18" charset="0"/>
              </a:rPr>
              <a:t>S</a:t>
            </a:r>
            <a:r>
              <a:rPr lang="zh-CN" altLang="en-US" sz="2000" b="1" baseline="-25000">
                <a:latin typeface="Times New Roman" panose="02020603050405020304" pitchFamily="18" charset="0"/>
              </a:rPr>
              <a:t>侧</a:t>
            </a:r>
            <a:r>
              <a:rPr lang="en-US" altLang="en-US" sz="2000" b="1">
                <a:latin typeface="Times New Roman" panose="02020603050405020304" pitchFamily="18" charset="0"/>
              </a:rPr>
              <a:t>+2</a:t>
            </a:r>
            <a:r>
              <a:rPr lang="en-US" altLang="en-US" sz="2000" b="1" i="1">
                <a:latin typeface="Times New Roman" panose="02020603050405020304" pitchFamily="18" charset="0"/>
              </a:rPr>
              <a:t>S</a:t>
            </a:r>
            <a:r>
              <a:rPr lang="zh-CN" altLang="en-US" sz="2000" b="1" baseline="-25000">
                <a:latin typeface="Times New Roman" panose="02020603050405020304" pitchFamily="18" charset="0"/>
              </a:rPr>
              <a:t>底</a:t>
            </a:r>
            <a:r>
              <a:rPr lang="en-US" altLang="en-US" sz="2000" b="1">
                <a:latin typeface="Times New Roman" panose="02020603050405020304" pitchFamily="18" charset="0"/>
              </a:rPr>
              <a:t>=6</a:t>
            </a:r>
            <a:r>
              <a:rPr lang="en-US" altLang="en-US" sz="2000" b="1" i="1">
                <a:latin typeface="Times New Roman" panose="02020603050405020304" pitchFamily="18" charset="0"/>
              </a:rPr>
              <a:t>ab</a:t>
            </a:r>
            <a:r>
              <a:rPr lang="en-US" altLang="en-US" sz="2000" b="1">
                <a:latin typeface="Times New Roman" panose="02020603050405020304" pitchFamily="18" charset="0"/>
              </a:rPr>
              <a:t>+3       </a:t>
            </a:r>
            <a:r>
              <a:rPr lang="en-US" altLang="en-US" sz="2000" b="1" i="1">
                <a:latin typeface="Times New Roman" panose="02020603050405020304" pitchFamily="18" charset="0"/>
              </a:rPr>
              <a:t>b</a:t>
            </a:r>
            <a:r>
              <a:rPr lang="en-US" altLang="en-US" sz="20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000" b="1" i="1">
                <a:latin typeface="Times New Roman" panose="02020603050405020304" pitchFamily="18" charset="0"/>
              </a:rPr>
              <a:t>.</a:t>
            </a:r>
            <a:endParaRPr lang="zh-CN" altLang="en-US" sz="2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4818" name="内容占位符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</a:rPr>
              <a:t>布置作业：</a:t>
            </a:r>
          </a:p>
          <a:p>
            <a:pPr marL="0" indent="0">
              <a:buFontTx/>
              <a:buNone/>
            </a:pPr>
            <a:r>
              <a:rPr lang="en-US" altLang="zh-CN" smtClean="0"/>
              <a:t>109</a:t>
            </a:r>
            <a:r>
              <a:rPr lang="zh-CN" altLang="en-US" smtClean="0"/>
              <a:t>页：</a:t>
            </a:r>
            <a:r>
              <a:rPr lang="en-US" altLang="zh-CN" smtClean="0"/>
              <a:t>A 1.2.3   B  1.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标题 120833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067800" cy="1143000"/>
          </a:xfrm>
        </p:spPr>
        <p:txBody>
          <a:bodyPr/>
          <a:lstStyle/>
          <a:p>
            <a:r>
              <a:rPr lang="zh-CN" altLang="en-US" sz="3600" b="1" dirty="0" smtClean="0">
                <a:solidFill>
                  <a:schemeClr val="tx1"/>
                </a:solidFill>
              </a:rPr>
              <a:t>在几何中，我们把上述这样的立体图形称为直棱柱，其中</a:t>
            </a:r>
            <a:r>
              <a:rPr lang="zh-CN" altLang="en-US" sz="3600" b="1" dirty="0" smtClean="0">
                <a:solidFill>
                  <a:srgbClr val="CC00CC"/>
                </a:solidFill>
              </a:rPr>
              <a:t>“棱”</a:t>
            </a:r>
            <a:r>
              <a:rPr lang="zh-CN" altLang="en-US" sz="3600" b="1" dirty="0" smtClean="0">
                <a:solidFill>
                  <a:schemeClr val="tx1"/>
                </a:solidFill>
              </a:rPr>
              <a:t>是指两个面的公共边</a:t>
            </a:r>
            <a:r>
              <a:rPr lang="en-US" altLang="zh-CN" sz="36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0835" name="内容占位符 120834"/>
          <p:cNvSpPr>
            <a:spLocks noGrp="1" noChangeArrowheads="1"/>
          </p:cNvSpPr>
          <p:nvPr>
            <p:ph idx="1"/>
          </p:nvPr>
        </p:nvSpPr>
        <p:spPr>
          <a:xfrm>
            <a:off x="304800" y="2286000"/>
            <a:ext cx="8229600" cy="36576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dirty="0" smtClean="0"/>
              <a:t>它具有以下特征：</a:t>
            </a:r>
          </a:p>
          <a:p>
            <a:pPr>
              <a:buFontTx/>
              <a:buNone/>
            </a:pPr>
            <a:r>
              <a:rPr lang="zh-CN" altLang="en-US" b="1" dirty="0" smtClean="0"/>
              <a:t>（</a:t>
            </a:r>
            <a:r>
              <a:rPr lang="en-US" altLang="zh-CN" b="1" dirty="0" smtClean="0"/>
              <a:t>1</a:t>
            </a:r>
            <a:r>
              <a:rPr lang="zh-CN" altLang="en-US" b="1" dirty="0" smtClean="0"/>
              <a:t>）有两个面互相平行，称它们为底面；</a:t>
            </a:r>
          </a:p>
          <a:p>
            <a:pPr>
              <a:buFontTx/>
              <a:buNone/>
            </a:pPr>
            <a:r>
              <a:rPr lang="zh-CN" altLang="en-US" b="1" dirty="0" smtClean="0"/>
              <a:t>（</a:t>
            </a:r>
            <a:r>
              <a:rPr lang="en-US" altLang="zh-CN" b="1" dirty="0" smtClean="0"/>
              <a:t>2</a:t>
            </a:r>
            <a:r>
              <a:rPr lang="zh-CN" altLang="en-US" b="1" dirty="0" smtClean="0"/>
              <a:t>）其余各个面均为矩形，称它们为侧面；</a:t>
            </a:r>
          </a:p>
          <a:p>
            <a:pPr>
              <a:buFontTx/>
              <a:buNone/>
            </a:pPr>
            <a:r>
              <a:rPr lang="zh-CN" altLang="en-US" b="1" dirty="0" smtClean="0"/>
              <a:t>（</a:t>
            </a:r>
            <a:r>
              <a:rPr lang="en-US" altLang="zh-CN" b="1" dirty="0" smtClean="0"/>
              <a:t>3</a:t>
            </a:r>
            <a:r>
              <a:rPr lang="zh-CN" altLang="en-US" b="1" dirty="0" smtClean="0"/>
              <a:t>）侧棱（指两个侧面的公共边）垂直于底面.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1218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21859" name="内容占位符 12185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根据底面图形的边数，我们分别称下图中的立体图形为直三棱柱、直四棱柱、直六棱柱，例如，长方形和正方形都是直四棱柱</a:t>
            </a:r>
            <a:r>
              <a:rPr lang="en-US" altLang="zh-CN" b="1" dirty="0" smtClean="0"/>
              <a:t>.</a:t>
            </a:r>
            <a:r>
              <a:rPr lang="zh-CN" altLang="en-US" b="1" dirty="0" smtClean="0"/>
              <a:t>底面是正多边形的棱柱叫作正棱柱</a:t>
            </a:r>
            <a:r>
              <a:rPr lang="en-US" altLang="zh-CN" b="1" dirty="0" smtClean="0"/>
              <a:t>.</a:t>
            </a:r>
          </a:p>
        </p:txBody>
      </p:sp>
      <p:pic>
        <p:nvPicPr>
          <p:cNvPr id="121860" name="图片 121859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295400" y="4038600"/>
            <a:ext cx="5832475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524892" y="295672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8193" name="矩形 3"/>
          <p:cNvSpPr>
            <a:spLocks noChangeArrowheads="1"/>
          </p:cNvSpPr>
          <p:nvPr/>
        </p:nvSpPr>
        <p:spPr bwMode="auto">
          <a:xfrm>
            <a:off x="615950" y="103188"/>
            <a:ext cx="181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33CC"/>
                </a:solidFill>
              </a:rPr>
              <a:t>观察与思考</a:t>
            </a:r>
            <a:r>
              <a:rPr lang="en-US" altLang="zh-CN" sz="2400" b="1" dirty="0">
                <a:solidFill>
                  <a:srgbClr val="FF33CC"/>
                </a:solidFill>
              </a:rPr>
              <a:t>:</a:t>
            </a:r>
          </a:p>
        </p:txBody>
      </p:sp>
      <p:sp>
        <p:nvSpPr>
          <p:cNvPr id="8194" name="矩形 4"/>
          <p:cNvSpPr>
            <a:spLocks noChangeArrowheads="1"/>
          </p:cNvSpPr>
          <p:nvPr/>
        </p:nvSpPr>
        <p:spPr bwMode="auto">
          <a:xfrm>
            <a:off x="95250" y="647700"/>
            <a:ext cx="6858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/>
              <a:t>如图所示</a:t>
            </a:r>
            <a:r>
              <a:rPr lang="en-US" altLang="en-US" sz="2400" b="1" dirty="0"/>
              <a:t>,</a:t>
            </a:r>
            <a:r>
              <a:rPr lang="zh-CN" altLang="en-US" sz="2400" b="1" dirty="0"/>
              <a:t>底面为正六边形的六棱柱</a:t>
            </a:r>
            <a:r>
              <a:rPr lang="en-US" altLang="en-US" sz="2400" b="1" dirty="0"/>
              <a:t>,</a:t>
            </a:r>
            <a:r>
              <a:rPr lang="zh-CN" altLang="en-US" sz="2400" b="1" dirty="0"/>
              <a:t>沿它的一条侧棱展开</a:t>
            </a:r>
            <a:r>
              <a:rPr lang="en-US" altLang="en-US" sz="2400" b="1" dirty="0"/>
              <a:t>,</a:t>
            </a:r>
            <a:r>
              <a:rPr lang="zh-CN" altLang="en-US" sz="2400" b="1" dirty="0"/>
              <a:t>就得到了这个六棱柱的侧面展开图</a:t>
            </a:r>
            <a:r>
              <a:rPr lang="en-US" altLang="en-US" sz="2400" b="1" i="1" dirty="0"/>
              <a:t>.</a:t>
            </a:r>
            <a:endParaRPr lang="zh-CN" altLang="en-US" sz="2400" b="1" dirty="0"/>
          </a:p>
        </p:txBody>
      </p:sp>
      <p:pic>
        <p:nvPicPr>
          <p:cNvPr id="6" name="j734.jpg"/>
          <p:cNvPicPr/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0703" y="1670670"/>
            <a:ext cx="2857520" cy="1071568"/>
          </a:xfrm>
          <a:prstGeom prst="rect">
            <a:avLst/>
          </a:prstGeom>
        </p:spPr>
      </p:pic>
      <p:sp>
        <p:nvSpPr>
          <p:cNvPr id="103429" name="矩形 6"/>
          <p:cNvSpPr>
            <a:spLocks noChangeArrowheads="1"/>
          </p:cNvSpPr>
          <p:nvPr/>
        </p:nvSpPr>
        <p:spPr bwMode="auto">
          <a:xfrm>
            <a:off x="304800" y="2209800"/>
            <a:ext cx="757237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C00CC"/>
                </a:solidFill>
              </a:rPr>
              <a:t>思考</a:t>
            </a:r>
            <a:r>
              <a:rPr lang="en-US" altLang="en-US" sz="2400" b="1" dirty="0">
                <a:solidFill>
                  <a:srgbClr val="CC00CC"/>
                </a:solidFill>
              </a:rPr>
              <a:t>:</a:t>
            </a:r>
            <a:endParaRPr lang="zh-CN" altLang="en-US" sz="2400" b="1" dirty="0">
              <a:solidFill>
                <a:srgbClr val="CC00CC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2400" b="1" dirty="0">
                <a:solidFill>
                  <a:schemeClr val="hlink"/>
                </a:solidFill>
              </a:rPr>
              <a:t>1</a:t>
            </a:r>
            <a:r>
              <a:rPr lang="en-US" altLang="en-US" sz="2400" b="1" i="1" dirty="0">
                <a:solidFill>
                  <a:schemeClr val="hlink"/>
                </a:solidFill>
              </a:rPr>
              <a:t>.</a:t>
            </a:r>
            <a:r>
              <a:rPr lang="zh-CN" altLang="en-US" sz="2400" b="1" dirty="0">
                <a:solidFill>
                  <a:schemeClr val="hlink"/>
                </a:solidFill>
              </a:rPr>
              <a:t>在上图中</a:t>
            </a:r>
            <a:r>
              <a:rPr lang="en-US" altLang="en-US" sz="2400" b="1" dirty="0">
                <a:solidFill>
                  <a:schemeClr val="hlink"/>
                </a:solidFill>
              </a:rPr>
              <a:t>,</a:t>
            </a:r>
            <a:r>
              <a:rPr lang="zh-CN" altLang="en-US" sz="2400" b="1" dirty="0">
                <a:solidFill>
                  <a:schemeClr val="hlink"/>
                </a:solidFill>
              </a:rPr>
              <a:t>六棱柱的侧面展开图为长方形</a:t>
            </a:r>
            <a:r>
              <a:rPr lang="en-US" altLang="en-US" sz="2400" b="1" i="1" dirty="0">
                <a:solidFill>
                  <a:schemeClr val="hlink"/>
                </a:solidFill>
              </a:rPr>
              <a:t>.</a:t>
            </a:r>
            <a:r>
              <a:rPr lang="zh-CN" altLang="en-US" sz="2400" b="1" dirty="0">
                <a:solidFill>
                  <a:schemeClr val="hlink"/>
                </a:solidFill>
              </a:rPr>
              <a:t>这个长方形的长和宽分别与棱柱底面的周长和侧棱长有什么关系</a:t>
            </a:r>
            <a:r>
              <a:rPr lang="en-US" altLang="en-US" sz="2400" b="1" dirty="0">
                <a:solidFill>
                  <a:schemeClr val="hlink"/>
                </a:solidFill>
              </a:rPr>
              <a:t>?</a:t>
            </a:r>
            <a:endParaRPr lang="zh-CN" altLang="en-US" sz="2400" b="1" dirty="0">
              <a:solidFill>
                <a:schemeClr val="hlink"/>
              </a:solidFill>
            </a:endParaRPr>
          </a:p>
        </p:txBody>
      </p:sp>
      <p:sp>
        <p:nvSpPr>
          <p:cNvPr id="103430" name="矩形 7"/>
          <p:cNvSpPr>
            <a:spLocks noChangeArrowheads="1"/>
          </p:cNvSpPr>
          <p:nvPr/>
        </p:nvSpPr>
        <p:spPr bwMode="auto">
          <a:xfrm>
            <a:off x="304800" y="3886200"/>
            <a:ext cx="7072313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="1" i="1" dirty="0">
                <a:solidFill>
                  <a:srgbClr val="CC00CC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如图所示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底面为多边形的棱柱侧面展开图是长方形吗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?</a:t>
            </a:r>
            <a:r>
              <a:rPr lang="zh-CN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如果是长方形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那么它的长和宽分别与棱柱底面的周长和侧棱长有什么关系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?</a:t>
            </a:r>
            <a:endParaRPr lang="zh-CN" altLang="en-US" sz="2400" b="1" dirty="0">
              <a:solidFill>
                <a:srgbClr val="CC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j735.jpg"/>
          <p:cNvPicPr/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29519" y="3714751"/>
            <a:ext cx="1000132" cy="1500174"/>
          </a:xfrm>
          <a:prstGeom prst="rect">
            <a:avLst/>
          </a:prstGeom>
        </p:spPr>
      </p:pic>
      <p:sp>
        <p:nvSpPr>
          <p:cNvPr id="103432" name="矩形 9"/>
          <p:cNvSpPr>
            <a:spLocks noChangeArrowheads="1"/>
          </p:cNvSpPr>
          <p:nvPr/>
        </p:nvSpPr>
        <p:spPr bwMode="auto">
          <a:xfrm>
            <a:off x="714375" y="5500688"/>
            <a:ext cx="76438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结论</a:t>
            </a:r>
            <a:r>
              <a:rPr lang="en-US" altLang="en-US" sz="2400" b="1" dirty="0"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直棱柱的侧面展开图是长方形</a:t>
            </a:r>
            <a:r>
              <a:rPr lang="en-US" altLang="en-US" sz="2400" b="1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长方形的长是直棱柱的底面周长</a:t>
            </a:r>
            <a:r>
              <a:rPr lang="en-US" altLang="en-US" sz="2400" b="1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长方形的宽是直棱柱的侧棱长</a:t>
            </a:r>
            <a:r>
              <a:rPr lang="en-US" altLang="en-US" sz="2400" b="1" i="1" dirty="0">
                <a:latin typeface="楷体_GB2312" pitchFamily="49" charset="-122"/>
                <a:ea typeface="楷体_GB2312" pitchFamily="49" charset="-122"/>
              </a:rPr>
              <a:t>.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  <p:bldP spid="103430" grpId="0"/>
      <p:bldP spid="1034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2288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6400" cy="2697163"/>
          </a:xfrm>
        </p:spPr>
        <p:txBody>
          <a:bodyPr/>
          <a:lstStyle/>
          <a:p>
            <a:r>
              <a:rPr lang="zh-CN" altLang="en-US" sz="4000" dirty="0" smtClean="0">
                <a:solidFill>
                  <a:srgbClr val="CC00CC"/>
                </a:solidFill>
              </a:rPr>
              <a:t>例</a:t>
            </a:r>
            <a:r>
              <a:rPr lang="en-US" altLang="zh-CN" sz="4000" dirty="0" smtClean="0">
                <a:solidFill>
                  <a:srgbClr val="CC00CC"/>
                </a:solidFill>
              </a:rPr>
              <a:t>1:</a:t>
            </a:r>
            <a:r>
              <a:rPr lang="en-US" altLang="zh-CN" sz="4000" dirty="0" smtClean="0">
                <a:solidFill>
                  <a:schemeClr val="tx1"/>
                </a:solidFill>
              </a:rPr>
              <a:t>  </a:t>
            </a:r>
            <a:r>
              <a:rPr lang="zh-CN" altLang="en-US" sz="4000" b="1" dirty="0" smtClean="0">
                <a:solidFill>
                  <a:schemeClr val="tx1"/>
                </a:solidFill>
              </a:rPr>
              <a:t>一个食品包装盒的侧面展开图如图所示，盒的底面是边长为</a:t>
            </a:r>
            <a:r>
              <a:rPr lang="en-US" altLang="zh-CN" sz="4000" b="1" dirty="0" smtClean="0">
                <a:solidFill>
                  <a:schemeClr val="tx1"/>
                </a:solidFill>
              </a:rPr>
              <a:t>2</a:t>
            </a:r>
            <a:r>
              <a:rPr lang="zh-CN" altLang="en-US" sz="4000" b="1" dirty="0" smtClean="0">
                <a:solidFill>
                  <a:schemeClr val="tx1"/>
                </a:solidFill>
              </a:rPr>
              <a:t>的正六边形，这个包装盒是什么形状的几何体？试根据已知数据求出它的侧面积。</a:t>
            </a:r>
          </a:p>
        </p:txBody>
      </p:sp>
      <p:sp>
        <p:nvSpPr>
          <p:cNvPr id="122883" name="内容占位符 122882"/>
          <p:cNvSpPr>
            <a:spLocks noGrp="1" noChangeArrowheads="1"/>
          </p:cNvSpPr>
          <p:nvPr>
            <p:ph idx="1"/>
          </p:nvPr>
        </p:nvSpPr>
        <p:spPr>
          <a:xfrm>
            <a:off x="304800" y="4114800"/>
            <a:ext cx="7646988" cy="3810000"/>
          </a:xfrm>
        </p:spPr>
        <p:txBody>
          <a:bodyPr/>
          <a:lstStyle/>
          <a:p>
            <a:endParaRPr lang="en-US" altLang="zh-CN" dirty="0" smtClean="0"/>
          </a:p>
          <a:p>
            <a:r>
              <a:rPr lang="zh-CN" altLang="en-US" b="1" dirty="0" smtClean="0">
                <a:solidFill>
                  <a:srgbClr val="CC00CC"/>
                </a:solidFill>
              </a:rPr>
              <a:t>解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: </a:t>
            </a:r>
            <a:r>
              <a:rPr lang="zh-CN" altLang="en-US" b="1" dirty="0" smtClean="0"/>
              <a:t>包装盒的形状是六棱柱。</a:t>
            </a:r>
          </a:p>
          <a:p>
            <a:r>
              <a:rPr lang="zh-CN" altLang="en-US" b="1" dirty="0" smtClean="0"/>
              <a:t>    它的底面周长</a:t>
            </a:r>
            <a:r>
              <a:rPr lang="en-US" altLang="zh-CN" b="1" dirty="0" smtClean="0"/>
              <a:t>2</a:t>
            </a:r>
            <a:r>
              <a:rPr lang="en-US" altLang="zh-CN" b="1" dirty="0" smtClean="0">
                <a:sym typeface="Arial" panose="020B0604020202020204" pitchFamily="34" charset="0"/>
              </a:rPr>
              <a:t>×6=12</a:t>
            </a:r>
            <a:r>
              <a:rPr lang="zh-CN" altLang="en-US" b="1" dirty="0" smtClean="0">
                <a:sym typeface="Arial" panose="020B0604020202020204" pitchFamily="34" charset="0"/>
              </a:rPr>
              <a:t>，</a:t>
            </a:r>
          </a:p>
          <a:p>
            <a:r>
              <a:rPr lang="zh-CN" altLang="en-US" b="1" dirty="0" smtClean="0">
                <a:sym typeface="Arial" panose="020B0604020202020204" pitchFamily="34" charset="0"/>
              </a:rPr>
              <a:t>    因此它的侧面积为</a:t>
            </a:r>
            <a:r>
              <a:rPr lang="en-US" altLang="zh-CN" b="1" dirty="0" smtClean="0">
                <a:sym typeface="Arial" panose="020B0604020202020204" pitchFamily="34" charset="0"/>
              </a:rPr>
              <a:t>12×6=72.</a:t>
            </a:r>
          </a:p>
        </p:txBody>
      </p:sp>
      <p:pic>
        <p:nvPicPr>
          <p:cNvPr id="9219" name="图片 122883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5943600" y="2971800"/>
            <a:ext cx="2162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图片 122884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7696200" y="4648200"/>
            <a:ext cx="11239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charRg st="1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883">
                                            <p:txEl>
                                              <p:charRg st="1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883">
                                            <p:txEl>
                                              <p:charRg st="1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883">
                                            <p:txEl>
                                              <p:charRg st="1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288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288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288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charRg st="19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2883">
                                            <p:txEl>
                                              <p:charRg st="19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2883">
                                            <p:txEl>
                                              <p:charRg st="19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2883">
                                            <p:txEl>
                                              <p:charRg st="19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14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721" y="2790825"/>
            <a:ext cx="257651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图片 15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2696" y="2790825"/>
            <a:ext cx="44513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文本框 1"/>
          <p:cNvSpPr txBox="1">
            <a:spLocks noChangeArrowheads="1"/>
          </p:cNvSpPr>
          <p:nvPr/>
        </p:nvSpPr>
        <p:spPr bwMode="auto">
          <a:xfrm>
            <a:off x="457196" y="1841560"/>
            <a:ext cx="80803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/>
              <a:t>1.</a:t>
            </a:r>
            <a:r>
              <a:rPr lang="zh-CN" altLang="en-US" sz="3600" b="1" dirty="0"/>
              <a:t>下列几何体中，是直棱柱的是    </a:t>
            </a:r>
            <a:r>
              <a:rPr lang="zh-CN" altLang="en-US" dirty="0"/>
              <a:t>     .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457196" y="698500"/>
            <a:ext cx="274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33CC"/>
                </a:solidFill>
              </a:rPr>
              <a:t>跟踪训练：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j750.jpg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8659" y="2571744"/>
            <a:ext cx="6572296" cy="2214574"/>
          </a:xfrm>
          <a:prstGeom prst="rect">
            <a:avLst/>
          </a:prstGeom>
        </p:spPr>
      </p:pic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533400" y="1146175"/>
            <a:ext cx="70723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28600"/>
            <a:r>
              <a:rPr lang="en-US" altLang="zh-CN" sz="2800" b="1" i="1" dirty="0">
                <a:solidFill>
                  <a:srgbClr val="000000"/>
                </a:solidFill>
                <a:ea typeface="NEU-BZ-S92"/>
                <a:cs typeface="NEU-BZ-S92"/>
              </a:rPr>
              <a:t>2.</a:t>
            </a:r>
            <a:r>
              <a:rPr lang="zh-CN" altLang="en-US" sz="2800" b="1" dirty="0">
                <a:solidFill>
                  <a:srgbClr val="000000"/>
                </a:solidFill>
                <a:latin typeface="NEU-BZ-S92"/>
                <a:ea typeface="方正书宋_GBK"/>
                <a:cs typeface="方正书宋_GBK"/>
              </a:rPr>
              <a:t>下面的图形中</a:t>
            </a:r>
            <a:r>
              <a:rPr lang="en-US" altLang="zh-CN" sz="2800" b="1" dirty="0">
                <a:solidFill>
                  <a:srgbClr val="000000"/>
                </a:solidFill>
                <a:ea typeface="NEU-BZ-S92"/>
                <a:cs typeface="NEU-BZ-S92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NEU-BZ-S92"/>
                <a:ea typeface="方正书宋_GBK"/>
                <a:cs typeface="方正书宋_GBK"/>
              </a:rPr>
              <a:t>是三棱柱的侧面展开图的是</a:t>
            </a:r>
            <a:r>
              <a:rPr lang="zh-CN" altLang="en-US" sz="2800" b="1" dirty="0">
                <a:solidFill>
                  <a:srgbClr val="000000"/>
                </a:solidFill>
                <a:ea typeface="NEU-BZ-S92"/>
                <a:cs typeface="NEU-BZ-S92"/>
              </a:rPr>
              <a:t>	</a:t>
            </a:r>
            <a:r>
              <a:rPr lang="en-US" altLang="zh-CN" sz="2800" b="1" dirty="0">
                <a:solidFill>
                  <a:srgbClr val="000000"/>
                </a:solidFill>
                <a:ea typeface="NEU-BZ-S92"/>
                <a:cs typeface="NEU-BZ-S92"/>
              </a:rPr>
              <a:t>(</a:t>
            </a:r>
            <a:r>
              <a:rPr lang="zh-CN" altLang="en-US" sz="2800" b="1" i="1" dirty="0">
                <a:solidFill>
                  <a:srgbClr val="000000"/>
                </a:solidFill>
                <a:latin typeface="NEU-BZ-S92"/>
                <a:ea typeface="方正书宋_GBK"/>
                <a:cs typeface="方正书宋_GBK"/>
              </a:rPr>
              <a:t>　　</a:t>
            </a:r>
            <a:r>
              <a:rPr lang="en-US" altLang="zh-CN" sz="2800" b="1" dirty="0">
                <a:solidFill>
                  <a:srgbClr val="000000"/>
                </a:solidFill>
                <a:ea typeface="NEU-BZ-S92"/>
                <a:cs typeface="NEU-BZ-S92"/>
              </a:rPr>
              <a:t>)</a:t>
            </a:r>
            <a:endParaRPr lang="en-US" altLang="zh-CN" sz="2800" b="1" dirty="0"/>
          </a:p>
        </p:txBody>
      </p:sp>
      <p:sp>
        <p:nvSpPr>
          <p:cNvPr id="110599" name="矩形 6"/>
          <p:cNvSpPr>
            <a:spLocks noChangeArrowheads="1"/>
          </p:cNvSpPr>
          <p:nvPr/>
        </p:nvSpPr>
        <p:spPr bwMode="auto">
          <a:xfrm>
            <a:off x="857250" y="5214938"/>
            <a:ext cx="6858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228600" eaLnBrk="0" hangingPunct="0"/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解析</a:t>
            </a:r>
            <a:r>
              <a:rPr lang="en-US" altLang="zh-CN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棱柱的侧面展开图是矩形</a:t>
            </a:r>
            <a:r>
              <a:rPr lang="en-US" altLang="zh-CN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三棱柱的侧面展开图是</a:t>
            </a:r>
            <a:r>
              <a:rPr lang="en-US" altLang="zh-CN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个矩形</a:t>
            </a:r>
            <a:r>
              <a:rPr lang="en-US" altLang="zh-CN" sz="2800" b="1" i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故选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800" b="1" i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0600" name="矩形 7"/>
          <p:cNvSpPr>
            <a:spLocks noChangeArrowheads="1"/>
          </p:cNvSpPr>
          <p:nvPr/>
        </p:nvSpPr>
        <p:spPr bwMode="auto">
          <a:xfrm>
            <a:off x="1571625" y="1657350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FF33CC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endParaRPr lang="en-US" altLang="zh-CN" sz="320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9" grpId="0"/>
      <p:bldP spid="110600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1876</Words>
  <Application>Microsoft Office PowerPoint</Application>
  <PresentationFormat>全屏显示(4:3)</PresentationFormat>
  <Paragraphs>153</Paragraphs>
  <Slides>31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4" baseType="lpstr">
      <vt:lpstr>NEU-BZ-S92</vt:lpstr>
      <vt:lpstr>方正书宋_GBK</vt:lpstr>
      <vt:lpstr>黑体</vt:lpstr>
      <vt:lpstr>华文彩云</vt:lpstr>
      <vt:lpstr>楷体_GB2312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Equation.DSMT4</vt:lpstr>
      <vt:lpstr>PowerPoint 演示文稿</vt:lpstr>
      <vt:lpstr>PowerPoint 演示文稿</vt:lpstr>
      <vt:lpstr>观察</vt:lpstr>
      <vt:lpstr>在几何中，我们把上述这样的立体图形称为直棱柱，其中“棱”是指两个面的公共边.</vt:lpstr>
      <vt:lpstr>PowerPoint 演示文稿</vt:lpstr>
      <vt:lpstr>PowerPoint 演示文稿</vt:lpstr>
      <vt:lpstr>例1:  一个食品包装盒的侧面展开图如图所示，盒的底面是边长为2的正六边形，这个包装盒是什么形状的几何体？试根据已知数据求出它的侧面积。</vt:lpstr>
      <vt:lpstr>PowerPoint 演示文稿</vt:lpstr>
      <vt:lpstr>PowerPoint 演示文稿</vt:lpstr>
      <vt:lpstr>PowerPoint 演示文稿</vt:lpstr>
      <vt:lpstr>正方体的表面展开图:</vt:lpstr>
      <vt:lpstr>火眼金睛：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.如图小刚用一张半径为24cm的扇形纸板做一个圆锥形帽子，如果做成的圆锥形帽子的底面半径为10cm，那么这张扇形纸板的面积S是多少？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2022-01-10T05:53:29Z</dcterms:created>
  <dcterms:modified xsi:type="dcterms:W3CDTF">2023-01-16T17:47:28Z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2052-11.1.0.11194</vt:lpwstr>
  </property>
  <property fmtid="{D5CDD505-2E9C-101B-9397-08002B2CF9AE}" pid="4" name="ICV">
    <vt:lpwstr>A7E655A82BE54159830D648A9CF31E5C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