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9" r:id="rId2"/>
    <p:sldId id="510" r:id="rId3"/>
    <p:sldId id="522" r:id="rId4"/>
    <p:sldId id="523" r:id="rId5"/>
    <p:sldId id="527" r:id="rId6"/>
    <p:sldId id="502" r:id="rId7"/>
    <p:sldId id="517" r:id="rId8"/>
    <p:sldId id="526" r:id="rId9"/>
    <p:sldId id="521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楷体_GB2312" panose="02010600030101010101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98782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429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认识万以内的数 简单的近似数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3007705" y="1563638"/>
            <a:ext cx="2918107" cy="117724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近似数</a:t>
            </a:r>
            <a:endParaRPr lang="zh-CN" altLang="en-US" sz="7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71600" y="629457"/>
            <a:ext cx="26520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认识万以内的数</a:t>
            </a:r>
            <a:endParaRPr lang="zh-CN" altLang="en-US" sz="28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6198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9090" y="404998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71600" y="2139702"/>
            <a:ext cx="691276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一个数接近几百或几千，可以用约等号表示出来；</a:t>
            </a:r>
          </a:p>
        </p:txBody>
      </p:sp>
      <p:sp>
        <p:nvSpPr>
          <p:cNvPr id="19" name="矩形 18"/>
          <p:cNvSpPr/>
          <p:nvPr/>
        </p:nvSpPr>
        <p:spPr>
          <a:xfrm>
            <a:off x="1050002" y="2787774"/>
            <a:ext cx="6906374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一个数接近几百或几千，就说大约是几百或几千，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可以写成约等于几百或几千。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" name="图片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7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691680" y="3705306"/>
            <a:ext cx="1081405" cy="864870"/>
          </a:xfrm>
          <a:prstGeom prst="rect">
            <a:avLst/>
          </a:prstGeom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259632" y="3317567"/>
            <a:ext cx="3384376" cy="4328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龙岗小学有学生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695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35696" y="1059582"/>
            <a:ext cx="6768752" cy="2160240"/>
            <a:chOff x="1187624" y="1275606"/>
            <a:chExt cx="7344816" cy="3096344"/>
          </a:xfrm>
        </p:grpSpPr>
        <p:sp>
          <p:nvSpPr>
            <p:cNvPr id="7" name="矩形 6"/>
            <p:cNvSpPr/>
            <p:nvPr/>
          </p:nvSpPr>
          <p:spPr>
            <a:xfrm>
              <a:off x="1187624" y="1275606"/>
              <a:ext cx="7344816" cy="309634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7" idx="0"/>
              <a:endCxn id="7" idx="2"/>
            </p:cNvCxnSpPr>
            <p:nvPr/>
          </p:nvCxnSpPr>
          <p:spPr>
            <a:xfrm>
              <a:off x="4860032" y="1275606"/>
              <a:ext cx="0" cy="309634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4652475" y="3317567"/>
            <a:ext cx="3384376" cy="4328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东山小学有学生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45-例9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1165458"/>
            <a:ext cx="2520000" cy="1960000"/>
          </a:xfrm>
          <a:prstGeom prst="rect">
            <a:avLst/>
          </a:prstGeom>
        </p:spPr>
      </p:pic>
      <p:pic>
        <p:nvPicPr>
          <p:cNvPr id="15" name="图片 14" descr="45-例9-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07194" y="1165458"/>
            <a:ext cx="2526667" cy="197333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802237" y="3905341"/>
            <a:ext cx="4824536" cy="496226"/>
            <a:chOff x="3131840" y="3474558"/>
            <a:chExt cx="4824536" cy="496226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167844" y="3474558"/>
              <a:ext cx="4788532" cy="464799"/>
            </a:xfrm>
            <a:prstGeom prst="wedgeRoundRectCallout">
              <a:avLst>
                <a:gd name="adj1" fmla="val -56283"/>
                <a:gd name="adj2" fmla="val 20062"/>
                <a:gd name="adj3" fmla="val 16667"/>
              </a:avLst>
            </a:prstGeom>
            <a:no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3131840" y="3509119"/>
              <a:ext cx="482453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这两个学校的学生各接近几百人？</a:t>
              </a:r>
              <a:r>
                <a: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3568" y="1059582"/>
            <a:ext cx="1166673" cy="1064551"/>
            <a:chOff x="670145" y="1457273"/>
            <a:chExt cx="1555361" cy="1419401"/>
          </a:xfrm>
        </p:grpSpPr>
        <p:pic>
          <p:nvPicPr>
            <p:cNvPr id="27" name="图片 26" descr="28Z58PICt4r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2200" y="3672727"/>
            <a:ext cx="1193165" cy="953770"/>
          </a:xfrm>
          <a:prstGeom prst="rect">
            <a:avLst/>
          </a:prstGeom>
        </p:spPr>
      </p:pic>
      <p:pic>
        <p:nvPicPr>
          <p:cNvPr id="10" name="图片 9" descr="3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88860" y="1217930"/>
            <a:ext cx="1118235" cy="894080"/>
          </a:xfrm>
          <a:prstGeom prst="rect">
            <a:avLst/>
          </a:prstGeom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83568" y="986562"/>
            <a:ext cx="6696744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龙岗小学有学生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695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人，东山小学有学生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人。</a:t>
            </a:r>
            <a:endParaRPr lang="zh-CN" altLang="en-US" sz="24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9" name="组合 18"/>
          <p:cNvGrpSpPr/>
          <p:nvPr/>
        </p:nvGrpSpPr>
        <p:grpSpPr>
          <a:xfrm>
            <a:off x="2555776" y="1462177"/>
            <a:ext cx="4761247" cy="461665"/>
            <a:chOff x="2547057" y="3592492"/>
            <a:chExt cx="4761247" cy="461665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619065" y="3634935"/>
              <a:ext cx="4689239" cy="419057"/>
            </a:xfrm>
            <a:prstGeom prst="wedgeRoundRectCallout">
              <a:avLst>
                <a:gd name="adj1" fmla="val 55873"/>
                <a:gd name="adj2" fmla="val -1238"/>
                <a:gd name="adj3" fmla="val 16667"/>
              </a:avLst>
            </a:prstGeom>
            <a:no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2547057" y="3592492"/>
              <a:ext cx="474321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这两个学校的学生各接近几百人？</a:t>
              </a:r>
              <a:r>
                <a: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6" name="组合 15"/>
          <p:cNvGrpSpPr/>
          <p:nvPr/>
        </p:nvGrpSpPr>
        <p:grpSpPr>
          <a:xfrm>
            <a:off x="971600" y="2100550"/>
            <a:ext cx="6768752" cy="1224136"/>
            <a:chOff x="251520" y="2427734"/>
            <a:chExt cx="6480720" cy="648072"/>
          </a:xfrm>
        </p:grpSpPr>
        <p:sp>
          <p:nvSpPr>
            <p:cNvPr id="20" name="矩形 19"/>
            <p:cNvSpPr/>
            <p:nvPr/>
          </p:nvSpPr>
          <p:spPr>
            <a:xfrm>
              <a:off x="251520" y="2427734"/>
              <a:ext cx="6480720" cy="648072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20" idx="0"/>
              <a:endCxn id="20" idx="2"/>
            </p:cNvCxnSpPr>
            <p:nvPr/>
          </p:nvCxnSpPr>
          <p:spPr>
            <a:xfrm>
              <a:off x="3491880" y="2427734"/>
              <a:ext cx="0" cy="648072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截图未命名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43609" y="2676614"/>
            <a:ext cx="446857" cy="476000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4499739" y="2198036"/>
            <a:ext cx="2736304" cy="758190"/>
            <a:chOff x="5003795" y="1911016"/>
            <a:chExt cx="2736304" cy="758190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flipH="1">
              <a:off x="5004048" y="1923678"/>
              <a:ext cx="2592288" cy="681940"/>
            </a:xfrm>
            <a:prstGeom prst="wedgeRoundRectCallout">
              <a:avLst>
                <a:gd name="adj1" fmla="val -53525"/>
                <a:gd name="adj2" fmla="val 48638"/>
                <a:gd name="adj3" fmla="val 16667"/>
              </a:avLst>
            </a:prstGeom>
            <a:solidFill>
              <a:srgbClr val="C3EAB8"/>
            </a:solidFill>
            <a:ln w="9525">
              <a:solidFill>
                <a:srgbClr val="68A82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5003795" y="1911016"/>
              <a:ext cx="2736304" cy="7581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703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人比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人多一些，也接近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人。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30" name="图片 29" descr="番茄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7149" y="2820630"/>
            <a:ext cx="629334" cy="458667"/>
          </a:xfrm>
          <a:prstGeom prst="rect">
            <a:avLst/>
          </a:prstGeom>
        </p:spPr>
      </p:pic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971600" y="3354359"/>
            <a:ext cx="2232248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可以这样表示：</a:t>
            </a:r>
            <a:endParaRPr lang="zh-CN" altLang="en-US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1187876" y="3765201"/>
            <a:ext cx="1584176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695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lang="zh-CN" altLang="en-US" sz="2400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847908" y="3955824"/>
            <a:ext cx="31346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331640" y="4203596"/>
            <a:ext cx="118574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约等号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4375730" y="3522132"/>
            <a:ext cx="1584176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703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lang="zh-CN" altLang="en-US" sz="2400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707904" y="4086071"/>
            <a:ext cx="2880320" cy="830997"/>
            <a:chOff x="3779912" y="4011910"/>
            <a:chExt cx="2592288" cy="830997"/>
          </a:xfrm>
          <a:noFill/>
        </p:grpSpPr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3851920" y="4075451"/>
              <a:ext cx="2376264" cy="324000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grp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文本框 10245"/>
            <p:cNvSpPr txBox="1">
              <a:spLocks noChangeArrowheads="1"/>
            </p:cNvSpPr>
            <p:nvPr/>
          </p:nvSpPr>
          <p:spPr bwMode="auto">
            <a:xfrm>
              <a:off x="3779912" y="4011910"/>
              <a:ext cx="2592288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读作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“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约等于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”。</a:t>
              </a:r>
              <a:endParaRPr lang="zh-CN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19672" y="2205464"/>
            <a:ext cx="2756058" cy="758190"/>
            <a:chOff x="2123728" y="1918444"/>
            <a:chExt cx="2756058" cy="758190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 flipH="1">
              <a:off x="2123728" y="1923678"/>
              <a:ext cx="2664296" cy="720080"/>
            </a:xfrm>
            <a:prstGeom prst="wedgeRoundRectCallout">
              <a:avLst>
                <a:gd name="adj1" fmla="val 54384"/>
                <a:gd name="adj2" fmla="val 42884"/>
                <a:gd name="adj3" fmla="val 16667"/>
              </a:avLst>
            </a:prstGeom>
            <a:solidFill>
              <a:srgbClr val="AFFFFF">
                <a:alpha val="94118"/>
              </a:srgbClr>
            </a:solidFill>
            <a:ln w="9525">
              <a:solidFill>
                <a:srgbClr val="2FD1D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文本框 10245"/>
            <p:cNvSpPr txBox="1">
              <a:spLocks noChangeArrowheads="1"/>
            </p:cNvSpPr>
            <p:nvPr/>
          </p:nvSpPr>
          <p:spPr bwMode="auto">
            <a:xfrm>
              <a:off x="2149483" y="1918444"/>
              <a:ext cx="2730303" cy="7581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695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人比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人少一些，接近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人。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8" name="图片 4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9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043608" y="1419622"/>
            <a:ext cx="7344816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实验小学有学生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人，大约是几千人？</a:t>
            </a:r>
            <a:endParaRPr lang="zh-CN" altLang="en-US" sz="32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2915816" y="2283718"/>
            <a:ext cx="3528392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人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≈</a:t>
            </a:r>
            <a:r>
              <a:rPr lang="en-US" altLang="zh-CN" sz="3200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人</a:t>
            </a:r>
            <a:endParaRPr lang="zh-CN" altLang="en-US" sz="32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4716016" y="2218016"/>
            <a:ext cx="1008112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2000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" name="图片 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92568" y="987574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9919" y="2410800"/>
            <a:ext cx="7416000" cy="0"/>
          </a:xfrm>
          <a:prstGeom prst="line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085943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717834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349725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981616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613507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45398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877289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509180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141071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772962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404853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83568" y="2422220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1315841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7638567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8036747" y="2355726"/>
            <a:ext cx="0" cy="54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1948114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2580387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3212660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3844933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4477206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5109479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5741752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6374025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7006298" y="2427734"/>
            <a:ext cx="79208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86855" y="2501271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1" name="矩形 50"/>
          <p:cNvSpPr/>
          <p:nvPr/>
        </p:nvSpPr>
        <p:spPr>
          <a:xfrm>
            <a:off x="4608106" y="2501271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2" name="矩形 51"/>
          <p:cNvSpPr/>
          <p:nvPr/>
        </p:nvSpPr>
        <p:spPr>
          <a:xfrm>
            <a:off x="2065110" y="2501271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3" name="矩形 52"/>
          <p:cNvSpPr/>
          <p:nvPr/>
        </p:nvSpPr>
        <p:spPr>
          <a:xfrm>
            <a:off x="5243855" y="2501271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4" name="矩形 53"/>
          <p:cNvSpPr/>
          <p:nvPr/>
        </p:nvSpPr>
        <p:spPr>
          <a:xfrm>
            <a:off x="2700859" y="2501271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5" name="矩形 54"/>
          <p:cNvSpPr/>
          <p:nvPr/>
        </p:nvSpPr>
        <p:spPr>
          <a:xfrm>
            <a:off x="5879604" y="2501271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6" name="矩形 55"/>
          <p:cNvSpPr/>
          <p:nvPr/>
        </p:nvSpPr>
        <p:spPr>
          <a:xfrm>
            <a:off x="3336608" y="2501271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1077580" y="1078001"/>
            <a:ext cx="7632848" cy="9297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在    里填数，并说一说填出的数哪些接近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，哪些接近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？</a:t>
            </a:r>
            <a:endParaRPr lang="zh-CN" altLang="en-US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547664" y="1167630"/>
            <a:ext cx="504056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大括号 1"/>
          <p:cNvSpPr/>
          <p:nvPr/>
        </p:nvSpPr>
        <p:spPr>
          <a:xfrm rot="5400000">
            <a:off x="2810494" y="2012357"/>
            <a:ext cx="283210" cy="19462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9" name="右大括号 18"/>
          <p:cNvSpPr/>
          <p:nvPr/>
        </p:nvSpPr>
        <p:spPr>
          <a:xfrm rot="5400000">
            <a:off x="5386054" y="2016167"/>
            <a:ext cx="244475" cy="193929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2175494" y="3173137"/>
            <a:ext cx="1367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接近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16484" y="3173137"/>
            <a:ext cx="1367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接近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600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50744" y="3173137"/>
            <a:ext cx="1367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接近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600</a:t>
            </a:r>
          </a:p>
        </p:txBody>
      </p:sp>
      <p:sp>
        <p:nvSpPr>
          <p:cNvPr id="23" name="右大括号 22"/>
          <p:cNvSpPr/>
          <p:nvPr/>
        </p:nvSpPr>
        <p:spPr>
          <a:xfrm rot="5400000">
            <a:off x="7945739" y="2602907"/>
            <a:ext cx="244475" cy="7270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5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8" name="图片 5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  <p:bldP spid="40" grpId="0"/>
      <p:bldP spid="41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395536" y="618823"/>
            <a:ext cx="813690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写出每种商品的价格大约是几百或几千元。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107149" y="3403419"/>
            <a:ext cx="21602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大约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27584" y="1635646"/>
            <a:ext cx="7632848" cy="1656184"/>
          </a:xfrm>
          <a:prstGeom prst="roundRect">
            <a:avLst>
              <a:gd name="adj" fmla="val 10532"/>
            </a:avLst>
          </a:prstGeom>
          <a:solidFill>
            <a:srgbClr val="DFE9B9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9" name="图片 8" descr="46－第2题－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673" y="1851670"/>
            <a:ext cx="1640151" cy="1004404"/>
          </a:xfrm>
          <a:prstGeom prst="rect">
            <a:avLst/>
          </a:prstGeom>
        </p:spPr>
      </p:pic>
      <p:pic>
        <p:nvPicPr>
          <p:cNvPr id="10" name="图片 9" descr="46－第2题－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3840" y="2061212"/>
            <a:ext cx="792088" cy="768325"/>
          </a:xfrm>
          <a:prstGeom prst="rect">
            <a:avLst/>
          </a:prstGeom>
        </p:spPr>
      </p:pic>
      <p:pic>
        <p:nvPicPr>
          <p:cNvPr id="11" name="图片 10" descr="46－第2题－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8511" y="1995686"/>
            <a:ext cx="2016224" cy="709938"/>
          </a:xfrm>
          <a:prstGeom prst="rect">
            <a:avLst/>
          </a:prstGeom>
        </p:spPr>
      </p:pic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491689" y="2859782"/>
            <a:ext cx="129614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2068</a:t>
            </a:r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元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101812" y="2859782"/>
            <a:ext cx="129614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315</a:t>
            </a:r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元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558551" y="2859782"/>
            <a:ext cx="129614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3898</a:t>
            </a:r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元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419872" y="1635646"/>
            <a:ext cx="0" cy="165618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40152" y="1635646"/>
            <a:ext cx="0" cy="165618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3595659" y="3403419"/>
            <a:ext cx="21602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大约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084168" y="3403419"/>
            <a:ext cx="21602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大约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844163" y="3414717"/>
            <a:ext cx="1008112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4283968" y="3414717"/>
            <a:ext cx="1008112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6804248" y="3414717"/>
            <a:ext cx="1008112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33908" y="843558"/>
            <a:ext cx="658705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写出下面各数约等于几百或几千。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115616" y="2067694"/>
            <a:ext cx="108012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487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115616" y="2544748"/>
            <a:ext cx="1224136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3091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311860" y="2067694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7985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311860" y="2544748"/>
            <a:ext cx="108012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614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868144" y="2067694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5136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5868144" y="2544748"/>
            <a:ext cx="108012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995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≈</a:t>
            </a:r>
            <a:endParaRPr lang="zh-CN" altLang="en-US" sz="2400" b="1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971245" y="2067694"/>
            <a:ext cx="792088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123728" y="2544748"/>
            <a:ext cx="872563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309369" y="2067694"/>
            <a:ext cx="1008112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161158" y="2544748"/>
            <a:ext cx="1008112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6863594" y="2067694"/>
            <a:ext cx="1008112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681438" y="2544748"/>
            <a:ext cx="1008112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395536" y="699542"/>
            <a:ext cx="684076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明阳镇各村去年植树棵数如下表：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25322" y="1419622"/>
          <a:ext cx="658800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青山村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石坝村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柳林村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东港村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植树棵数</a:t>
                      </a:r>
                    </a:p>
                  </a:txBody>
                  <a:tcPr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4095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3880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3016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4980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971094" y="2622183"/>
            <a:ext cx="4680520" cy="466867"/>
            <a:chOff x="755576" y="2478673"/>
            <a:chExt cx="4680520" cy="466867"/>
          </a:xfrm>
        </p:grpSpPr>
        <p:sp>
          <p:nvSpPr>
            <p:cNvPr id="8" name="文本框 10245"/>
            <p:cNvSpPr txBox="1">
              <a:spLocks noChangeArrowheads="1"/>
            </p:cNvSpPr>
            <p:nvPr/>
          </p:nvSpPr>
          <p:spPr bwMode="auto">
            <a:xfrm>
              <a:off x="755576" y="2478673"/>
              <a:ext cx="79208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）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1493074" y="2485165"/>
              <a:ext cx="3943022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每个村植树各接近几千棵？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71094" y="3079572"/>
            <a:ext cx="4464496" cy="461665"/>
            <a:chOff x="755576" y="2936062"/>
            <a:chExt cx="4464496" cy="461665"/>
          </a:xfrm>
        </p:grpSpPr>
        <p:sp>
          <p:nvSpPr>
            <p:cNvPr id="10" name="文本框 10245"/>
            <p:cNvSpPr txBox="1">
              <a:spLocks noChangeArrowheads="1"/>
            </p:cNvSpPr>
            <p:nvPr/>
          </p:nvSpPr>
          <p:spPr bwMode="auto">
            <a:xfrm>
              <a:off x="755576" y="2936062"/>
              <a:ext cx="79208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）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1493074" y="2936062"/>
              <a:ext cx="3726998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哪两个村植树棵数差不多？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1094" y="3511620"/>
            <a:ext cx="7128792" cy="461665"/>
            <a:chOff x="755576" y="3368110"/>
            <a:chExt cx="7128792" cy="461665"/>
          </a:xfrm>
        </p:grpSpPr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755576" y="3368110"/>
              <a:ext cx="79208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sym typeface="宋体" panose="02010600030101010101" pitchFamily="2" charset="-122"/>
                </a:rPr>
                <a:t>）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1493074" y="3368110"/>
              <a:ext cx="6391294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把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个村植树棵数按从小到大的顺序排列起来。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651614" y="2628675"/>
            <a:ext cx="2520280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4095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endParaRPr lang="zh-CN" altLang="en-US" sz="24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5651614" y="3050580"/>
            <a:ext cx="2520280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3880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endParaRPr lang="zh-CN" altLang="en-US" sz="24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651614" y="3472485"/>
            <a:ext cx="2520280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3016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endParaRPr lang="zh-CN" altLang="en-US" sz="24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5651614" y="3894390"/>
            <a:ext cx="2520280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4980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endParaRPr lang="zh-CN" altLang="en-US" sz="24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532660" y="1825519"/>
            <a:ext cx="936104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spc="-14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4095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3845738" y="1825146"/>
            <a:ext cx="936104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400" spc="-14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3880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2267238" y="3969069"/>
            <a:ext cx="4104456" cy="4476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3016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＜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3880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＜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4095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＜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4980</a:t>
            </a:r>
            <a:endParaRPr lang="zh-CN" altLang="en-US" sz="2400" dirty="0" smtClean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93390" y="1395820"/>
            <a:ext cx="939800" cy="866775"/>
          </a:xfrm>
          <a:prstGeom prst="rect">
            <a:avLst/>
          </a:prstGeom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755576" y="483518"/>
            <a:ext cx="7416824" cy="937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用  、  、  、  摆一个接近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的四位数，可以怎样摆？先摆一摆，再读一读。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436040" y="411510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15616" y="517386"/>
            <a:ext cx="360040" cy="461665"/>
            <a:chOff x="2085588" y="2804708"/>
            <a:chExt cx="360040" cy="461665"/>
          </a:xfrm>
        </p:grpSpPr>
        <p:sp>
          <p:nvSpPr>
            <p:cNvPr id="5" name="矩形 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2085588" y="2804708"/>
              <a:ext cx="36004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28139" y="508919"/>
            <a:ext cx="360040" cy="461665"/>
            <a:chOff x="2085588" y="2804708"/>
            <a:chExt cx="360040" cy="461665"/>
          </a:xfrm>
        </p:grpSpPr>
        <p:sp>
          <p:nvSpPr>
            <p:cNvPr id="9" name="矩形 8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10245"/>
            <p:cNvSpPr txBox="1">
              <a:spLocks noChangeArrowheads="1"/>
            </p:cNvSpPr>
            <p:nvPr/>
          </p:nvSpPr>
          <p:spPr bwMode="auto">
            <a:xfrm>
              <a:off x="2085588" y="2804708"/>
              <a:ext cx="36004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67744" y="508919"/>
            <a:ext cx="360040" cy="461665"/>
            <a:chOff x="2085588" y="2804708"/>
            <a:chExt cx="360040" cy="461665"/>
          </a:xfrm>
        </p:grpSpPr>
        <p:sp>
          <p:nvSpPr>
            <p:cNvPr id="12" name="矩形 11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2085588" y="2804708"/>
              <a:ext cx="36004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98882" y="508919"/>
            <a:ext cx="360040" cy="461665"/>
            <a:chOff x="2085588" y="2804708"/>
            <a:chExt cx="360040" cy="461665"/>
          </a:xfrm>
        </p:grpSpPr>
        <p:sp>
          <p:nvSpPr>
            <p:cNvPr id="15" name="矩形 1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2085588" y="2804708"/>
              <a:ext cx="36004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pic>
        <p:nvPicPr>
          <p:cNvPr id="17" name="图片 16" descr="46－第5题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491630"/>
            <a:ext cx="2771270" cy="1829959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87624" y="2211710"/>
            <a:ext cx="1440160" cy="461665"/>
            <a:chOff x="4860032" y="2571750"/>
            <a:chExt cx="1440160" cy="461665"/>
          </a:xfrm>
        </p:grpSpPr>
        <p:grpSp>
          <p:nvGrpSpPr>
            <p:cNvPr id="20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187624" y="2715766"/>
            <a:ext cx="1440160" cy="461665"/>
            <a:chOff x="4860032" y="2571750"/>
            <a:chExt cx="1440160" cy="461665"/>
          </a:xfrm>
        </p:grpSpPr>
        <p:grpSp>
          <p:nvGrpSpPr>
            <p:cNvPr id="35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36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37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38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3528392" y="1347614"/>
            <a:ext cx="4355976" cy="1200328"/>
            <a:chOff x="3618148" y="1977675"/>
            <a:chExt cx="4355976" cy="787334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3635896" y="2042293"/>
              <a:ext cx="4158208" cy="684000"/>
            </a:xfrm>
            <a:prstGeom prst="wedgeRoundRectCallout">
              <a:avLst>
                <a:gd name="adj1" fmla="val 57039"/>
                <a:gd name="adj2" fmla="val -28896"/>
                <a:gd name="adj3" fmla="val 16667"/>
              </a:avLst>
            </a:prstGeom>
            <a:no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文本框 10245"/>
            <p:cNvSpPr txBox="1">
              <a:spLocks noChangeArrowheads="1"/>
            </p:cNvSpPr>
            <p:nvPr/>
          </p:nvSpPr>
          <p:spPr bwMode="auto">
            <a:xfrm>
              <a:off x="3618148" y="1977675"/>
              <a:ext cx="4355976" cy="787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如果摆一个接近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9000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、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5000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或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的四位数呢？分别摆一摆、读一读。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35896" y="3291830"/>
            <a:ext cx="1440160" cy="461665"/>
            <a:chOff x="4860032" y="2571750"/>
            <a:chExt cx="1440160" cy="461665"/>
          </a:xfrm>
        </p:grpSpPr>
        <p:grpSp>
          <p:nvGrpSpPr>
            <p:cNvPr id="51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52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53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54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635896" y="3795886"/>
            <a:ext cx="1440160" cy="461665"/>
            <a:chOff x="4860032" y="2571750"/>
            <a:chExt cx="1440160" cy="461665"/>
          </a:xfrm>
        </p:grpSpPr>
        <p:grpSp>
          <p:nvGrpSpPr>
            <p:cNvPr id="64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65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66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67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78" name="组合 49"/>
          <p:cNvGrpSpPr/>
          <p:nvPr/>
        </p:nvGrpSpPr>
        <p:grpSpPr>
          <a:xfrm>
            <a:off x="5400092" y="3291830"/>
            <a:ext cx="1440160" cy="461665"/>
            <a:chOff x="4860032" y="2571750"/>
            <a:chExt cx="1440160" cy="461665"/>
          </a:xfrm>
        </p:grpSpPr>
        <p:grpSp>
          <p:nvGrpSpPr>
            <p:cNvPr id="92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93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94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95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79" name="组合 62"/>
          <p:cNvGrpSpPr/>
          <p:nvPr/>
        </p:nvGrpSpPr>
        <p:grpSpPr>
          <a:xfrm>
            <a:off x="5400092" y="3795886"/>
            <a:ext cx="1440160" cy="461665"/>
            <a:chOff x="4860032" y="2571750"/>
            <a:chExt cx="1440160" cy="461665"/>
          </a:xfrm>
        </p:grpSpPr>
        <p:grpSp>
          <p:nvGrpSpPr>
            <p:cNvPr id="80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81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82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83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105" name="组合 49"/>
          <p:cNvGrpSpPr/>
          <p:nvPr/>
        </p:nvGrpSpPr>
        <p:grpSpPr>
          <a:xfrm>
            <a:off x="7164288" y="3291830"/>
            <a:ext cx="1440160" cy="461665"/>
            <a:chOff x="4860032" y="2571750"/>
            <a:chExt cx="1440160" cy="461665"/>
          </a:xfrm>
        </p:grpSpPr>
        <p:grpSp>
          <p:nvGrpSpPr>
            <p:cNvPr id="119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120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127" name="矩形 126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121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122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132" name="文本框 10245"/>
          <p:cNvSpPr txBox="1">
            <a:spLocks noChangeArrowheads="1"/>
          </p:cNvSpPr>
          <p:nvPr/>
        </p:nvSpPr>
        <p:spPr bwMode="auto">
          <a:xfrm>
            <a:off x="3635896" y="2715766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接近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9000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3" name="文本框 10245"/>
          <p:cNvSpPr txBox="1">
            <a:spLocks noChangeArrowheads="1"/>
          </p:cNvSpPr>
          <p:nvPr/>
        </p:nvSpPr>
        <p:spPr bwMode="auto">
          <a:xfrm>
            <a:off x="5419162" y="2715766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接近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5000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4" name="文本框 10245"/>
          <p:cNvSpPr txBox="1">
            <a:spLocks noChangeArrowheads="1"/>
          </p:cNvSpPr>
          <p:nvPr/>
        </p:nvSpPr>
        <p:spPr bwMode="auto">
          <a:xfrm>
            <a:off x="7155821" y="2715766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接近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5" name="文本框 10245"/>
          <p:cNvSpPr txBox="1">
            <a:spLocks noChangeArrowheads="1"/>
          </p:cNvSpPr>
          <p:nvPr/>
        </p:nvSpPr>
        <p:spPr bwMode="auto">
          <a:xfrm>
            <a:off x="1187624" y="3181759"/>
            <a:ext cx="144016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接近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2000</a:t>
            </a:r>
            <a:r>
              <a:rPr lang="en-US" altLang="zh-CN" sz="2200" dirty="0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45" name="组合 49"/>
          <p:cNvGrpSpPr/>
          <p:nvPr/>
        </p:nvGrpSpPr>
        <p:grpSpPr>
          <a:xfrm>
            <a:off x="7164288" y="3795886"/>
            <a:ext cx="1440160" cy="461665"/>
            <a:chOff x="4860032" y="2571750"/>
            <a:chExt cx="1440160" cy="461665"/>
          </a:xfrm>
        </p:grpSpPr>
        <p:grpSp>
          <p:nvGrpSpPr>
            <p:cNvPr id="146" name="组合 19"/>
            <p:cNvGrpSpPr/>
            <p:nvPr/>
          </p:nvGrpSpPr>
          <p:grpSpPr>
            <a:xfrm>
              <a:off x="4860032" y="2571750"/>
              <a:ext cx="360040" cy="461665"/>
              <a:chOff x="2085588" y="2804708"/>
              <a:chExt cx="360040" cy="461665"/>
            </a:xfrm>
          </p:grpSpPr>
          <p:sp>
            <p:nvSpPr>
              <p:cNvPr id="156" name="矩形 155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147" name="组合 22"/>
            <p:cNvGrpSpPr/>
            <p:nvPr/>
          </p:nvGrpSpPr>
          <p:grpSpPr>
            <a:xfrm>
              <a:off x="5220072" y="2571750"/>
              <a:ext cx="360040" cy="461665"/>
              <a:chOff x="2085588" y="2804708"/>
              <a:chExt cx="360040" cy="461665"/>
            </a:xfrm>
          </p:grpSpPr>
          <p:sp>
            <p:nvSpPr>
              <p:cNvPr id="154" name="矩形 15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148" name="组合 25"/>
            <p:cNvGrpSpPr/>
            <p:nvPr/>
          </p:nvGrpSpPr>
          <p:grpSpPr>
            <a:xfrm>
              <a:off x="5580112" y="2571750"/>
              <a:ext cx="360040" cy="461665"/>
              <a:chOff x="2085588" y="2804708"/>
              <a:chExt cx="360040" cy="461665"/>
            </a:xfrm>
          </p:grpSpPr>
          <p:sp>
            <p:nvSpPr>
              <p:cNvPr id="152" name="矩形 151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149" name="组合 28"/>
            <p:cNvGrpSpPr/>
            <p:nvPr/>
          </p:nvGrpSpPr>
          <p:grpSpPr>
            <a:xfrm>
              <a:off x="5940152" y="2571750"/>
              <a:ext cx="360040" cy="461665"/>
              <a:chOff x="2085588" y="2804708"/>
              <a:chExt cx="360040" cy="461665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04708"/>
                <a:ext cx="3600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7" name="图片 13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3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全屏显示(16:9)</PresentationFormat>
  <Paragraphs>149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2023-01-16T17:47:44Z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B680080A46534793BC5FBF68D1BD0496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