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682" r:id="rId2"/>
    <p:sldId id="666" r:id="rId3"/>
    <p:sldId id="667" r:id="rId4"/>
    <p:sldId id="668" r:id="rId5"/>
    <p:sldId id="669" r:id="rId6"/>
    <p:sldId id="670" r:id="rId7"/>
    <p:sldId id="644" r:id="rId8"/>
    <p:sldId id="671" r:id="rId9"/>
    <p:sldId id="672" r:id="rId10"/>
    <p:sldId id="673" r:id="rId11"/>
    <p:sldId id="674" r:id="rId12"/>
    <p:sldId id="675" r:id="rId13"/>
    <p:sldId id="508" r:id="rId14"/>
    <p:sldId id="676" r:id="rId15"/>
    <p:sldId id="677" r:id="rId16"/>
    <p:sldId id="678" r:id="rId17"/>
    <p:sldId id="679" r:id="rId18"/>
    <p:sldId id="680" r:id="rId19"/>
    <p:sldId id="681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15">
          <p15:clr>
            <a:srgbClr val="A4A3A4"/>
          </p15:clr>
        </p15:guide>
        <p15:guide id="2" pos="36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dell" initials="d" lastIdx="0" clrIdx="1"/>
  <p:cmAuthor id="3" name="Administra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00" d="100"/>
          <a:sy n="100" d="100"/>
        </p:scale>
        <p:origin x="-1062" y="-432"/>
      </p:cViewPr>
      <p:guideLst>
        <p:guide orient="horz" pos="2515"/>
        <p:guide pos="365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初中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9575" y="754063"/>
            <a:ext cx="5854700" cy="3294062"/>
          </a:xfrm>
          <a:solidFill>
            <a:srgbClr val="FFFFFF"/>
          </a:solidFill>
        </p:spPr>
      </p:sp>
      <p:sp>
        <p:nvSpPr>
          <p:cNvPr id="31747" name="Rectangle 3"/>
          <p:cNvSpPr>
            <a:spLocks noGrp="1" noRot="1"/>
          </p:cNvSpPr>
          <p:nvPr>
            <p:ph type="body" idx="1"/>
          </p:nvPr>
        </p:nvSpPr>
        <p:spPr>
          <a:xfrm>
            <a:off x="538163" y="4387850"/>
            <a:ext cx="5780087" cy="3952875"/>
          </a:xfrm>
        </p:spPr>
        <p:txBody>
          <a:bodyPr wrap="square" lIns="91440" tIns="45720" rIns="91440" bIns="45720" anchor="t" anchorCtr="0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1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0.bin"/><Relationship Id="rId2" Type="http://schemas.openxmlformats.org/officeDocument/2006/relationships/tags" Target="../tags/tag5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0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5"/>
          <p:cNvSpPr txBox="1"/>
          <p:nvPr/>
        </p:nvSpPr>
        <p:spPr>
          <a:xfrm>
            <a:off x="0" y="1331098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>
                <a:latin typeface="微软雅黑" panose="020B0503020204020204" charset="-122"/>
                <a:cs typeface="微软雅黑" panose="020B0503020204020204" charset="-122"/>
              </a:rPr>
              <a:t>有理数的乘法</a:t>
            </a:r>
            <a:endParaRPr lang="zh-CN" altLang="en-US" sz="66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0" y="3198546"/>
            <a:ext cx="12192000" cy="645160"/>
          </a:xfrm>
          <a:prstGeom prst="rect">
            <a:avLst/>
          </a:prstGeom>
          <a:noFill/>
          <a:ln w="349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</a:t>
            </a:r>
            <a:r>
              <a:rPr lang="en-US" altLang="zh-CN" sz="3600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3600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课</a:t>
            </a:r>
            <a:r>
              <a:rPr lang="zh-CN" altLang="en-US" sz="3600" b="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</a:t>
            </a:r>
            <a:endParaRPr lang="zh-CN" altLang="en-US" sz="3600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58752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箭头: V 形 6"/>
          <p:cNvSpPr/>
          <p:nvPr/>
        </p:nvSpPr>
        <p:spPr>
          <a:xfrm>
            <a:off x="2757447" y="1504221"/>
            <a:ext cx="423823" cy="761749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11" name="箭头: V 形 6"/>
          <p:cNvSpPr/>
          <p:nvPr/>
        </p:nvSpPr>
        <p:spPr>
          <a:xfrm>
            <a:off x="2195472" y="1504219"/>
            <a:ext cx="423823" cy="761749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12" name="箭头: V 形 6"/>
          <p:cNvSpPr/>
          <p:nvPr/>
        </p:nvSpPr>
        <p:spPr>
          <a:xfrm>
            <a:off x="2485944" y="1504220"/>
            <a:ext cx="423823" cy="761749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/>
          <p:nvPr/>
        </p:nvSpPr>
        <p:spPr>
          <a:xfrm>
            <a:off x="2061528" y="900113"/>
            <a:ext cx="8067675" cy="1568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说出下列各数的倒数：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１，－１，   ，－   ，５，－５，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0.75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，－</a:t>
            </a:r>
          </a:p>
        </p:txBody>
      </p:sp>
      <p:graphicFrame>
        <p:nvGraphicFramePr>
          <p:cNvPr id="29698" name="Object 3"/>
          <p:cNvGraphicFramePr>
            <a:graphicFrameLocks noChangeAspect="1"/>
          </p:cNvGraphicFramePr>
          <p:nvPr/>
        </p:nvGraphicFramePr>
        <p:xfrm>
          <a:off x="3609975" y="1714500"/>
          <a:ext cx="3016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r:id="rId3" imgW="143510" imgH="405130" progId="Equation.DSMT4">
                  <p:embed/>
                </p:oleObj>
              </mc:Choice>
              <mc:Fallback>
                <p:oleObj r:id="rId3" imgW="143510" imgH="40513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9975" y="1714500"/>
                        <a:ext cx="301625" cy="847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4"/>
          <p:cNvGraphicFramePr>
            <a:graphicFrameLocks noChangeAspect="1"/>
          </p:cNvGraphicFramePr>
          <p:nvPr/>
        </p:nvGraphicFramePr>
        <p:xfrm>
          <a:off x="4492625" y="1714500"/>
          <a:ext cx="32543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r:id="rId5" imgW="143510" imgH="405130" progId="Equation.DSMT4">
                  <p:embed/>
                </p:oleObj>
              </mc:Choice>
              <mc:Fallback>
                <p:oleObj r:id="rId5" imgW="143510" imgH="40513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2625" y="1714500"/>
                        <a:ext cx="325438" cy="920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5"/>
          <p:cNvSpPr txBox="1"/>
          <p:nvPr/>
        </p:nvSpPr>
        <p:spPr>
          <a:xfrm>
            <a:off x="2247900" y="2876550"/>
            <a:ext cx="67945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just">
              <a:buFont typeface="Arial" panose="020B0604020202020204" pitchFamily="34" charset="0"/>
            </a:pP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854" name="Text Box 6"/>
          <p:cNvSpPr txBox="1"/>
          <p:nvPr/>
        </p:nvSpPr>
        <p:spPr>
          <a:xfrm>
            <a:off x="2641600" y="2913063"/>
            <a:ext cx="1368425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－１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</a:p>
        </p:txBody>
      </p:sp>
      <p:sp>
        <p:nvSpPr>
          <p:cNvPr id="206855" name="Text Box 7"/>
          <p:cNvSpPr txBox="1"/>
          <p:nvPr/>
        </p:nvSpPr>
        <p:spPr>
          <a:xfrm>
            <a:off x="3700463" y="2919413"/>
            <a:ext cx="955675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</a:p>
        </p:txBody>
      </p:sp>
      <p:sp>
        <p:nvSpPr>
          <p:cNvPr id="206856" name="Text Box 8"/>
          <p:cNvSpPr txBox="1"/>
          <p:nvPr/>
        </p:nvSpPr>
        <p:spPr>
          <a:xfrm>
            <a:off x="4224338" y="2913063"/>
            <a:ext cx="169545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—3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602288" y="2557463"/>
          <a:ext cx="488950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r:id="rId6" imgW="193040" imgH="398780" progId="Equation.3">
                  <p:embed/>
                </p:oleObj>
              </mc:Choice>
              <mc:Fallback>
                <p:oleObj r:id="rId6" imgW="193040" imgH="39878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02288" y="2557463"/>
                        <a:ext cx="488950" cy="10048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1"/>
          <p:cNvGraphicFramePr>
            <a:graphicFrameLocks noChangeAspect="1"/>
          </p:cNvGraphicFramePr>
          <p:nvPr/>
        </p:nvGraphicFramePr>
        <p:xfrm>
          <a:off x="6343650" y="2609850"/>
          <a:ext cx="6096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r:id="rId8" imgW="257175" imgH="398780" progId="Equation.3">
                  <p:embed/>
                </p:oleObj>
              </mc:Choice>
              <mc:Fallback>
                <p:oleObj r:id="rId8" imgW="257175" imgH="39878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343650" y="2609850"/>
                        <a:ext cx="609600" cy="946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12"/>
          <p:cNvGraphicFramePr>
            <a:graphicFrameLocks noChangeAspect="1"/>
          </p:cNvGraphicFramePr>
          <p:nvPr/>
        </p:nvGraphicFramePr>
        <p:xfrm>
          <a:off x="7780338" y="1638300"/>
          <a:ext cx="5334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r:id="rId10" imgW="233680" imgH="402590" progId="Equation.3">
                  <p:embed/>
                </p:oleObj>
              </mc:Choice>
              <mc:Fallback>
                <p:oleObj r:id="rId10" imgW="233680" imgH="40259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780338" y="1638300"/>
                        <a:ext cx="533400" cy="919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3"/>
          <p:cNvGraphicFramePr>
            <a:graphicFrameLocks noChangeAspect="1"/>
          </p:cNvGraphicFramePr>
          <p:nvPr/>
        </p:nvGraphicFramePr>
        <p:xfrm>
          <a:off x="7262813" y="2557463"/>
          <a:ext cx="517525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r:id="rId12" imgW="205740" imgH="398780" progId="Equation.3">
                  <p:embed/>
                </p:oleObj>
              </mc:Choice>
              <mc:Fallback>
                <p:oleObj r:id="rId12" imgW="205740" imgH="39878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262813" y="2557463"/>
                        <a:ext cx="517525" cy="9985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4"/>
          <p:cNvGraphicFramePr>
            <a:graphicFrameLocks noChangeAspect="1"/>
          </p:cNvGraphicFramePr>
          <p:nvPr/>
        </p:nvGraphicFramePr>
        <p:xfrm>
          <a:off x="8142288" y="2562225"/>
          <a:ext cx="54768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r:id="rId14" imgW="218440" imgH="398780" progId="Equation.3">
                  <p:embed/>
                </p:oleObj>
              </mc:Choice>
              <mc:Fallback>
                <p:oleObj r:id="rId14" imgW="218440" imgH="39878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142288" y="2562225"/>
                        <a:ext cx="547687" cy="993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05" name="Text Box 5"/>
          <p:cNvSpPr txBox="1"/>
          <p:nvPr/>
        </p:nvSpPr>
        <p:spPr>
          <a:xfrm>
            <a:off x="1912620" y="3891915"/>
            <a:ext cx="948944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）求一个数的倒数，不能改变它的性质符号，即一个正数的倒数是正数，一个负数的倒数是负数；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Text Box 5"/>
          <p:cNvSpPr txBox="1"/>
          <p:nvPr/>
        </p:nvSpPr>
        <p:spPr>
          <a:xfrm>
            <a:off x="1912620" y="5085080"/>
            <a:ext cx="928751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（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）求小数或带分数时的倒数时，先将小数或带分数化为分数或者假分数，再颠倒其分子和分母的位置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29711" name="圆角矩形 31"/>
          <p:cNvSpPr/>
          <p:nvPr/>
        </p:nvSpPr>
        <p:spPr>
          <a:xfrm>
            <a:off x="831850" y="548640"/>
            <a:ext cx="1642110" cy="579755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 algn="ctr">
              <a:buFont typeface="Arial" panose="020B0604020202020204" pitchFamily="34" charset="0"/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说一说</a:t>
            </a:r>
          </a:p>
        </p:txBody>
      </p:sp>
      <p:sp>
        <p:nvSpPr>
          <p:cNvPr id="21521" name="圆角矩形 31"/>
          <p:cNvSpPr/>
          <p:nvPr/>
        </p:nvSpPr>
        <p:spPr>
          <a:xfrm>
            <a:off x="1101725" y="3380105"/>
            <a:ext cx="1178560" cy="5257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 algn="ctr">
              <a:buFont typeface="Arial" panose="020B0604020202020204" pitchFamily="34" charset="0"/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归纳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4" grpId="0"/>
      <p:bldP spid="206855" grpId="0"/>
      <p:bldP spid="206856" grpId="0"/>
      <p:bldP spid="204805" grpId="0"/>
      <p:bldP spid="8" grpId="0"/>
      <p:bldP spid="215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/>
          <p:nvPr/>
        </p:nvSpPr>
        <p:spPr>
          <a:xfrm>
            <a:off x="1162050" y="1014095"/>
            <a:ext cx="9103360" cy="2399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4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通常情况下，海拔高度每增加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1km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，气温就降低大约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6℃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（气温降低为负）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某校七年级科技兴趣小组在海拔高度为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1000m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的山腰上，测得气温是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12℃.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请你推算此山海拔高度为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3500m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处的气温大约是多少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207875" name="Text Box 3"/>
          <p:cNvSpPr txBox="1"/>
          <p:nvPr/>
        </p:nvSpPr>
        <p:spPr>
          <a:xfrm>
            <a:off x="1432560" y="3482975"/>
            <a:ext cx="487616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1000m=1km,3500m=3.5km.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12+(-6)×(3.5-1)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=12+(-15)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=-3(℃).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答：气温大约是零下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℃.</a:t>
            </a:r>
            <a:endParaRPr lang="en-US" altLang="zh-CN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0730" name="图片 2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6275" y="3536950"/>
            <a:ext cx="3239135" cy="275336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30731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5" imgW="114300" imgH="215900" progId="Equation.KSEE3">
                  <p:embed/>
                </p:oleObj>
              </mc:Choice>
              <mc:Fallback>
                <p:oleObj r:id="rId5" imgW="114300" imgH="2159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68195" y="1308100"/>
            <a:ext cx="8055610" cy="37522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en-US" altLang="zh-CN" sz="28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sz="28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下列计算正确的有(          )</a:t>
            </a:r>
          </a:p>
          <a:p>
            <a:pPr indent="332105">
              <a:lnSpc>
                <a:spcPct val="170000"/>
              </a:lnSpc>
            </a:pPr>
            <a:r>
              <a:rPr sz="28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①(-3)×(-4)=-12</a:t>
            </a:r>
            <a:r>
              <a:rPr lang="zh-CN" sz="28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               </a:t>
            </a:r>
            <a:r>
              <a:rPr sz="28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②(-2)×5=-10</a:t>
            </a:r>
            <a:r>
              <a:rPr lang="zh-CN" sz="28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endParaRPr sz="2800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332105">
              <a:lnSpc>
                <a:spcPct val="170000"/>
              </a:lnSpc>
            </a:pPr>
            <a:r>
              <a:rPr sz="28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③(-41)×(-1)=-41</a:t>
            </a:r>
            <a:r>
              <a:rPr lang="zh-CN" sz="28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             </a:t>
            </a:r>
            <a:r>
              <a:rPr sz="28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④24×(-5)=120.</a:t>
            </a:r>
          </a:p>
          <a:p>
            <a:pPr indent="332105">
              <a:lnSpc>
                <a:spcPct val="170000"/>
              </a:lnSpc>
            </a:pPr>
            <a:r>
              <a:rPr sz="28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A.1个                                     B.2个</a:t>
            </a:r>
          </a:p>
          <a:p>
            <a:pPr indent="332105">
              <a:lnSpc>
                <a:spcPct val="170000"/>
              </a:lnSpc>
            </a:pPr>
            <a:r>
              <a:rPr sz="28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C.3个                                     D.4个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745163" y="1575118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477520" y="349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0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1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743710" y="1720215"/>
            <a:ext cx="8326120" cy="21590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41935" indent="-241935">
              <a:lnSpc>
                <a:spcPct val="160000"/>
              </a:lnSpc>
            </a:pPr>
            <a:r>
              <a:rPr lang="en-US" altLang="zh-CN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.当两数的乘积为正数时，这两个数一定(         )</a:t>
            </a:r>
          </a:p>
          <a:p>
            <a:pPr marL="241935" indent="17780">
              <a:lnSpc>
                <a:spcPct val="160000"/>
              </a:lnSpc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A.都是正数                       B.都是负数</a:t>
            </a:r>
          </a:p>
          <a:p>
            <a:pPr marL="241935" indent="17780">
              <a:lnSpc>
                <a:spcPct val="160000"/>
              </a:lnSpc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C.一正一负                       D.同号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40128" y="1958658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592580" y="1531620"/>
            <a:ext cx="10345420" cy="24168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3845" indent="-283845">
              <a:lnSpc>
                <a:spcPct val="180000"/>
              </a:lnSpc>
            </a:pPr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.已知两个有理数a，b，如果ab＜0且a+b＞0，那么（          ）</a:t>
            </a:r>
          </a:p>
          <a:p>
            <a:pPr marL="283845" indent="-6350">
              <a:lnSpc>
                <a:spcPct val="180000"/>
              </a:lnSpc>
            </a:pPr>
            <a:r>
              <a:rPr lang="zh-CN" altLang="en-US" sz="28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A.a＞0，b＞0                 B.a＜0，b＞0</a:t>
            </a:r>
          </a:p>
          <a:p>
            <a:pPr marL="283845" indent="-6350">
              <a:lnSpc>
                <a:spcPct val="180000"/>
              </a:lnSpc>
            </a:pPr>
            <a:r>
              <a:rPr lang="zh-CN" altLang="en-US" sz="28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C.a，b同号                     D.a，b异号，且正数的绝对值较大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611168" y="1832928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9922" name="Group 2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2278063" y="1057275"/>
          <a:ext cx="6697345" cy="2548255"/>
        </p:xfrm>
        <a:graphic>
          <a:graphicData uri="http://schemas.openxmlformats.org/drawingml/2006/table">
            <a:tbl>
              <a:tblPr/>
              <a:tblGrid>
                <a:gridCol w="122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2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2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被乘数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乘数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积的符号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积的绝对值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结果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807" name="Text Box 40"/>
          <p:cNvSpPr txBox="1"/>
          <p:nvPr/>
        </p:nvSpPr>
        <p:spPr>
          <a:xfrm>
            <a:off x="922655" y="260033"/>
            <a:ext cx="1512888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填空题</a:t>
            </a:r>
          </a:p>
        </p:txBody>
      </p:sp>
      <p:sp>
        <p:nvSpPr>
          <p:cNvPr id="32808" name="Rectangle 42"/>
          <p:cNvSpPr/>
          <p:nvPr/>
        </p:nvSpPr>
        <p:spPr>
          <a:xfrm>
            <a:off x="1524000" y="-184150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>
              <a:buFont typeface="Arial" panose="020B0604020202020204" pitchFamily="34" charset="0"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809" name="Rectangle 43"/>
          <p:cNvSpPr/>
          <p:nvPr/>
        </p:nvSpPr>
        <p:spPr>
          <a:xfrm>
            <a:off x="1524000" y="-184150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>
              <a:buFont typeface="Arial" panose="020B0604020202020204" pitchFamily="34" charset="0"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810" name="Rectangle 44"/>
          <p:cNvSpPr/>
          <p:nvPr/>
        </p:nvSpPr>
        <p:spPr>
          <a:xfrm>
            <a:off x="1524000" y="3030538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>
              <a:buFont typeface="Arial" panose="020B0604020202020204" pitchFamily="34" charset="0"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811" name="Rectangle 46"/>
          <p:cNvSpPr/>
          <p:nvPr/>
        </p:nvSpPr>
        <p:spPr>
          <a:xfrm>
            <a:off x="1524000" y="-184150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>
              <a:buFont typeface="Arial" panose="020B0604020202020204" pitchFamily="34" charset="0"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9970" name="Text Box 50"/>
          <p:cNvSpPr txBox="1"/>
          <p:nvPr/>
        </p:nvSpPr>
        <p:spPr>
          <a:xfrm>
            <a:off x="4945063" y="1701800"/>
            <a:ext cx="854075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</a:p>
        </p:txBody>
      </p:sp>
      <p:sp>
        <p:nvSpPr>
          <p:cNvPr id="209971" name="Text Box 51"/>
          <p:cNvSpPr txBox="1"/>
          <p:nvPr/>
        </p:nvSpPr>
        <p:spPr>
          <a:xfrm>
            <a:off x="6527800" y="1703388"/>
            <a:ext cx="91440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35</a:t>
            </a:r>
          </a:p>
        </p:txBody>
      </p:sp>
      <p:sp>
        <p:nvSpPr>
          <p:cNvPr id="209972" name="Text Box 52"/>
          <p:cNvSpPr txBox="1"/>
          <p:nvPr/>
        </p:nvSpPr>
        <p:spPr>
          <a:xfrm>
            <a:off x="7896225" y="1703388"/>
            <a:ext cx="982663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35</a:t>
            </a:r>
          </a:p>
        </p:txBody>
      </p:sp>
      <p:sp>
        <p:nvSpPr>
          <p:cNvPr id="209973" name="Text Box 53"/>
          <p:cNvSpPr txBox="1"/>
          <p:nvPr/>
        </p:nvSpPr>
        <p:spPr>
          <a:xfrm>
            <a:off x="4943475" y="2141538"/>
            <a:ext cx="93345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+</a:t>
            </a:r>
          </a:p>
        </p:txBody>
      </p:sp>
      <p:sp>
        <p:nvSpPr>
          <p:cNvPr id="209974" name="Text Box 54"/>
          <p:cNvSpPr txBox="1"/>
          <p:nvPr/>
        </p:nvSpPr>
        <p:spPr>
          <a:xfrm>
            <a:off x="6529388" y="2206625"/>
            <a:ext cx="100330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90</a:t>
            </a:r>
          </a:p>
        </p:txBody>
      </p:sp>
      <p:sp>
        <p:nvSpPr>
          <p:cNvPr id="209975" name="Text Box 55"/>
          <p:cNvSpPr txBox="1"/>
          <p:nvPr/>
        </p:nvSpPr>
        <p:spPr>
          <a:xfrm>
            <a:off x="7969250" y="2135188"/>
            <a:ext cx="100330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90</a:t>
            </a:r>
          </a:p>
        </p:txBody>
      </p:sp>
      <p:sp>
        <p:nvSpPr>
          <p:cNvPr id="209976" name="Text Box 56"/>
          <p:cNvSpPr txBox="1"/>
          <p:nvPr/>
        </p:nvSpPr>
        <p:spPr>
          <a:xfrm>
            <a:off x="5016500" y="2640013"/>
            <a:ext cx="769938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+</a:t>
            </a:r>
          </a:p>
        </p:txBody>
      </p:sp>
      <p:sp>
        <p:nvSpPr>
          <p:cNvPr id="209977" name="Text Box 57"/>
          <p:cNvSpPr txBox="1"/>
          <p:nvPr/>
        </p:nvSpPr>
        <p:spPr>
          <a:xfrm>
            <a:off x="6384925" y="2711450"/>
            <a:ext cx="128905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180</a:t>
            </a:r>
          </a:p>
        </p:txBody>
      </p:sp>
      <p:sp>
        <p:nvSpPr>
          <p:cNvPr id="209978" name="Text Box 58"/>
          <p:cNvSpPr txBox="1"/>
          <p:nvPr/>
        </p:nvSpPr>
        <p:spPr>
          <a:xfrm>
            <a:off x="7824788" y="2640013"/>
            <a:ext cx="1287462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180</a:t>
            </a:r>
          </a:p>
        </p:txBody>
      </p:sp>
      <p:sp>
        <p:nvSpPr>
          <p:cNvPr id="209979" name="Text Box 59"/>
          <p:cNvSpPr txBox="1"/>
          <p:nvPr/>
        </p:nvSpPr>
        <p:spPr>
          <a:xfrm>
            <a:off x="4954588" y="3144838"/>
            <a:ext cx="854075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</a:p>
        </p:txBody>
      </p:sp>
      <p:sp>
        <p:nvSpPr>
          <p:cNvPr id="209980" name="Text Box 60"/>
          <p:cNvSpPr txBox="1"/>
          <p:nvPr/>
        </p:nvSpPr>
        <p:spPr>
          <a:xfrm>
            <a:off x="6384925" y="3216275"/>
            <a:ext cx="1309688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100</a:t>
            </a:r>
          </a:p>
        </p:txBody>
      </p:sp>
      <p:sp>
        <p:nvSpPr>
          <p:cNvPr id="209981" name="Text Box 61"/>
          <p:cNvSpPr txBox="1"/>
          <p:nvPr/>
        </p:nvSpPr>
        <p:spPr>
          <a:xfrm>
            <a:off x="7826375" y="3144838"/>
            <a:ext cx="114935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100</a:t>
            </a:r>
          </a:p>
        </p:txBody>
      </p:sp>
      <p:grpSp>
        <p:nvGrpSpPr>
          <p:cNvPr id="32826" name="组合 31"/>
          <p:cNvGrpSpPr/>
          <p:nvPr/>
        </p:nvGrpSpPr>
        <p:grpSpPr>
          <a:xfrm>
            <a:off x="1063625" y="3942080"/>
            <a:ext cx="7815263" cy="1312843"/>
            <a:chOff x="900113" y="1987169"/>
            <a:chExt cx="7815291" cy="1312602"/>
          </a:xfrm>
        </p:grpSpPr>
        <p:sp>
          <p:nvSpPr>
            <p:cNvPr id="32827" name="Text Box 8"/>
            <p:cNvSpPr txBox="1"/>
            <p:nvPr/>
          </p:nvSpPr>
          <p:spPr>
            <a:xfrm>
              <a:off x="900113" y="2101111"/>
              <a:ext cx="7815291" cy="11986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</a:pP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5.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（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）若        互为相反数，且           ，则        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________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endPara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>
                <a:lnSpc>
                  <a:spcPct val="150000"/>
                </a:lnSpc>
                <a:buFont typeface="Arial" panose="020B0604020202020204" pitchFamily="34" charset="0"/>
              </a:pP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           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________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；          </a:t>
              </a:r>
            </a:p>
          </p:txBody>
        </p:sp>
        <p:graphicFrame>
          <p:nvGraphicFramePr>
            <p:cNvPr id="32828" name="Object 9"/>
            <p:cNvGraphicFramePr>
              <a:graphicFrameLocks noChangeAspect="1"/>
            </p:cNvGraphicFramePr>
            <p:nvPr/>
          </p:nvGraphicFramePr>
          <p:xfrm>
            <a:off x="2413619" y="2255821"/>
            <a:ext cx="642942" cy="515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7" r:id="rId4" imgW="257810" imgH="206375" progId="Equation.DSMT4">
                    <p:embed/>
                  </p:oleObj>
                </mc:Choice>
                <mc:Fallback>
                  <p:oleObj r:id="rId4" imgW="257810" imgH="20637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413619" y="2255821"/>
                          <a:ext cx="642942" cy="51529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829" name="Object 10"/>
            <p:cNvGraphicFramePr>
              <a:graphicFrameLocks noChangeAspect="1"/>
            </p:cNvGraphicFramePr>
            <p:nvPr/>
          </p:nvGraphicFramePr>
          <p:xfrm>
            <a:off x="5186274" y="2225723"/>
            <a:ext cx="928695" cy="464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8" r:id="rId6" imgW="358775" imgH="179070" progId="Equation.DSMT4">
                    <p:embed/>
                  </p:oleObj>
                </mc:Choice>
                <mc:Fallback>
                  <p:oleObj r:id="rId6" imgW="358775" imgH="17907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5186274" y="2225723"/>
                          <a:ext cx="928695" cy="46434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830" name="Object 12"/>
            <p:cNvGraphicFramePr>
              <a:graphicFrameLocks noChangeAspect="1"/>
            </p:cNvGraphicFramePr>
            <p:nvPr/>
          </p:nvGraphicFramePr>
          <p:xfrm>
            <a:off x="6867540" y="1987169"/>
            <a:ext cx="642942" cy="945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9" r:id="rId8" imgW="269240" imgH="397510" progId="Equation.DSMT4">
                    <p:embed/>
                  </p:oleObj>
                </mc:Choice>
                <mc:Fallback>
                  <p:oleObj r:id="rId8" imgW="269240" imgH="39751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867540" y="1987169"/>
                          <a:ext cx="642942" cy="94563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831" name="Object 14"/>
            <p:cNvGraphicFramePr>
              <a:graphicFrameLocks noChangeAspect="1"/>
            </p:cNvGraphicFramePr>
            <p:nvPr/>
          </p:nvGraphicFramePr>
          <p:xfrm>
            <a:off x="1142976" y="2786058"/>
            <a:ext cx="1500198" cy="4456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0" r:id="rId10" imgW="612775" imgH="178435" progId="Equation.DSMT4">
                    <p:embed/>
                  </p:oleObj>
                </mc:Choice>
                <mc:Fallback>
                  <p:oleObj r:id="rId10" imgW="612775" imgH="17843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142976" y="2786058"/>
                          <a:ext cx="1500198" cy="44564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Text Box 52"/>
          <p:cNvSpPr txBox="1"/>
          <p:nvPr/>
        </p:nvSpPr>
        <p:spPr>
          <a:xfrm>
            <a:off x="7673975" y="4162743"/>
            <a:ext cx="982663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4" name="Text Box 52"/>
          <p:cNvSpPr txBox="1"/>
          <p:nvPr/>
        </p:nvSpPr>
        <p:spPr>
          <a:xfrm>
            <a:off x="2665730" y="4725988"/>
            <a:ext cx="982663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</a:t>
            </a:r>
          </a:p>
        </p:txBody>
      </p:sp>
      <p:grpSp>
        <p:nvGrpSpPr>
          <p:cNvPr id="32834" name="组合 6"/>
          <p:cNvGrpSpPr/>
          <p:nvPr/>
        </p:nvGrpSpPr>
        <p:grpSpPr>
          <a:xfrm>
            <a:off x="1271588" y="5282565"/>
            <a:ext cx="7172960" cy="822960"/>
            <a:chOff x="963" y="8575"/>
            <a:chExt cx="11295" cy="1295"/>
          </a:xfrm>
        </p:grpSpPr>
        <p:sp>
          <p:nvSpPr>
            <p:cNvPr id="32835" name="Text Box 17"/>
            <p:cNvSpPr txBox="1"/>
            <p:nvPr/>
          </p:nvSpPr>
          <p:spPr>
            <a:xfrm>
              <a:off x="963" y="8915"/>
              <a:ext cx="11295" cy="7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（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）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-1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的倒数是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______, _______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的倒数是         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</a:p>
          </p:txBody>
        </p:sp>
        <p:graphicFrame>
          <p:nvGraphicFramePr>
            <p:cNvPr id="32836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9922" y="8575"/>
            <a:ext cx="1042" cy="1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1" r:id="rId12" imgW="318135" imgH="394335" progId="Equation.KSEE3">
                    <p:embed/>
                  </p:oleObj>
                </mc:Choice>
                <mc:Fallback>
                  <p:oleObj r:id="rId12" imgW="318135" imgH="3943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9922" y="8575"/>
                          <a:ext cx="1042" cy="129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 Box 52"/>
          <p:cNvSpPr txBox="1"/>
          <p:nvPr/>
        </p:nvSpPr>
        <p:spPr>
          <a:xfrm>
            <a:off x="3520758" y="5435283"/>
            <a:ext cx="982662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graphicFrame>
        <p:nvGraphicFramePr>
          <p:cNvPr id="24647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943475" y="5122863"/>
          <a:ext cx="49847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r:id="rId14" imgW="254635" imgH="394335" progId="Equation.3">
                  <p:embed/>
                </p:oleObj>
              </mc:Choice>
              <mc:Fallback>
                <p:oleObj r:id="rId14" imgW="254635" imgH="3943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943475" y="5122863"/>
                        <a:ext cx="498475" cy="7731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9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9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9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9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9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9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9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9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9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9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9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9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9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9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9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9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9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9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70" grpId="0"/>
      <p:bldP spid="209971" grpId="0"/>
      <p:bldP spid="209972" grpId="0"/>
      <p:bldP spid="209974" grpId="0"/>
      <p:bldP spid="209975" grpId="0"/>
      <p:bldP spid="209976" grpId="0"/>
      <p:bldP spid="209977" grpId="0"/>
      <p:bldP spid="209978" grpId="0"/>
      <p:bldP spid="209979" grpId="0"/>
      <p:bldP spid="209980" grpId="0"/>
      <p:bldP spid="209981" grpId="0"/>
      <p:bldP spid="3" grpId="0"/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022475" y="2771775"/>
            <a:ext cx="137160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解：</a:t>
            </a:r>
          </a:p>
        </p:txBody>
      </p:sp>
      <p:graphicFrame>
        <p:nvGraphicFramePr>
          <p:cNvPr id="25603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495550" y="2563813"/>
          <a:ext cx="4224338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r:id="rId3" imgW="2197100" imgH="393700" progId="Equation.3">
                  <p:embed/>
                </p:oleObj>
              </mc:Choice>
              <mc:Fallback>
                <p:oleObj r:id="rId3" imgW="21971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5550" y="2563813"/>
                        <a:ext cx="4224338" cy="8937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424113" y="3500438"/>
          <a:ext cx="43243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r:id="rId5" imgW="2247900" imgH="393700" progId="Equation.3">
                  <p:embed/>
                </p:oleObj>
              </mc:Choice>
              <mc:Fallback>
                <p:oleObj r:id="rId5" imgW="22479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24113" y="3500438"/>
                        <a:ext cx="4324350" cy="8937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对象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393950" y="4579938"/>
          <a:ext cx="4421188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r:id="rId7" imgW="2298700" imgH="393700" progId="Equation.3">
                  <p:embed/>
                </p:oleObj>
              </mc:Choice>
              <mc:Fallback>
                <p:oleObj r:id="rId7" imgW="22987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93950" y="4579938"/>
                        <a:ext cx="4421188" cy="8937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对象 1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389188" y="5589588"/>
          <a:ext cx="2589212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r:id="rId9" imgW="1350010" imgH="394970" progId="Equation.3">
                  <p:embed/>
                </p:oleObj>
              </mc:Choice>
              <mc:Fallback>
                <p:oleObj r:id="rId9" imgW="1350010" imgH="39497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89188" y="5589588"/>
                        <a:ext cx="2589212" cy="895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Text Box 40"/>
          <p:cNvSpPr txBox="1"/>
          <p:nvPr/>
        </p:nvSpPr>
        <p:spPr>
          <a:xfrm>
            <a:off x="1847850" y="495300"/>
            <a:ext cx="1512888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6.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计算</a:t>
            </a:r>
          </a:p>
        </p:txBody>
      </p:sp>
      <p:graphicFrame>
        <p:nvGraphicFramePr>
          <p:cNvPr id="33799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424430" y="806450"/>
          <a:ext cx="209867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r:id="rId11" imgW="1095375" imgH="394970" progId="Equation.3">
                  <p:embed/>
                </p:oleObj>
              </mc:Choice>
              <mc:Fallback>
                <p:oleObj r:id="rId11" imgW="1095375" imgH="39497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24430" y="806450"/>
                        <a:ext cx="2098675" cy="893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807075" y="806768"/>
          <a:ext cx="293052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r:id="rId13" imgW="1528445" imgH="394970" progId="Equation.3">
                  <p:embed/>
                </p:oleObj>
              </mc:Choice>
              <mc:Fallback>
                <p:oleObj r:id="rId13" imgW="1528445" imgH="39497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807075" y="806768"/>
                        <a:ext cx="2930525" cy="8937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对象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351088" y="1628775"/>
          <a:ext cx="3052762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r:id="rId15" imgW="1591945" imgH="394970" progId="Equation.3">
                  <p:embed/>
                </p:oleObj>
              </mc:Choice>
              <mc:Fallback>
                <p:oleObj r:id="rId15" imgW="1591945" imgH="39497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351088" y="1628775"/>
                        <a:ext cx="3052762" cy="893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对象 1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807075" y="1700213"/>
          <a:ext cx="200342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r:id="rId17" imgW="1044575" imgH="394970" progId="Equation.3">
                  <p:embed/>
                </p:oleObj>
              </mc:Choice>
              <mc:Fallback>
                <p:oleObj r:id="rId17" imgW="1044575" imgH="39497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807075" y="1700213"/>
                        <a:ext cx="2003425" cy="8937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1023620" y="850265"/>
            <a:ext cx="10144760" cy="203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>
                <a:latin typeface="+mn-ea"/>
                <a:ea typeface="+mn-ea"/>
                <a:cs typeface="+mn-ea"/>
              </a:rPr>
              <a:t>7.</a:t>
            </a:r>
            <a:r>
              <a:rPr lang="zh-CN" altLang="en-US" sz="2800">
                <a:latin typeface="+mn-ea"/>
                <a:ea typeface="+mn-ea"/>
                <a:cs typeface="+mn-ea"/>
              </a:rPr>
              <a:t>气象观测统计资料表明，在一般情况下，高度每上升</a:t>
            </a:r>
            <a:r>
              <a:rPr lang="en-US" altLang="zh-CN" sz="2800">
                <a:latin typeface="+mn-ea"/>
                <a:ea typeface="+mn-ea"/>
                <a:cs typeface="+mn-ea"/>
              </a:rPr>
              <a:t>1km,</a:t>
            </a:r>
            <a:r>
              <a:rPr lang="zh-CN" altLang="en-US" sz="2800">
                <a:latin typeface="+mn-ea"/>
                <a:ea typeface="+mn-ea"/>
                <a:cs typeface="+mn-ea"/>
              </a:rPr>
              <a:t>气温下降</a:t>
            </a:r>
            <a:r>
              <a:rPr lang="en-US" altLang="zh-CN" sz="2800">
                <a:latin typeface="+mn-ea"/>
                <a:ea typeface="+mn-ea"/>
                <a:cs typeface="+mn-ea"/>
              </a:rPr>
              <a:t>6℃.</a:t>
            </a:r>
            <a:r>
              <a:rPr lang="zh-CN" altLang="en-US" sz="2800">
                <a:latin typeface="+mn-ea"/>
                <a:ea typeface="+mn-ea"/>
                <a:cs typeface="+mn-ea"/>
              </a:rPr>
              <a:t>已知甲地现在地面气温为</a:t>
            </a:r>
            <a:r>
              <a:rPr lang="en-US" altLang="zh-CN" sz="2800">
                <a:latin typeface="+mn-ea"/>
                <a:ea typeface="+mn-ea"/>
                <a:cs typeface="+mn-ea"/>
              </a:rPr>
              <a:t>21℃</a:t>
            </a:r>
            <a:r>
              <a:rPr lang="zh-CN" altLang="en-US" sz="2800">
                <a:latin typeface="+mn-ea"/>
                <a:ea typeface="+mn-ea"/>
                <a:cs typeface="+mn-ea"/>
              </a:rPr>
              <a:t>，求甲地上空</a:t>
            </a:r>
            <a:r>
              <a:rPr lang="en-US" altLang="zh-CN" sz="2800">
                <a:latin typeface="+mn-ea"/>
                <a:ea typeface="+mn-ea"/>
                <a:cs typeface="+mn-ea"/>
              </a:rPr>
              <a:t>9km</a:t>
            </a:r>
            <a:r>
              <a:rPr lang="zh-CN" altLang="en-US" sz="2800">
                <a:latin typeface="+mn-ea"/>
                <a:ea typeface="+mn-ea"/>
                <a:cs typeface="+mn-ea"/>
              </a:rPr>
              <a:t>处的气温大约是多少？</a:t>
            </a:r>
          </a:p>
        </p:txBody>
      </p:sp>
      <p:sp>
        <p:nvSpPr>
          <p:cNvPr id="3" name="Text Box 40"/>
          <p:cNvSpPr txBox="1">
            <a:spLocks noChangeArrowheads="1"/>
          </p:cNvSpPr>
          <p:nvPr/>
        </p:nvSpPr>
        <p:spPr bwMode="auto">
          <a:xfrm>
            <a:off x="1542490" y="3053750"/>
            <a:ext cx="7496175" cy="203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解：（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-6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）×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9=-54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（℃）；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21+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-54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=-33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（℃）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答：甲地上空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9km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处的气温大约为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-33℃.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917065" y="972185"/>
            <a:ext cx="8623935" cy="24168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3845" indent="-283845">
              <a:lnSpc>
                <a:spcPct val="180000"/>
              </a:lnSpc>
            </a:pPr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lang="zh-CN" altLang="en-US" sz="28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.商店降价销售某种商品，每件降5元，售出60件后，与按原价销售同样数量的商品相比，销售额有什么变化？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335530" y="4335780"/>
            <a:ext cx="4204970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答：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销售额减少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300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元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257425" y="3632200"/>
            <a:ext cx="428244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解：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-5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×60=-300(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元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054225" y="3544888"/>
            <a:ext cx="1398270" cy="953135"/>
          </a:xfrm>
          <a:prstGeom prst="rect">
            <a:avLst/>
          </a:prstGeom>
          <a:noFill/>
          <a:ln w="25400" cap="flat" cmpd="sng">
            <a:solidFill>
              <a:srgbClr val="4F81BD">
                <a:alpha val="5411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有理数的乘法</a:t>
            </a:r>
          </a:p>
        </p:txBody>
      </p:sp>
      <p:sp>
        <p:nvSpPr>
          <p:cNvPr id="4" name="左大括号 9"/>
          <p:cNvSpPr/>
          <p:nvPr/>
        </p:nvSpPr>
        <p:spPr>
          <a:xfrm>
            <a:off x="3536315" y="2483485"/>
            <a:ext cx="241935" cy="2952750"/>
          </a:xfrm>
          <a:prstGeom prst="leftBrace">
            <a:avLst>
              <a:gd name="adj1" fmla="val 7664"/>
              <a:gd name="adj2" fmla="val 50000"/>
            </a:avLst>
          </a:prstGeom>
          <a:noFill/>
          <a:ln w="25400" cap="flat" cmpd="sng">
            <a:solidFill>
              <a:sysClr val="windowText" lastClr="000000">
                <a:alpha val="29019"/>
              </a:sys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sz="2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3822700" y="2125980"/>
            <a:ext cx="1424305" cy="1383665"/>
          </a:xfrm>
          <a:prstGeom prst="rect">
            <a:avLst/>
          </a:prstGeom>
          <a:noFill/>
          <a:ln w="28575" cap="flat" cmpd="sng">
            <a:solidFill>
              <a:srgbClr val="4F81BD">
                <a:alpha val="5411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有理数的乘法法则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3822700" y="3743960"/>
            <a:ext cx="1363980" cy="521970"/>
          </a:xfrm>
          <a:prstGeom prst="rect">
            <a:avLst/>
          </a:prstGeom>
          <a:noFill/>
          <a:ln w="28575" cap="flat" cmpd="sng">
            <a:solidFill>
              <a:srgbClr val="4F81BD">
                <a:alpha val="5411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倒数</a:t>
            </a:r>
          </a:p>
        </p:txBody>
      </p:sp>
      <p:sp>
        <p:nvSpPr>
          <p:cNvPr id="12" name="TextBox 3"/>
          <p:cNvSpPr txBox="1"/>
          <p:nvPr/>
        </p:nvSpPr>
        <p:spPr>
          <a:xfrm>
            <a:off x="3837305" y="5053965"/>
            <a:ext cx="2388235" cy="953135"/>
          </a:xfrm>
          <a:prstGeom prst="rect">
            <a:avLst/>
          </a:prstGeom>
          <a:noFill/>
          <a:ln w="28575" cap="flat" cmpd="sng">
            <a:solidFill>
              <a:srgbClr val="4F81BD">
                <a:alpha val="5411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有理数的乘法的实际应用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534025" y="2911475"/>
            <a:ext cx="4879975" cy="521970"/>
          </a:xfrm>
          <a:prstGeom prst="rect">
            <a:avLst/>
          </a:prstGeom>
          <a:noFill/>
          <a:ln w="28575">
            <a:solidFill>
              <a:srgbClr val="4F81BD"/>
            </a:solidFill>
          </a:ln>
        </p:spPr>
        <p:txBody>
          <a:bodyPr wrap="square" rtlCol="0" anchor="t">
            <a:spAutoFit/>
          </a:bodyPr>
          <a:lstStyle/>
          <a:p>
            <a:pPr eaLnBrk="1" latinLnBrk="0" hangingPunct="1">
              <a:lnSpc>
                <a:spcPct val="100000"/>
              </a:lnSpc>
              <a:buNone/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任何数同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相乘，都得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0.</a:t>
            </a:r>
          </a:p>
        </p:txBody>
      </p:sp>
      <p:sp>
        <p:nvSpPr>
          <p:cNvPr id="15" name="左大括号 9"/>
          <p:cNvSpPr/>
          <p:nvPr/>
        </p:nvSpPr>
        <p:spPr>
          <a:xfrm>
            <a:off x="5353685" y="1884998"/>
            <a:ext cx="172720" cy="1188720"/>
          </a:xfrm>
          <a:prstGeom prst="leftBrace">
            <a:avLst>
              <a:gd name="adj1" fmla="val 7664"/>
              <a:gd name="adj2" fmla="val 50000"/>
            </a:avLst>
          </a:prstGeom>
          <a:noFill/>
          <a:ln w="25400" cap="flat" cmpd="sng">
            <a:solidFill>
              <a:sysClr val="windowText" lastClr="000000">
                <a:alpha val="29019"/>
              </a:sys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sz="2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534025" y="1433195"/>
            <a:ext cx="6414770" cy="1210945"/>
          </a:xfrm>
          <a:prstGeom prst="rect">
            <a:avLst/>
          </a:prstGeom>
          <a:noFill/>
          <a:ln w="28575"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marL="200025" indent="-200025" algn="l">
              <a:lnSpc>
                <a:spcPct val="13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两数相乘，同号得正，异号得负，并把绝对值相乘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  <p:sp>
        <p:nvSpPr>
          <p:cNvPr id="17" name="右箭头 16"/>
          <p:cNvSpPr/>
          <p:nvPr/>
        </p:nvSpPr>
        <p:spPr bwMode="auto">
          <a:xfrm>
            <a:off x="5267325" y="3735229"/>
            <a:ext cx="517525" cy="360363"/>
          </a:xfrm>
          <a:prstGeom prst="rightArrow">
            <a:avLst/>
          </a:prstGeom>
          <a:solidFill>
            <a:sysClr val="windowText" lastClr="000000">
              <a:lumMod val="50000"/>
              <a:lumOff val="50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784850" y="3545205"/>
            <a:ext cx="6163945" cy="521970"/>
          </a:xfrm>
          <a:prstGeom prst="rect">
            <a:avLst/>
          </a:prstGeom>
          <a:noFill/>
          <a:ln w="28575">
            <a:solidFill>
              <a:srgbClr val="4F81BD"/>
            </a:solidFill>
          </a:ln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有理数中，乘积是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的两个数互为倒数</a:t>
            </a:r>
            <a:endParaRPr lang="en-US" altLang="zh-CN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19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11734800" y="10185400"/>
            <a:ext cx="444500" cy="406400"/>
          </a:xfrm>
          <a:prstGeom prst="cube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6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8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0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1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pic>
        <p:nvPicPr>
          <p:cNvPr id="20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0541000" y="11899900"/>
            <a:ext cx="304800" cy="2286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9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102"/>
          <p:cNvSpPr txBox="1"/>
          <p:nvPr/>
        </p:nvSpPr>
        <p:spPr>
          <a:xfrm>
            <a:off x="2017078" y="1075055"/>
            <a:ext cx="7736522" cy="2030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266700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甲水库的水位每天升高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厘米，乙水库的水位每天下降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厘米，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天后甲、乙水库的水位的总变化量各是多少？</a:t>
            </a:r>
          </a:p>
        </p:txBody>
      </p:sp>
      <p:grpSp>
        <p:nvGrpSpPr>
          <p:cNvPr id="15363" name="组合 14"/>
          <p:cNvGrpSpPr/>
          <p:nvPr/>
        </p:nvGrpSpPr>
        <p:grpSpPr>
          <a:xfrm>
            <a:off x="2667000" y="3444875"/>
            <a:ext cx="6813550" cy="2862263"/>
            <a:chOff x="1799" y="5424"/>
            <a:chExt cx="10730" cy="4508"/>
          </a:xfrm>
        </p:grpSpPr>
        <p:pic>
          <p:nvPicPr>
            <p:cNvPr id="15364" name="Picture 2" descr="G:\教案转word\数学\7\北师七上数学新教案一校\XBS225.EPS"/>
            <p:cNvPicPr>
              <a:picLocks noChangeAspect="1"/>
            </p:cNvPicPr>
            <p:nvPr/>
          </p:nvPicPr>
          <p:blipFill>
            <a:blip r:embed="rId2" r:link="rId3"/>
            <a:stretch>
              <a:fillRect/>
            </a:stretch>
          </p:blipFill>
          <p:spPr>
            <a:xfrm>
              <a:off x="1799" y="5424"/>
              <a:ext cx="10730" cy="4508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5365" name="组合 12"/>
            <p:cNvGrpSpPr/>
            <p:nvPr/>
          </p:nvGrpSpPr>
          <p:grpSpPr>
            <a:xfrm>
              <a:off x="8742" y="6019"/>
              <a:ext cx="1443" cy="2282"/>
              <a:chOff x="8742" y="6019"/>
              <a:chExt cx="1443" cy="2282"/>
            </a:xfrm>
          </p:grpSpPr>
          <p:sp>
            <p:nvSpPr>
              <p:cNvPr id="15366" name="文本框 4"/>
              <p:cNvSpPr txBox="1"/>
              <p:nvPr/>
            </p:nvSpPr>
            <p:spPr>
              <a:xfrm>
                <a:off x="8768" y="6019"/>
                <a:ext cx="1417" cy="75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lnSpc>
                    <a:spcPct val="140000"/>
                  </a:lnSpc>
                  <a:buFont typeface="Arial" panose="020B0604020202020204" pitchFamily="34" charset="0"/>
                </a:pPr>
                <a:r>
                  <a:rPr lang="zh-CN" altLang="en-US" b="1">
                    <a:latin typeface="Arial" panose="020B0604020202020204" pitchFamily="34" charset="0"/>
                    <a:ea typeface="宋体" panose="02010600030101010101" pitchFamily="2" charset="-122"/>
                  </a:rPr>
                  <a:t>第一天</a:t>
                </a:r>
              </a:p>
            </p:txBody>
          </p:sp>
          <p:sp>
            <p:nvSpPr>
              <p:cNvPr id="15367" name="文本框 5"/>
              <p:cNvSpPr txBox="1"/>
              <p:nvPr/>
            </p:nvSpPr>
            <p:spPr>
              <a:xfrm>
                <a:off x="8742" y="6727"/>
                <a:ext cx="1417" cy="58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buFont typeface="Arial" panose="020B0604020202020204" pitchFamily="34" charset="0"/>
                </a:pPr>
                <a:r>
                  <a:rPr lang="zh-CN" altLang="en-US" b="1">
                    <a:latin typeface="Arial" panose="020B0604020202020204" pitchFamily="34" charset="0"/>
                    <a:ea typeface="宋体" panose="02010600030101010101" pitchFamily="2" charset="-122"/>
                  </a:rPr>
                  <a:t>第二天</a:t>
                </a:r>
              </a:p>
            </p:txBody>
          </p:sp>
          <p:sp>
            <p:nvSpPr>
              <p:cNvPr id="15368" name="文本框 6"/>
              <p:cNvSpPr txBox="1"/>
              <p:nvPr/>
            </p:nvSpPr>
            <p:spPr>
              <a:xfrm>
                <a:off x="8768" y="7238"/>
                <a:ext cx="1417" cy="58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buFont typeface="Arial" panose="020B0604020202020204" pitchFamily="34" charset="0"/>
                </a:pPr>
                <a:r>
                  <a:rPr lang="zh-CN" altLang="en-US" b="1">
                    <a:latin typeface="Arial" panose="020B0604020202020204" pitchFamily="34" charset="0"/>
                    <a:ea typeface="宋体" panose="02010600030101010101" pitchFamily="2" charset="-122"/>
                  </a:rPr>
                  <a:t>第三天</a:t>
                </a:r>
              </a:p>
            </p:txBody>
          </p:sp>
          <p:sp>
            <p:nvSpPr>
              <p:cNvPr id="15369" name="文本框 7"/>
              <p:cNvSpPr txBox="1"/>
              <p:nvPr/>
            </p:nvSpPr>
            <p:spPr>
              <a:xfrm>
                <a:off x="8742" y="7721"/>
                <a:ext cx="1417" cy="58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buFont typeface="Arial" panose="020B0604020202020204" pitchFamily="34" charset="0"/>
                </a:pPr>
                <a:r>
                  <a:rPr lang="zh-CN" altLang="en-US" b="1">
                    <a:latin typeface="Arial" panose="020B0604020202020204" pitchFamily="34" charset="0"/>
                    <a:ea typeface="宋体" panose="02010600030101010101" pitchFamily="2" charset="-122"/>
                  </a:rPr>
                  <a:t>第四天</a:t>
                </a:r>
              </a:p>
            </p:txBody>
          </p:sp>
        </p:grpSp>
        <p:grpSp>
          <p:nvGrpSpPr>
            <p:cNvPr id="15370" name="组合 13"/>
            <p:cNvGrpSpPr/>
            <p:nvPr/>
          </p:nvGrpSpPr>
          <p:grpSpPr>
            <a:xfrm>
              <a:off x="3254" y="5647"/>
              <a:ext cx="1439" cy="2342"/>
              <a:chOff x="3254" y="5647"/>
              <a:chExt cx="1439" cy="2342"/>
            </a:xfrm>
          </p:grpSpPr>
          <p:sp>
            <p:nvSpPr>
              <p:cNvPr id="15371" name="文本框 8"/>
              <p:cNvSpPr txBox="1"/>
              <p:nvPr/>
            </p:nvSpPr>
            <p:spPr>
              <a:xfrm>
                <a:off x="3267" y="6843"/>
                <a:ext cx="1417" cy="114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lnSpc>
                    <a:spcPct val="230000"/>
                  </a:lnSpc>
                  <a:buFont typeface="Arial" panose="020B0604020202020204" pitchFamily="34" charset="0"/>
                </a:pPr>
                <a:r>
                  <a:rPr lang="zh-CN" altLang="en-US" b="1">
                    <a:latin typeface="Arial" panose="020B0604020202020204" pitchFamily="34" charset="0"/>
                    <a:ea typeface="宋体" panose="02010600030101010101" pitchFamily="2" charset="-122"/>
                  </a:rPr>
                  <a:t>第一天</a:t>
                </a:r>
              </a:p>
            </p:txBody>
          </p:sp>
          <p:sp>
            <p:nvSpPr>
              <p:cNvPr id="15372" name="文本框 9"/>
              <p:cNvSpPr txBox="1"/>
              <p:nvPr/>
            </p:nvSpPr>
            <p:spPr>
              <a:xfrm>
                <a:off x="3254" y="6738"/>
                <a:ext cx="1417" cy="58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buFont typeface="Arial" panose="020B0604020202020204" pitchFamily="34" charset="0"/>
                </a:pPr>
                <a:r>
                  <a:rPr lang="zh-CN" altLang="en-US" b="1">
                    <a:latin typeface="Arial" panose="020B0604020202020204" pitchFamily="34" charset="0"/>
                    <a:ea typeface="宋体" panose="02010600030101010101" pitchFamily="2" charset="-122"/>
                  </a:rPr>
                  <a:t>第二天</a:t>
                </a:r>
              </a:p>
            </p:txBody>
          </p:sp>
          <p:sp>
            <p:nvSpPr>
              <p:cNvPr id="15373" name="文本框 10"/>
              <p:cNvSpPr txBox="1"/>
              <p:nvPr/>
            </p:nvSpPr>
            <p:spPr>
              <a:xfrm>
                <a:off x="3276" y="6191"/>
                <a:ext cx="1417" cy="58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buFont typeface="Arial" panose="020B0604020202020204" pitchFamily="34" charset="0"/>
                </a:pPr>
                <a:r>
                  <a:rPr lang="zh-CN" altLang="en-US" b="1">
                    <a:latin typeface="Arial" panose="020B0604020202020204" pitchFamily="34" charset="0"/>
                    <a:ea typeface="宋体" panose="02010600030101010101" pitchFamily="2" charset="-122"/>
                  </a:rPr>
                  <a:t>第三天</a:t>
                </a:r>
              </a:p>
            </p:txBody>
          </p:sp>
          <p:sp>
            <p:nvSpPr>
              <p:cNvPr id="15374" name="文本框 11"/>
              <p:cNvSpPr txBox="1"/>
              <p:nvPr/>
            </p:nvSpPr>
            <p:spPr>
              <a:xfrm>
                <a:off x="3273" y="5647"/>
                <a:ext cx="1417" cy="58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buFont typeface="Arial" panose="020B0604020202020204" pitchFamily="34" charset="0"/>
                </a:pPr>
                <a:r>
                  <a:rPr lang="zh-CN" altLang="en-US" b="1">
                    <a:latin typeface="Arial" panose="020B0604020202020204" pitchFamily="34" charset="0"/>
                    <a:ea typeface="宋体" panose="02010600030101010101" pitchFamily="2" charset="-122"/>
                  </a:rPr>
                  <a:t>第四天</a:t>
                </a:r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3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34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443355" y="1650365"/>
            <a:ext cx="9305925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观</a:t>
            </a:r>
            <a:r>
              <a:rPr lang="zh-CN"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通过测量某学校实验楼的楼梯得知，每一级台阶的高度都是</a:t>
            </a:r>
            <a:r>
              <a:rPr lang="en-US" altLang="zh-CN"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15cm.</a:t>
            </a:r>
            <a:r>
              <a:rPr lang="zh-CN" altLang="en-US"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现在规定：一楼大厅地面的高度为</a:t>
            </a:r>
            <a:r>
              <a:rPr lang="en-US" altLang="zh-CN"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0m</a:t>
            </a:r>
            <a:r>
              <a:rPr lang="zh-CN" altLang="en-US"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，从一楼大厅往楼上方向为正方向，</a:t>
            </a:r>
            <a:r>
              <a:rPr lang="zh-CN" altLang="en-US"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一楼大厅往地下室方向为负方向</a:t>
            </a:r>
            <a:r>
              <a:rPr lang="en-US" altLang="zh-CN"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r>
              <a:rPr lang="zh-CN" altLang="en-US"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小亮从一楼大厅往楼上走</a:t>
            </a:r>
            <a:r>
              <a:rPr lang="en-US" altLang="zh-CN"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zh-CN" altLang="en-US"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级台阶时，他所在的高度分别为多少？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351405" y="4281805"/>
            <a:ext cx="776287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15</a:t>
            </a:r>
            <a:r>
              <a:rPr lang="zh-CN" altLang="en-US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1=15</a:t>
            </a:r>
            <a:r>
              <a:rPr lang="zh-CN" altLang="en-US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cm</a:t>
            </a:r>
            <a:r>
              <a:rPr lang="zh-CN" altLang="en-US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）；</a:t>
            </a:r>
            <a:r>
              <a:rPr lang="en-US" altLang="zh-CN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15</a:t>
            </a:r>
            <a:r>
              <a:rPr lang="zh-CN" altLang="en-US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2=30</a:t>
            </a:r>
            <a:r>
              <a:rPr lang="zh-CN" altLang="en-US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cm</a:t>
            </a:r>
            <a:r>
              <a:rPr lang="zh-CN" altLang="en-US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）；</a:t>
            </a:r>
            <a:r>
              <a:rPr lang="en-US" altLang="zh-CN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15</a:t>
            </a:r>
            <a:r>
              <a:rPr lang="zh-CN" altLang="en-US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3=45</a:t>
            </a:r>
            <a:r>
              <a:rPr lang="zh-CN" altLang="en-US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cm</a:t>
            </a:r>
            <a:r>
              <a:rPr lang="zh-CN" altLang="en-US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）；</a:t>
            </a:r>
            <a:r>
              <a:rPr lang="en-US" altLang="zh-CN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15</a:t>
            </a:r>
            <a:r>
              <a:rPr lang="zh-CN" altLang="en-US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4=60</a:t>
            </a:r>
            <a:r>
              <a:rPr lang="zh-CN" altLang="en-US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cm</a:t>
            </a:r>
            <a:r>
              <a:rPr lang="zh-CN" altLang="en-US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 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9" name="圆角矩形 31"/>
          <p:cNvSpPr/>
          <p:nvPr/>
        </p:nvSpPr>
        <p:spPr>
          <a:xfrm>
            <a:off x="514668" y="735330"/>
            <a:ext cx="1836737" cy="5905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一起探究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445895" y="1167765"/>
            <a:ext cx="8781415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 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请你在下面的横线上分别填写大华从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一楼大厅向地下室走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级台阶时，他所在的高度：</a:t>
            </a: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-15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）×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1=</a:t>
            </a:r>
            <a:r>
              <a:rPr lang="en-US" altLang="zh-CN" sz="2400" u="sng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cm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）；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-15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）×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2=</a:t>
            </a:r>
            <a:r>
              <a:rPr lang="en-US" altLang="zh-CN" sz="2400" u="sng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cm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-15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）×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3= </a:t>
            </a:r>
            <a:r>
              <a:rPr lang="en-US" altLang="zh-CN" sz="2400" u="sng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cm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）；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-15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）×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4=</a:t>
            </a:r>
            <a:r>
              <a:rPr lang="en-US" altLang="zh-CN" sz="2400" u="sng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cm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 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177415" y="4161155"/>
            <a:ext cx="8572500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2400">
                <a:solidFill>
                  <a:schemeClr val="bg2"/>
                </a:solidFill>
                <a:sym typeface="+mn-ea"/>
              </a:rPr>
              <a:t>      </a:t>
            </a:r>
            <a:endParaRPr lang="zh-CN" altLang="en-US" sz="2400">
              <a:solidFill>
                <a:schemeClr val="bg2"/>
              </a:solidFill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497580" y="2444750"/>
            <a:ext cx="6235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  <a:sym typeface="+mn-ea"/>
              </a:rPr>
              <a:t>-15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209915" y="2444750"/>
            <a:ext cx="6235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  <a:sym typeface="+mn-ea"/>
              </a:rPr>
              <a:t>-30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97580" y="3006725"/>
            <a:ext cx="6235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  <a:sym typeface="+mn-ea"/>
              </a:rPr>
              <a:t>-45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209915" y="3006725"/>
            <a:ext cx="6235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  <a:sym typeface="+mn-ea"/>
              </a:rPr>
              <a:t>-60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866265" y="4161155"/>
            <a:ext cx="8165465" cy="13284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/>
                </a:solidFill>
                <a:sym typeface="+mn-ea"/>
              </a:rPr>
              <a:t>          </a:t>
            </a:r>
            <a:r>
              <a:rPr lang="zh-CN" altLang="en-US" sz="2400">
                <a:solidFill>
                  <a:schemeClr val="tx1"/>
                </a:solidFill>
                <a:sym typeface="+mn-ea"/>
              </a:rPr>
              <a:t>比较上面两组算式，猜想当两数相乘时，如果把一个因数换成它的相反数，那么它们的乘积有什么关系？</a:t>
            </a:r>
            <a:endParaRPr lang="zh-CN" altLang="en-US" sz="2400" b="1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713865" y="993140"/>
            <a:ext cx="10073640" cy="1845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 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sz="24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根据你的发现，猜想一下各式的结果：</a:t>
            </a: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-15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）×（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-1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</a:t>
            </a:r>
            <a:r>
              <a:rPr lang="en-US" altLang="zh-CN" sz="2400" u="sng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cm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）；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-15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）×（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-2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</a:t>
            </a:r>
            <a:r>
              <a:rPr lang="en-US" altLang="zh-CN" sz="2400" u="sng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cm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-15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）×（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-3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 </a:t>
            </a:r>
            <a:r>
              <a:rPr lang="en-US" altLang="zh-CN" sz="2400" u="sng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cm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）；（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-15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）×（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-4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</a:t>
            </a:r>
            <a:r>
              <a:rPr lang="en-US" altLang="zh-CN" sz="2400" u="sng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cm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lang="en-US" altLang="zh-CN" sz="24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 </a:t>
            </a:r>
            <a:endParaRPr sz="24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772025" y="1685925"/>
            <a:ext cx="589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  <a:sym typeface="+mn-ea"/>
              </a:rPr>
              <a:t>15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691370" y="1685290"/>
            <a:ext cx="589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  <a:sym typeface="+mn-ea"/>
              </a:rPr>
              <a:t>30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772025" y="2264410"/>
            <a:ext cx="589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  <a:sym typeface="+mn-ea"/>
              </a:rPr>
              <a:t>45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580880" y="2264410"/>
            <a:ext cx="589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  <a:sym typeface="+mn-ea"/>
              </a:rPr>
              <a:t>60</a:t>
            </a:r>
            <a:endParaRPr lang="en-US" altLang="zh-CN" sz="240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013585" y="3418205"/>
            <a:ext cx="8165465" cy="224697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归纳：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</a:t>
            </a:r>
            <a:r>
              <a:rPr sz="2800" dirty="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两数相乘，把一个因数换成它的相反数</a:t>
            </a:r>
            <a:r>
              <a:rPr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所得</a:t>
            </a:r>
            <a:r>
              <a:rPr sz="2800" dirty="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的积</a:t>
            </a:r>
            <a:r>
              <a:rPr 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应为原来的积的相反数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en-US" altLang="zh-CN" sz="28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704975" y="479425"/>
            <a:ext cx="878141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>
                <a:solidFill>
                  <a:schemeClr val="accent1">
                    <a:lumMod val="75000"/>
                  </a:schemeClr>
                </a:solidFill>
                <a:latin typeface="+mn-ea"/>
                <a:cs typeface="+mn-ea"/>
              </a:rPr>
              <a:t>问题</a:t>
            </a:r>
            <a:r>
              <a:rPr lang="en-US" altLang="zh-CN" sz="2800" b="1">
                <a:solidFill>
                  <a:schemeClr val="accent1">
                    <a:lumMod val="75000"/>
                  </a:schemeClr>
                </a:solidFill>
                <a:latin typeface="+mn-ea"/>
                <a:cs typeface="+mn-ea"/>
              </a:rPr>
              <a:t>4</a:t>
            </a:r>
            <a:r>
              <a:rPr lang="en-US" altLang="zh-CN" sz="2400">
                <a:solidFill>
                  <a:schemeClr val="accent1">
                    <a:lumMod val="75000"/>
                  </a:schemeClr>
                </a:solidFill>
                <a:latin typeface="+mn-ea"/>
                <a:cs typeface="+mn-ea"/>
              </a:rPr>
              <a:t>   </a:t>
            </a:r>
            <a:r>
              <a:rPr lang="zh-CN" sz="2400">
                <a:solidFill>
                  <a:sysClr val="windowText" lastClr="000000"/>
                </a:solidFill>
                <a:latin typeface="+mn-ea"/>
                <a:cs typeface="+mn-ea"/>
                <a:sym typeface="+mn-ea"/>
              </a:rPr>
              <a:t>观察下列算式，你能得出什么结论？</a:t>
            </a:r>
          </a:p>
        </p:txBody>
      </p:sp>
      <p:sp>
        <p:nvSpPr>
          <p:cNvPr id="197637" name="Rectangle 5"/>
          <p:cNvSpPr/>
          <p:nvPr/>
        </p:nvSpPr>
        <p:spPr>
          <a:xfrm>
            <a:off x="2653030" y="1360170"/>
            <a:ext cx="520128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4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0×3=0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         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0×(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3)=0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4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2×0=0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            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2)×0=0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</p:txBody>
      </p:sp>
      <p:sp>
        <p:nvSpPr>
          <p:cNvPr id="16395" name="圆角矩形 31"/>
          <p:cNvSpPr/>
          <p:nvPr/>
        </p:nvSpPr>
        <p:spPr>
          <a:xfrm>
            <a:off x="2553970" y="2702560"/>
            <a:ext cx="4351338" cy="501650"/>
          </a:xfrm>
          <a:prstGeom prst="roundRect">
            <a:avLst>
              <a:gd name="adj" fmla="val 16667"/>
            </a:avLst>
          </a:prstGeom>
          <a:noFill/>
          <a:ln w="25400">
            <a:noFill/>
          </a:ln>
        </p:spPr>
        <p:txBody>
          <a:bodyPr anchor="t"/>
          <a:lstStyle/>
          <a:p>
            <a:pPr algn="ctr">
              <a:buFont typeface="Arial" panose="020B0604020202020204" pitchFamily="34" charset="0"/>
            </a:pPr>
            <a:r>
              <a:rPr lang="zh-CN" altLang="en-US" sz="2800" b="1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任何数同</a:t>
            </a:r>
            <a:r>
              <a:rPr lang="en-US" altLang="zh-CN" sz="2800" b="1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zh-CN" altLang="en-US" sz="2800" b="1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相乘，仍得</a:t>
            </a:r>
            <a:r>
              <a:rPr lang="en-US" altLang="zh-CN" sz="2800" b="1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1368425" y="3757295"/>
            <a:ext cx="9455785" cy="268647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zh-CN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有理数的乘法法则：</a:t>
            </a:r>
          </a:p>
          <a:p>
            <a:pPr indent="618490">
              <a:lnSpc>
                <a:spcPct val="18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1.两数相乘，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同号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得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异号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得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负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，并把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绝对值相乘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 indent="618490">
              <a:lnSpc>
                <a:spcPct val="18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2.任何数同0相乘，都得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13485" y="3168015"/>
            <a:ext cx="10299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总结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7" grpId="0"/>
      <p:bldP spid="163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Line 15"/>
          <p:cNvSpPr>
            <a:spLocks noChangeShapeType="1"/>
          </p:cNvSpPr>
          <p:nvPr/>
        </p:nvSpPr>
        <p:spPr bwMode="auto">
          <a:xfrm flipH="1">
            <a:off x="7464425" y="3876675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6" name="Line 32"/>
          <p:cNvSpPr>
            <a:spLocks noChangeShapeType="1"/>
          </p:cNvSpPr>
          <p:nvPr/>
        </p:nvSpPr>
        <p:spPr bwMode="auto">
          <a:xfrm>
            <a:off x="8759825" y="4308475"/>
            <a:ext cx="71438" cy="460375"/>
          </a:xfrm>
          <a:prstGeom prst="line">
            <a:avLst/>
          </a:prstGeom>
          <a:noFill/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7" name="Line 33"/>
          <p:cNvSpPr>
            <a:spLocks noChangeShapeType="1"/>
          </p:cNvSpPr>
          <p:nvPr/>
        </p:nvSpPr>
        <p:spPr bwMode="auto">
          <a:xfrm>
            <a:off x="8886825" y="4435475"/>
            <a:ext cx="71438" cy="460375"/>
          </a:xfrm>
          <a:prstGeom prst="line">
            <a:avLst/>
          </a:prstGeom>
          <a:noFill/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194" name="右箭头 48"/>
          <p:cNvSpPr/>
          <p:nvPr/>
        </p:nvSpPr>
        <p:spPr>
          <a:xfrm>
            <a:off x="4006850" y="4379913"/>
            <a:ext cx="649288" cy="504825"/>
          </a:xfrm>
          <a:prstGeom prst="rightArrow">
            <a:avLst>
              <a:gd name="adj1" fmla="val 50000"/>
              <a:gd name="adj2" fmla="val 49993"/>
            </a:avLst>
          </a:prstGeom>
          <a:noFill/>
          <a:ln w="9525">
            <a:noFill/>
          </a:ln>
        </p:spPr>
        <p:txBody>
          <a:bodyPr anchor="t" anchorCtr="0"/>
          <a:lstStyle/>
          <a:p>
            <a:pPr>
              <a:buFont typeface="Arial" panose="020B0604020202020204" pitchFamily="34" charset="0"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95" name="右箭头 49"/>
          <p:cNvSpPr/>
          <p:nvPr/>
        </p:nvSpPr>
        <p:spPr>
          <a:xfrm>
            <a:off x="6743700" y="4524375"/>
            <a:ext cx="647700" cy="503238"/>
          </a:xfrm>
          <a:prstGeom prst="rightArrow">
            <a:avLst>
              <a:gd name="adj1" fmla="val 50000"/>
              <a:gd name="adj2" fmla="val 49992"/>
            </a:avLst>
          </a:prstGeom>
          <a:noFill/>
          <a:ln w="9525">
            <a:noFill/>
          </a:ln>
        </p:spPr>
        <p:txBody>
          <a:bodyPr anchor="t" anchorCtr="0"/>
          <a:lstStyle/>
          <a:p>
            <a:pPr>
              <a:buFont typeface="Arial" panose="020B0604020202020204" pitchFamily="34" charset="0"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97" name="直角三角形 1"/>
          <p:cNvSpPr/>
          <p:nvPr/>
        </p:nvSpPr>
        <p:spPr>
          <a:xfrm flipH="1" flipV="1">
            <a:off x="5276850" y="4087813"/>
            <a:ext cx="936625" cy="598487"/>
          </a:xfrm>
          <a:prstGeom prst="rtTriangle">
            <a:avLst/>
          </a:prstGeom>
          <a:noFill/>
          <a:ln w="9525">
            <a:noFill/>
          </a:ln>
        </p:spPr>
        <p:txBody>
          <a:bodyPr rot="10800000" anchor="t" anchorCtr="0"/>
          <a:lstStyle/>
          <a:p>
            <a:pPr>
              <a:buFont typeface="Arial" panose="020B0604020202020204" pitchFamily="34" charset="0"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99" name="矩形 6"/>
          <p:cNvSpPr/>
          <p:nvPr/>
        </p:nvSpPr>
        <p:spPr>
          <a:xfrm>
            <a:off x="2351088" y="3803650"/>
            <a:ext cx="1320800" cy="1385888"/>
          </a:xfrm>
          <a:prstGeom prst="rect">
            <a:avLst/>
          </a:prstGeom>
          <a:noFill/>
          <a:ln w="19050">
            <a:noFill/>
          </a:ln>
        </p:spPr>
        <p:txBody>
          <a:bodyPr anchor="t" anchorCtr="0"/>
          <a:lstStyle/>
          <a:p>
            <a:pPr>
              <a:buFont typeface="Arial" panose="020B0604020202020204" pitchFamily="34" charset="0"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圆角矩形 31"/>
          <p:cNvSpPr/>
          <p:nvPr/>
        </p:nvSpPr>
        <p:spPr>
          <a:xfrm>
            <a:off x="514668" y="735330"/>
            <a:ext cx="1836737" cy="5905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拓展</a:t>
            </a:r>
          </a:p>
        </p:txBody>
      </p:sp>
      <p:sp>
        <p:nvSpPr>
          <p:cNvPr id="200709" name="Text Box 5"/>
          <p:cNvSpPr txBox="1"/>
          <p:nvPr/>
        </p:nvSpPr>
        <p:spPr>
          <a:xfrm>
            <a:off x="1530033" y="1855788"/>
            <a:ext cx="6276975" cy="332295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8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讨论</a:t>
            </a:r>
            <a:r>
              <a:rPr lang="en-US" altLang="zh-CN" sz="28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altLang="en-US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</a:t>
            </a: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＜</a:t>
            </a: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0,b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＞</a:t>
            </a: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0,</a:t>
            </a:r>
            <a:r>
              <a:rPr lang="zh-CN" altLang="en-US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</a:t>
            </a: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ab_____0 ;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lang="zh-CN" altLang="en-US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</a:t>
            </a: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＜</a:t>
            </a: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0,b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＜</a:t>
            </a: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0,</a:t>
            </a:r>
            <a:r>
              <a:rPr lang="zh-CN" altLang="en-US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</a:t>
            </a: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ab_____0 ;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</a:t>
            </a:r>
            <a:r>
              <a:rPr lang="zh-CN" altLang="en-US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</a:t>
            </a:r>
            <a:r>
              <a:rPr lang="en-US" altLang="zh-CN" sz="2800" dirty="0" err="1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＞</a:t>
            </a: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0,</a:t>
            </a:r>
            <a:r>
              <a:rPr lang="zh-CN" altLang="en-US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</a:t>
            </a: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应满足什么条件？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(4)</a:t>
            </a:r>
            <a:r>
              <a:rPr lang="zh-CN" altLang="en-US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</a:t>
            </a:r>
            <a:r>
              <a:rPr lang="en-US" altLang="zh-CN" sz="2800" dirty="0" err="1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＜</a:t>
            </a: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</a:t>
            </a: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 sz="2800" dirty="0">
                <a:solidFill>
                  <a:srgbClr val="1B1B1B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应满足什么条件？</a:t>
            </a:r>
          </a:p>
        </p:txBody>
      </p:sp>
      <p:sp>
        <p:nvSpPr>
          <p:cNvPr id="200710" name="Text Box 6"/>
          <p:cNvSpPr txBox="1"/>
          <p:nvPr/>
        </p:nvSpPr>
        <p:spPr>
          <a:xfrm>
            <a:off x="4905375" y="2663825"/>
            <a:ext cx="866775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</a:p>
        </p:txBody>
      </p:sp>
      <p:sp>
        <p:nvSpPr>
          <p:cNvPr id="200711" name="Text Box 7"/>
          <p:cNvSpPr txBox="1"/>
          <p:nvPr/>
        </p:nvSpPr>
        <p:spPr>
          <a:xfrm>
            <a:off x="4973003" y="3375660"/>
            <a:ext cx="73025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</a:p>
        </p:txBody>
      </p:sp>
      <p:sp>
        <p:nvSpPr>
          <p:cNvPr id="200712" name="Text Box 8"/>
          <p:cNvSpPr txBox="1"/>
          <p:nvPr/>
        </p:nvSpPr>
        <p:spPr>
          <a:xfrm>
            <a:off x="7635875" y="3978275"/>
            <a:ext cx="1836738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just">
              <a:buFont typeface="Arial" panose="020B0604020202020204" pitchFamily="34" charset="0"/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同号</a:t>
            </a:r>
          </a:p>
        </p:txBody>
      </p:sp>
      <p:sp>
        <p:nvSpPr>
          <p:cNvPr id="200713" name="Text Box 9"/>
          <p:cNvSpPr txBox="1"/>
          <p:nvPr/>
        </p:nvSpPr>
        <p:spPr>
          <a:xfrm>
            <a:off x="7635558" y="4570730"/>
            <a:ext cx="1836737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just">
              <a:buFont typeface="Arial" panose="020B0604020202020204" pitchFamily="34" charset="0"/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异号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07083 0" pathEditMode="relative" ptsTypes="">
                                      <p:cBhvr>
                                        <p:cTn id="24" dur="2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4" grpId="0"/>
      <p:bldP spid="7195" grpId="0"/>
      <p:bldP spid="7197" grpId="0"/>
      <p:bldP spid="7197" grpId="1"/>
      <p:bldP spid="7197" grpId="2"/>
      <p:bldP spid="7199" grpId="0"/>
      <p:bldP spid="19" grpId="0" animBg="1"/>
      <p:bldP spid="200709" grpId="0"/>
      <p:bldP spid="200710" grpId="0"/>
      <p:bldP spid="200711" grpId="0"/>
      <p:bldP spid="200712" grpId="0"/>
      <p:bldP spid="2007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1374140" y="1114425"/>
            <a:ext cx="5391150" cy="1728788"/>
            <a:chOff x="1113" y="2142"/>
            <a:chExt cx="8489" cy="3086"/>
          </a:xfrm>
        </p:grpSpPr>
        <p:sp>
          <p:nvSpPr>
            <p:cNvPr id="26626" name="文本框 3"/>
            <p:cNvSpPr txBox="1"/>
            <p:nvPr/>
          </p:nvSpPr>
          <p:spPr>
            <a:xfrm>
              <a:off x="1113" y="2142"/>
              <a:ext cx="2928" cy="9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 marL="609600" indent="-609600">
                <a:spcBef>
                  <a:spcPct val="35000"/>
                </a:spcBef>
                <a:buFont typeface="Arial" panose="020B0604020202020204" pitchFamily="34" charset="0"/>
              </a:pPr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例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1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  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计算：</a:t>
              </a:r>
              <a:endPara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26627" name="组合 15"/>
            <p:cNvGrpSpPr/>
            <p:nvPr/>
          </p:nvGrpSpPr>
          <p:grpSpPr>
            <a:xfrm>
              <a:off x="1460" y="2908"/>
              <a:ext cx="8142" cy="2320"/>
              <a:chOff x="1460" y="2908"/>
              <a:chExt cx="8142" cy="2320"/>
            </a:xfrm>
          </p:grpSpPr>
          <p:graphicFrame>
            <p:nvGraphicFramePr>
              <p:cNvPr id="26628" name="对象 5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1567" y="3042"/>
              <a:ext cx="2784" cy="7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0" r:id="rId3" imgW="850900" imgH="203200" progId="Equation.3">
                      <p:embed/>
                    </p:oleObj>
                  </mc:Choice>
                  <mc:Fallback>
                    <p:oleObj r:id="rId3" imgW="850900" imgH="2032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567" y="3042"/>
                            <a:ext cx="2784" cy="78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629" name="对象 6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5763" y="2908"/>
              <a:ext cx="3839" cy="7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1" r:id="rId5" imgW="1271270" imgH="203200" progId="Equation.3">
                      <p:embed/>
                    </p:oleObj>
                  </mc:Choice>
                  <mc:Fallback>
                    <p:oleObj r:id="rId5" imgW="1271270" imgH="2032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5763" y="2908"/>
                            <a:ext cx="3839" cy="725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630" name="对象 7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1460" y="3822"/>
              <a:ext cx="3954" cy="14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2" r:id="rId7" imgW="1309370" imgH="393700" progId="Equation.3">
                      <p:embed/>
                    </p:oleObj>
                  </mc:Choice>
                  <mc:Fallback>
                    <p:oleObj r:id="rId7" imgW="1309370" imgH="3937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1460" y="3822"/>
                            <a:ext cx="3954" cy="140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631" name="对象 9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5763" y="3762"/>
              <a:ext cx="3649" cy="14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3" r:id="rId9" imgW="1207770" imgH="393700" progId="Equation.3">
                      <p:embed/>
                    </p:oleObj>
                  </mc:Choice>
                  <mc:Fallback>
                    <p:oleObj r:id="rId9" imgW="1207770" imgH="3937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5763" y="3762"/>
                            <a:ext cx="3649" cy="140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7" name="文本框 16"/>
          <p:cNvSpPr txBox="1"/>
          <p:nvPr/>
        </p:nvSpPr>
        <p:spPr>
          <a:xfrm>
            <a:off x="1332865" y="2884170"/>
            <a:ext cx="7924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解：</a:t>
            </a:r>
          </a:p>
        </p:txBody>
      </p:sp>
      <p:graphicFrame>
        <p:nvGraphicFramePr>
          <p:cNvPr id="18443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012950" y="2906078"/>
          <a:ext cx="1674813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r:id="rId11" imgW="826770" imgH="203200" progId="Equation.3">
                  <p:embed/>
                </p:oleObj>
              </mc:Choice>
              <mc:Fallback>
                <p:oleObj r:id="rId11" imgW="826770" imgH="203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12950" y="2906078"/>
                        <a:ext cx="1674813" cy="4175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381250" y="3481070"/>
          <a:ext cx="1195388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r:id="rId13" imgW="622935" imgH="406400" progId="Equation.3">
                  <p:embed/>
                </p:oleObj>
              </mc:Choice>
              <mc:Fallback>
                <p:oleObj r:id="rId13" imgW="622935" imgH="4064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81250" y="3481070"/>
                        <a:ext cx="1195388" cy="8302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75530" y="2879408"/>
          <a:ext cx="23622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r:id="rId15" imgW="1233170" imgH="203200" progId="Equation.3">
                  <p:embed/>
                </p:oleObj>
              </mc:Choice>
              <mc:Fallback>
                <p:oleObj r:id="rId15" imgW="1233170" imgH="203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75530" y="2879408"/>
                        <a:ext cx="2362200" cy="3571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438140" y="3437890"/>
          <a:ext cx="17811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r:id="rId17" imgW="928370" imgH="406400" progId="Equation.3">
                  <p:embed/>
                </p:oleObj>
              </mc:Choice>
              <mc:Fallback>
                <p:oleObj r:id="rId17" imgW="928370" imgH="4064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438140" y="3437890"/>
                        <a:ext cx="1781175" cy="809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7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864678" y="4311650"/>
          <a:ext cx="19716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r:id="rId19" imgW="1182370" imgH="393700" progId="Equation.3">
                  <p:embed/>
                </p:oleObj>
              </mc:Choice>
              <mc:Fallback>
                <p:oleObj r:id="rId19" imgW="118237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864678" y="4311650"/>
                        <a:ext cx="1971675" cy="838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011738" y="4229100"/>
          <a:ext cx="20891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r:id="rId21" imgW="1182370" imgH="393700" progId="Equation.3">
                  <p:embed/>
                </p:oleObj>
              </mc:Choice>
              <mc:Fallback>
                <p:oleObj r:id="rId21" imgW="118237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011738" y="4229100"/>
                        <a:ext cx="2089150" cy="736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9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297430" y="4977765"/>
          <a:ext cx="127952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r:id="rId23" imgW="635635" imgH="584835" progId="Equation.3">
                  <p:embed/>
                </p:oleObj>
              </mc:Choice>
              <mc:Fallback>
                <p:oleObj r:id="rId23" imgW="635635" imgH="5848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297430" y="4977765"/>
                        <a:ext cx="1279525" cy="1200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472430" y="4822508"/>
          <a:ext cx="1168400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r:id="rId25" imgW="661035" imgH="813435" progId="Equation.3">
                  <p:embed/>
                </p:oleObj>
              </mc:Choice>
              <mc:Fallback>
                <p:oleObj r:id="rId25" imgW="661035" imgH="8134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472430" y="4822508"/>
                        <a:ext cx="1168400" cy="1520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1" name="Rectangle 10"/>
          <p:cNvSpPr/>
          <p:nvPr/>
        </p:nvSpPr>
        <p:spPr>
          <a:xfrm>
            <a:off x="2270125" y="3481388"/>
            <a:ext cx="1417638" cy="374650"/>
          </a:xfrm>
          <a:prstGeom prst="rect">
            <a:avLst/>
          </a:prstGeom>
          <a:noFill/>
          <a:ln w="57150">
            <a:noFill/>
          </a:ln>
        </p:spPr>
        <p:txBody>
          <a:bodyPr wrap="none" anchor="ctr" anchorCtr="0"/>
          <a:lstStyle/>
          <a:p>
            <a:pPr algn="ctr">
              <a:lnSpc>
                <a:spcPct val="150000"/>
              </a:lnSpc>
              <a:buFont typeface="Arial" panose="020B0604020202020204" pitchFamily="34" charset="0"/>
            </a:pPr>
            <a:endParaRPr lang="zh-CN" altLang="en-US" sz="240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452" name="Rectangle 10"/>
          <p:cNvSpPr/>
          <p:nvPr/>
        </p:nvSpPr>
        <p:spPr>
          <a:xfrm>
            <a:off x="5273040" y="3308985"/>
            <a:ext cx="1646238" cy="479425"/>
          </a:xfrm>
          <a:prstGeom prst="rect">
            <a:avLst/>
          </a:prstGeom>
          <a:noFill/>
          <a:ln w="57150">
            <a:noFill/>
          </a:ln>
        </p:spPr>
        <p:txBody>
          <a:bodyPr wrap="none" anchor="ctr" anchorCtr="0"/>
          <a:lstStyle/>
          <a:p>
            <a:pPr algn="ctr">
              <a:lnSpc>
                <a:spcPct val="150000"/>
              </a:lnSpc>
              <a:buFont typeface="Arial" panose="020B0604020202020204" pitchFamily="34" charset="0"/>
            </a:pPr>
            <a:endParaRPr lang="zh-CN" altLang="en-US" sz="240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453" name="Rectangle 10"/>
          <p:cNvSpPr/>
          <p:nvPr/>
        </p:nvSpPr>
        <p:spPr>
          <a:xfrm>
            <a:off x="2270125" y="5146993"/>
            <a:ext cx="1646238" cy="804862"/>
          </a:xfrm>
          <a:prstGeom prst="rect">
            <a:avLst/>
          </a:prstGeom>
          <a:noFill/>
          <a:ln w="57150">
            <a:noFill/>
          </a:ln>
        </p:spPr>
        <p:txBody>
          <a:bodyPr wrap="none" anchor="ctr" anchorCtr="0"/>
          <a:lstStyle/>
          <a:p>
            <a:pPr algn="ctr">
              <a:lnSpc>
                <a:spcPct val="150000"/>
              </a:lnSpc>
              <a:buFont typeface="Arial" panose="020B0604020202020204" pitchFamily="34" charset="0"/>
            </a:pPr>
            <a:endParaRPr lang="zh-CN" altLang="en-US" sz="240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454" name="Rectangle 10"/>
          <p:cNvSpPr/>
          <p:nvPr/>
        </p:nvSpPr>
        <p:spPr>
          <a:xfrm>
            <a:off x="5591175" y="4940300"/>
            <a:ext cx="1646238" cy="806450"/>
          </a:xfrm>
          <a:prstGeom prst="rect">
            <a:avLst/>
          </a:prstGeom>
          <a:noFill/>
          <a:ln w="57150">
            <a:noFill/>
          </a:ln>
        </p:spPr>
        <p:txBody>
          <a:bodyPr wrap="none" anchor="ctr" anchorCtr="0"/>
          <a:lstStyle/>
          <a:p>
            <a:pPr algn="ctr">
              <a:lnSpc>
                <a:spcPct val="150000"/>
              </a:lnSpc>
              <a:buFont typeface="Arial" panose="020B0604020202020204" pitchFamily="34" charset="0"/>
            </a:pPr>
            <a:endParaRPr lang="zh-CN" altLang="en-US" sz="240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2759" name="Text Box 7"/>
          <p:cNvSpPr txBox="1"/>
          <p:nvPr/>
        </p:nvSpPr>
        <p:spPr>
          <a:xfrm>
            <a:off x="8040688" y="1628775"/>
            <a:ext cx="2438400" cy="101473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25000"/>
              </a:lnSpc>
              <a:buSzTx/>
            </a:pPr>
            <a:r>
              <a:rPr lang="zh-CN" altLang="en-US" sz="2400">
                <a:solidFill>
                  <a:srgbClr val="000C0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有理数乘法的求解步骤</a:t>
            </a:r>
            <a:r>
              <a:rPr lang="en-US" altLang="zh-CN" sz="2400">
                <a:solidFill>
                  <a:srgbClr val="000C0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  <a:endParaRPr lang="en-US" altLang="zh-CN" sz="240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2765" name="Rectangle 13"/>
          <p:cNvSpPr>
            <a:spLocks noChangeArrowheads="1"/>
          </p:cNvSpPr>
          <p:nvPr/>
        </p:nvSpPr>
        <p:spPr bwMode="auto">
          <a:xfrm>
            <a:off x="7969250" y="2779713"/>
            <a:ext cx="28082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先确定积的符号；</a:t>
            </a:r>
            <a:r>
              <a:rPr kumimoji="0" lang="zh-CN" altLang="en-US" sz="2400" i="0" u="none" strike="noStrike" kern="1200" cap="none" spc="0" normalizeH="0" baseline="0" noProof="0" smtClean="0">
                <a:ln>
                  <a:noFill/>
                </a:ln>
                <a:solidFill>
                  <a:srgbClr val="000C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</p:txBody>
      </p:sp>
      <p:sp>
        <p:nvSpPr>
          <p:cNvPr id="202766" name="Rectangle 14"/>
          <p:cNvSpPr/>
          <p:nvPr/>
        </p:nvSpPr>
        <p:spPr>
          <a:xfrm>
            <a:off x="7969250" y="3498850"/>
            <a:ext cx="295275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eaLnBrk="0" hangingPunct="0"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再求绝对值的积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202767" name="Line 15"/>
          <p:cNvSpPr/>
          <p:nvPr/>
        </p:nvSpPr>
        <p:spPr>
          <a:xfrm flipH="1">
            <a:off x="7897813" y="407988"/>
            <a:ext cx="0" cy="6019800"/>
          </a:xfrm>
          <a:prstGeom prst="line">
            <a:avLst/>
          </a:prstGeom>
          <a:ln w="57150" cap="flat" cmpd="sng">
            <a:solidFill>
              <a:srgbClr val="FF00FF"/>
            </a:solidFill>
            <a:prstDash val="sysDot"/>
            <a:round/>
            <a:headEnd type="none" w="med" len="med"/>
            <a:tailEnd type="none" w="med" len="med"/>
          </a:ln>
        </p:spPr>
        <p:txBody>
          <a:bodyPr anchor="t" anchorCtr="0"/>
          <a:lstStyle/>
          <a:p>
            <a:pPr>
              <a:buFont typeface="Arial" panose="020B0604020202020204" pitchFamily="34" charset="0"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451" grpId="0"/>
      <p:bldP spid="18452" grpId="0"/>
      <p:bldP spid="18453" grpId="0"/>
      <p:bldP spid="18454" grpId="0"/>
      <p:bldP spid="202759" grpId="0"/>
      <p:bldP spid="202765" grpId="0"/>
      <p:bldP spid="2027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/>
          <p:nvPr/>
        </p:nvSpPr>
        <p:spPr>
          <a:xfrm>
            <a:off x="1732598" y="1354773"/>
            <a:ext cx="7920037" cy="11988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计算：</a:t>
            </a:r>
          </a:p>
          <a:p>
            <a:pPr>
              <a:buFont typeface="Arial" panose="020B0604020202020204" pitchFamily="34" charset="0"/>
            </a:pP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buFont typeface="Arial" panose="020B0604020202020204" pitchFamily="34" charset="0"/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×2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　　　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 -   )×(-2) 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</a:p>
        </p:txBody>
      </p:sp>
      <p:sp>
        <p:nvSpPr>
          <p:cNvPr id="204805" name="Text Box 5"/>
          <p:cNvSpPr txBox="1"/>
          <p:nvPr/>
        </p:nvSpPr>
        <p:spPr>
          <a:xfrm>
            <a:off x="1732915" y="3309303"/>
            <a:ext cx="3789363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观察上面两题有何特点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</a:p>
        </p:txBody>
      </p:sp>
      <p:sp>
        <p:nvSpPr>
          <p:cNvPr id="204806" name="Text Box 6"/>
          <p:cNvSpPr txBox="1"/>
          <p:nvPr/>
        </p:nvSpPr>
        <p:spPr>
          <a:xfrm>
            <a:off x="1819910" y="3588385"/>
            <a:ext cx="9452610" cy="2399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800" b="1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结论</a:t>
            </a:r>
            <a:r>
              <a:rPr lang="en-US" altLang="zh-CN" sz="2800" b="1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</a:p>
          <a:p>
            <a:pPr algn="l">
              <a:lnSpc>
                <a:spcPct val="150000"/>
              </a:lnSpc>
            </a:pPr>
            <a:r>
              <a:rPr lang="zh-CN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如果两个数的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乘积是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，那么我们称这两个有理数互为倒数，其中一个数称为另一个数的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倒数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没有倒数</a:t>
            </a:r>
            <a:r>
              <a:rPr lang="en-US" altLang="zh-CN" sz="24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显然，一个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正数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的倒数是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正数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，一个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负数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的倒数是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负数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351655" y="2504123"/>
            <a:ext cx="4103688" cy="936000"/>
            <a:chOff x="2055" y="5012"/>
            <a:chExt cx="6462" cy="1280"/>
          </a:xfrm>
        </p:grpSpPr>
        <p:sp>
          <p:nvSpPr>
            <p:cNvPr id="28677" name="Text Box 4"/>
            <p:cNvSpPr txBox="1"/>
            <p:nvPr/>
          </p:nvSpPr>
          <p:spPr>
            <a:xfrm>
              <a:off x="2055" y="5287"/>
              <a:ext cx="6462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）（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-   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×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-2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= 1</a:t>
              </a:r>
            </a:p>
          </p:txBody>
        </p:sp>
        <p:graphicFrame>
          <p:nvGraphicFramePr>
            <p:cNvPr id="28678" name="Object 9"/>
            <p:cNvGraphicFramePr>
              <a:graphicFrameLocks noChangeAspect="1"/>
            </p:cNvGraphicFramePr>
            <p:nvPr/>
          </p:nvGraphicFramePr>
          <p:xfrm>
            <a:off x="4592" y="5012"/>
            <a:ext cx="497" cy="1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r:id="rId3" imgW="154305" imgH="398780" progId="Equation.DSMT4">
                    <p:embed/>
                  </p:oleObj>
                </mc:Choice>
                <mc:Fallback>
                  <p:oleObj r:id="rId3" imgW="154305" imgH="39878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592" y="5012"/>
                          <a:ext cx="497" cy="1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组合 1"/>
          <p:cNvGrpSpPr/>
          <p:nvPr/>
        </p:nvGrpSpPr>
        <p:grpSpPr>
          <a:xfrm>
            <a:off x="1024890" y="2567940"/>
            <a:ext cx="3541078" cy="755650"/>
            <a:chOff x="1415" y="3975"/>
            <a:chExt cx="5577" cy="1190"/>
          </a:xfrm>
        </p:grpSpPr>
        <p:sp>
          <p:nvSpPr>
            <p:cNvPr id="28680" name="Text Box 3"/>
            <p:cNvSpPr txBox="1"/>
            <p:nvPr/>
          </p:nvSpPr>
          <p:spPr>
            <a:xfrm>
              <a:off x="1415" y="4210"/>
              <a:ext cx="5577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zh-CN" altLang="en-US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解：（</a:t>
              </a:r>
              <a:r>
                <a:rPr lang="en-US" altLang="zh-CN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</a:t>
              </a:r>
              <a:r>
                <a:rPr lang="zh-CN" altLang="en-US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）  </a:t>
              </a:r>
              <a:r>
                <a:rPr lang="en-US" altLang="zh-CN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×2 = 1</a:t>
              </a:r>
            </a:p>
          </p:txBody>
        </p:sp>
        <p:graphicFrame>
          <p:nvGraphicFramePr>
            <p:cNvPr id="28681" name="Object 10"/>
            <p:cNvGraphicFramePr>
              <a:graphicFrameLocks noChangeAspect="1"/>
            </p:cNvGraphicFramePr>
            <p:nvPr/>
          </p:nvGraphicFramePr>
          <p:xfrm>
            <a:off x="3685" y="3975"/>
            <a:ext cx="462" cy="1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2" r:id="rId5" imgW="154305" imgH="398780" progId="Equation.DSMT4">
                    <p:embed/>
                  </p:oleObj>
                </mc:Choice>
                <mc:Fallback>
                  <p:oleObj r:id="rId5" imgW="154305" imgH="39878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685" y="3975"/>
                          <a:ext cx="462" cy="119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682" name="Object 11"/>
          <p:cNvGraphicFramePr>
            <a:graphicFrameLocks noChangeAspect="1"/>
          </p:cNvGraphicFramePr>
          <p:nvPr/>
        </p:nvGraphicFramePr>
        <p:xfrm>
          <a:off x="5547043" y="1871980"/>
          <a:ext cx="2905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r:id="rId7" imgW="156845" imgH="405130" progId="Equation.DSMT4">
                  <p:embed/>
                </p:oleObj>
              </mc:Choice>
              <mc:Fallback>
                <p:oleObj r:id="rId7" imgW="156845" imgH="40513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47043" y="1871980"/>
                        <a:ext cx="290512" cy="752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2"/>
          <p:cNvGraphicFramePr>
            <a:graphicFrameLocks noChangeAspect="1"/>
          </p:cNvGraphicFramePr>
          <p:nvPr/>
        </p:nvGraphicFramePr>
        <p:xfrm>
          <a:off x="2422525" y="1806893"/>
          <a:ext cx="315913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r:id="rId9" imgW="156845" imgH="405130" progId="Equation.DSMT4">
                  <p:embed/>
                </p:oleObj>
              </mc:Choice>
              <mc:Fallback>
                <p:oleObj r:id="rId9" imgW="156845" imgH="40513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22525" y="1806893"/>
                        <a:ext cx="315913" cy="8175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684" name="组合 6147"/>
          <p:cNvGrpSpPr/>
          <p:nvPr/>
        </p:nvGrpSpPr>
        <p:grpSpPr>
          <a:xfrm>
            <a:off x="926385" y="472758"/>
            <a:ext cx="1676480" cy="795926"/>
            <a:chOff x="877" y="0"/>
            <a:chExt cx="2639" cy="1252"/>
          </a:xfrm>
        </p:grpSpPr>
        <p:sp>
          <p:nvSpPr>
            <p:cNvPr id="28685" name="矩形 7"/>
            <p:cNvSpPr/>
            <p:nvPr/>
          </p:nvSpPr>
          <p:spPr>
            <a:xfrm>
              <a:off x="882" y="0"/>
              <a:ext cx="2634" cy="1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l" t="t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 cmpd="sng">
              <a:solidFill>
                <a:srgbClr val="DDDDDD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8" name="文本框 6151"/>
            <p:cNvSpPr txBox="1"/>
            <p:nvPr/>
          </p:nvSpPr>
          <p:spPr>
            <a:xfrm>
              <a:off x="877" y="431"/>
              <a:ext cx="1407" cy="82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pPr>
                <a:buFont typeface="Arial" panose="020B0604020202020204" pitchFamily="34" charset="0"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倒数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732915" y="6189980"/>
            <a:ext cx="520509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思考：</a:t>
            </a:r>
            <a:r>
              <a:rPr lang="zh-CN" altLang="en-US" sz="2800" b="1" dirty="0">
                <a:solidFill>
                  <a:srgbClr val="000C0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</a:t>
            </a:r>
            <a:r>
              <a:rPr lang="en-US" altLang="zh-CN" sz="2800" b="1" dirty="0">
                <a:solidFill>
                  <a:srgbClr val="000C0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a(a≠0)</a:t>
            </a:r>
            <a:r>
              <a:rPr lang="zh-CN" altLang="en-US" sz="2800" b="1" dirty="0">
                <a:solidFill>
                  <a:srgbClr val="000C0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的倒数是什么</a:t>
            </a:r>
            <a:r>
              <a:rPr lang="en-US" altLang="zh-CN" sz="2800" b="1" dirty="0">
                <a:solidFill>
                  <a:srgbClr val="000C0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937828" y="6133283"/>
            <a:ext cx="5101953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(a≠0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,a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的倒数是  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</p:txBody>
      </p:sp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9906486" y="5987644"/>
          <a:ext cx="350420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r:id="rId10" imgW="140335" imgH="394970" progId="Equation.DSMT4">
                  <p:embed/>
                </p:oleObj>
              </mc:Choice>
              <mc:Fallback>
                <p:oleObj r:id="rId10" imgW="140335" imgH="39497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906486" y="5987644"/>
                        <a:ext cx="350420" cy="79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5" grpId="0"/>
      <p:bldP spid="204806" grpId="0"/>
      <p:bldP spid="4" grpId="1"/>
      <p:bldP spid="5" grpId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a552fc4-2481-4b58-9305-9d58371f0170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1305</Words>
  <Application>Microsoft Office PowerPoint</Application>
  <PresentationFormat>宽屏</PresentationFormat>
  <Paragraphs>154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黑体</vt:lpstr>
      <vt:lpstr>华文楷体</vt:lpstr>
      <vt:lpstr>宋体</vt:lpstr>
      <vt:lpstr>微软雅黑</vt:lpstr>
      <vt:lpstr>Arial</vt:lpstr>
      <vt:lpstr>Times New Roman</vt:lpstr>
      <vt:lpstr>WWW.2PPT.COM
</vt:lpstr>
      <vt:lpstr>Equation.3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2021-07-07T10:19:00Z</cp:lastPrinted>
  <dcterms:created xsi:type="dcterms:W3CDTF">2021-07-07T10:19:00Z</dcterms:created>
  <dcterms:modified xsi:type="dcterms:W3CDTF">2023-01-16T17:47:56Z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C376C5AFB7A4441DBFB9852BEC4810BF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