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75" r:id="rId9"/>
    <p:sldId id="267" r:id="rId10"/>
    <p:sldId id="291" r:id="rId11"/>
    <p:sldId id="292" r:id="rId12"/>
    <p:sldId id="293" r:id="rId13"/>
    <p:sldId id="294" r:id="rId14"/>
    <p:sldId id="295" r:id="rId15"/>
    <p:sldId id="289" r:id="rId16"/>
    <p:sldId id="29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DE3EC0A1-0D6F-47F7-86B7-F7BE6DFDE1D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EE7409E9-5278-494D-82B6-0FB52E95C7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2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3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3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9.png"/><Relationship Id="rId5" Type="http://schemas.openxmlformats.org/officeDocument/2006/relationships/tags" Target="../tags/tag34.xml"/><Relationship Id="rId10" Type="http://schemas.openxmlformats.org/officeDocument/2006/relationships/image" Target="../media/image10.png"/><Relationship Id="rId4" Type="http://schemas.openxmlformats.org/officeDocument/2006/relationships/tags" Target="../tags/tag33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microsoft.com/office/2007/relationships/hdphoto" Target="../media/hdphoto2.wdp"/><Relationship Id="rId5" Type="http://schemas.openxmlformats.org/officeDocument/2006/relationships/tags" Target="../tags/tag6.xml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50584" y="19049"/>
            <a:ext cx="12242584" cy="6535972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167930" y="2016018"/>
            <a:ext cx="7111156" cy="2063743"/>
            <a:chOff x="5167930" y="2176843"/>
            <a:chExt cx="7111156" cy="2063743"/>
          </a:xfrm>
        </p:grpSpPr>
        <p:sp>
          <p:nvSpPr>
            <p:cNvPr id="13" name="Shape 40"/>
            <p:cNvSpPr/>
            <p:nvPr/>
          </p:nvSpPr>
          <p:spPr>
            <a:xfrm>
              <a:off x="5236061" y="3903401"/>
              <a:ext cx="4565494" cy="3371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主讲人：</a:t>
              </a:r>
              <a:r>
                <a:rPr lang="en-US" altLang="zh-CN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PPT818   </a:t>
              </a:r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260870" y="2176843"/>
              <a:ext cx="36125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第十七章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勾股定理</a:t>
              </a:r>
              <a:endPara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67930" y="2702632"/>
              <a:ext cx="7111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勾股定理</a:t>
              </a:r>
              <a:r>
                <a:rPr lang="zh-CN" altLang="en-US" sz="2800" dirty="0"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（勾股定理的实际运用）</a:t>
              </a:r>
              <a:endParaRPr lang="en-US" altLang="zh-CN" sz="32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71380" y="3681085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33"/>
          <p:cNvSpPr txBox="1"/>
          <p:nvPr>
            <p:custDataLst>
              <p:tags r:id="rId1"/>
            </p:custDataLst>
          </p:nvPr>
        </p:nvSpPr>
        <p:spPr>
          <a:xfrm>
            <a:off x="3738625" y="3687160"/>
            <a:ext cx="2878009" cy="400110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3"/>
          <a:stretch>
            <a:fillRect/>
          </a:stretch>
        </p:blipFill>
        <p:spPr>
          <a:xfrm>
            <a:off x="-2004903" y="6535971"/>
            <a:ext cx="16201806" cy="159283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168" y="6159653"/>
            <a:ext cx="2664981" cy="5158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19" y="885476"/>
            <a:ext cx="3606922" cy="38208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41" y="3087561"/>
            <a:ext cx="5861380" cy="4188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15" name="图片 14" descr="fig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082117" y="3732362"/>
            <a:ext cx="3339403" cy="199933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651898" y="1648310"/>
            <a:ext cx="8416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．如图，一架梯子</a:t>
            </a:r>
            <a:r>
              <a:rPr lang="en-US" altLang="zh-CN" sz="2000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长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13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米，斜靠在一面墙上，梯子底端离墙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米．</a:t>
            </a:r>
          </a:p>
          <a:p>
            <a:pPr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）这个梯子的顶端距地面有多高？</a:t>
            </a:r>
          </a:p>
          <a:p>
            <a:pPr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）如果梯子的顶端下滑了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米，那么梯子的底端在水平方向滑动了多少米？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651898" y="3657303"/>
                <a:ext cx="5646877" cy="1999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解：（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）根据勾股定理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,</a:t>
                </a: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所以梯子距离地面的高度为：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AO=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=12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（米）</a:t>
                </a: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答：这个梯子的顶端距地面有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12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米高；</a:t>
                </a: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898" y="3657303"/>
                <a:ext cx="5646877" cy="1999330"/>
              </a:xfrm>
              <a:prstGeom prst="rect">
                <a:avLst/>
              </a:prstGeom>
              <a:blipFill rotWithShape="1">
                <a:blip r:embed="rId5"/>
                <a:stretch>
                  <a:fillRect l="-5" t="-17" r="2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19" name="文本框 1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12" name="图片 11" descr="fig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066612" y="3160035"/>
            <a:ext cx="2904004" cy="173865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02026" y="1240694"/>
            <a:ext cx="8416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．如图，一架梯子</a:t>
            </a:r>
            <a:r>
              <a:rPr lang="en-US" altLang="zh-CN" sz="2000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长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13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米，斜靠在一面墙上，梯子底端离墙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米．</a:t>
            </a:r>
          </a:p>
          <a:p>
            <a:pPr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）这个梯子的顶端距地面有多高？</a:t>
            </a:r>
          </a:p>
          <a:p>
            <a:pPr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）如果梯子的顶端下滑了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米，那么梯子的底端在水平方向滑动了多少米？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 flipH="1">
                <a:off x="1102026" y="2945184"/>
                <a:ext cx="7940489" cy="3010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 梯子下滑了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米即梯子距离地面的高度为</a:t>
                </a:r>
                <a:endParaRPr lang="en-US" altLang="zh-CN" sz="20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OA′=12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5=7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（米），</a:t>
                </a:r>
                <a:endParaRPr lang="en-US" altLang="zh-CN" sz="20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根据勾股定理：</a:t>
                </a:r>
                <a:endParaRPr lang="en-US" altLang="zh-CN" sz="20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OB′=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𝑂𝐴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（米），</a:t>
                </a: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BB′=OB′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OB=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）米</a:t>
                </a: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答：当梯子的顶端下滑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米时，梯子的底端水平后移了（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）米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sz="20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02026" y="2945184"/>
                <a:ext cx="7940489" cy="3010376"/>
              </a:xfrm>
              <a:prstGeom prst="rect">
                <a:avLst/>
              </a:prstGeom>
              <a:blipFill rotWithShape="1">
                <a:blip r:embed="rId5"/>
                <a:stretch>
                  <a:fillRect l="-4" t="-2" r="1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20" name="文本框 19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15" name="图片 14" descr="fig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3361" y="3368635"/>
            <a:ext cx="2444564" cy="227379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741174" y="1351516"/>
            <a:ext cx="7684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．如图，一高层住宅发生火灾，消防车立即赶到距大厦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米处（车尾到大厦墙面），升起云梯到火灾窗口，已知云梯长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米，云梯底部距地面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米，问：发生火灾的住户窗口距离地面多高？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741174" y="3249059"/>
                <a:ext cx="5935605" cy="2460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∵AC⊥BC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∴∠ACB=90°</a:t>
                </a:r>
                <a:endParaRPr lang="zh-CN" altLang="zh-CN" sz="20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根据勾股定理，得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BC=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000" i="1" kern="1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000" i="1" kern="1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0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=12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∴BD=BC+CD=12+2=14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（米）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答：发生火灾的住户窗口距离地面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14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米．</a:t>
                </a: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174" y="3249059"/>
                <a:ext cx="5935605" cy="2460995"/>
              </a:xfrm>
              <a:prstGeom prst="rect">
                <a:avLst/>
              </a:prstGeom>
              <a:blipFill rotWithShape="1">
                <a:blip r:embed="rId5"/>
                <a:stretch>
                  <a:fillRect t="-16" r="4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19" name="文本框 1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19" name="文本框 1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  <p:pic>
        <p:nvPicPr>
          <p:cNvPr id="12" name="图片 11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992317" y="3503920"/>
            <a:ext cx="3494708" cy="221117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369236" y="1465533"/>
            <a:ext cx="78073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．如图，一次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台风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过后，一根旗杆被台风从离地面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2.8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米处吹断，倒下的旗杆的顶端落在离旗杆底部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9.6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米处，那么这根旗杆被吹断裂前有多高？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369236" y="3267075"/>
                <a:ext cx="5394222" cy="2457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en-US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旗杆剩余部分、折断部分与地面</a:t>
                </a:r>
                <a:endParaRPr lang="en-US" altLang="zh-CN" sz="20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正好构成直角三角形，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+9.</m:t>
                        </m:r>
                        <m:sSup>
                          <m:sSupPr>
                            <m:ctrlPr>
                              <a:rPr lang="zh-CN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=10m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旗杆的高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=AC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＋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BC=2.8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＋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10=12.8m.</a:t>
                </a:r>
                <a:endParaRPr lang="zh-CN" altLang="zh-CN" sz="20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答：这根旗杆被吹断裂前至少有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12.8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米高．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236" y="3267075"/>
                <a:ext cx="5394222" cy="2457148"/>
              </a:xfrm>
              <a:prstGeom prst="rect">
                <a:avLst/>
              </a:prstGeom>
              <a:blipFill rotWithShape="1">
                <a:blip r:embed="rId6"/>
                <a:stretch>
                  <a:fillRect l="-3" r="1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19" name="文本框 1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情景引入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  <p:pic>
        <p:nvPicPr>
          <p:cNvPr id="15" name="图片 14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100457" y="4114800"/>
            <a:ext cx="3281918" cy="180768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369236" y="1436261"/>
            <a:ext cx="7609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．如图，测得某楼梯的长为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5m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，高为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3m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，宽为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2m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，计划在表面铺地毯，若每平方米地毯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50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元，你能帮助算出至少需要多少钱吗？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69236" y="2557283"/>
                <a:ext cx="6905632" cy="3470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解：由勾股定理得：直角三角形下面直角边长为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4m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将每阶楼梯的横向线段和纵向线段分别向下和向右平移，则横向线段和纵向线段的和分别为直角三角形的两直角边长， 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地毯的长度为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＋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7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），地毯的面积为：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7×2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14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即：至少要购买地毯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14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平方米．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需要的费用为：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14×50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700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（元）．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答：至少需要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700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元．</a:t>
                </a: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236" y="2557283"/>
                <a:ext cx="6905632" cy="3470565"/>
              </a:xfrm>
              <a:prstGeom prst="rect">
                <a:avLst/>
              </a:prstGeom>
              <a:blipFill rotWithShape="1">
                <a:blip r:embed="rId6"/>
                <a:stretch>
                  <a:fillRect l="-3" t="-4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281876" y="1361494"/>
            <a:ext cx="3335253" cy="3532589"/>
            <a:chOff x="1917843" y="1498600"/>
            <a:chExt cx="3335253" cy="353258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020" y="1498600"/>
              <a:ext cx="3297374" cy="29026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03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9" name="图片 8" descr="图片包含 黑色, 游戏机, 桌子&#10;&#10;描述已自动生成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29" y="3891072"/>
            <a:ext cx="1044810" cy="965079"/>
          </a:xfrm>
          <a:prstGeom prst="rect">
            <a:avLst/>
          </a:prstGeom>
        </p:spPr>
      </p:pic>
      <p:sp>
        <p:nvSpPr>
          <p:cNvPr id="11" name="文本框 38"/>
          <p:cNvSpPr txBox="1"/>
          <p:nvPr>
            <p:custDataLst>
              <p:tags r:id="rId1"/>
            </p:custDataLst>
          </p:nvPr>
        </p:nvSpPr>
        <p:spPr>
          <a:xfrm>
            <a:off x="1448327" y="4322986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72636" y="1533525"/>
            <a:ext cx="6159048" cy="1115552"/>
            <a:chOff x="4904334" y="1184807"/>
            <a:chExt cx="6159048" cy="1115552"/>
          </a:xfrm>
        </p:grpSpPr>
        <p:sp>
          <p:nvSpPr>
            <p:cNvPr id="24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6942490" y="1602136"/>
              <a:ext cx="412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利用勾股定理解决实际问题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904334" y="1184807"/>
              <a:ext cx="1670973" cy="1115552"/>
              <a:chOff x="4720432" y="1497377"/>
              <a:chExt cx="1670973" cy="1115552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0432" y="1497377"/>
                <a:ext cx="1267268" cy="1115552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/>
          <p:cNvGrpSpPr/>
          <p:nvPr/>
        </p:nvGrpSpPr>
        <p:grpSpPr>
          <a:xfrm>
            <a:off x="5349065" y="2888390"/>
            <a:ext cx="5788919" cy="1157050"/>
            <a:chOff x="4880763" y="1164058"/>
            <a:chExt cx="5788919" cy="1157050"/>
          </a:xfrm>
        </p:grpSpPr>
        <p:sp>
          <p:nvSpPr>
            <p:cNvPr id="28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6942490" y="1602136"/>
              <a:ext cx="372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勾股定理的运用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880763" y="1164058"/>
              <a:ext cx="1694544" cy="1157050"/>
              <a:chOff x="4696861" y="1476628"/>
              <a:chExt cx="1694544" cy="1157050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6861" y="1476628"/>
                <a:ext cx="1314410" cy="1157050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5372636" y="4284753"/>
            <a:ext cx="6070148" cy="1115552"/>
            <a:chOff x="4904334" y="1184807"/>
            <a:chExt cx="6070148" cy="1115552"/>
          </a:xfrm>
        </p:grpSpPr>
        <p:sp>
          <p:nvSpPr>
            <p:cNvPr id="35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6942490" y="1602136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利用勾股定理进行相关计算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904334" y="1184807"/>
              <a:ext cx="1670973" cy="1115552"/>
              <a:chOff x="4720432" y="1497377"/>
              <a:chExt cx="1670973" cy="1115552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0432" y="1497377"/>
                <a:ext cx="1267268" cy="111555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50584" y="19049"/>
            <a:ext cx="12242584" cy="653597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19" y="885476"/>
            <a:ext cx="3606922" cy="38208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41" y="3087561"/>
            <a:ext cx="5861380" cy="4188726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167930" y="2016018"/>
            <a:ext cx="6837550" cy="2063743"/>
            <a:chOff x="5167930" y="2176843"/>
            <a:chExt cx="6837550" cy="2063743"/>
          </a:xfrm>
        </p:grpSpPr>
        <p:sp>
          <p:nvSpPr>
            <p:cNvPr id="13" name="Shape 40"/>
            <p:cNvSpPr/>
            <p:nvPr/>
          </p:nvSpPr>
          <p:spPr>
            <a:xfrm>
              <a:off x="5236061" y="3903401"/>
              <a:ext cx="4565494" cy="3371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主讲人：</a:t>
              </a:r>
              <a:r>
                <a:rPr lang="en-US" altLang="zh-CN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PPT818   </a:t>
              </a:r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213245" y="2176843"/>
              <a:ext cx="34642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第十七章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勾股定理</a:t>
              </a:r>
              <a:endPara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67930" y="2702632"/>
              <a:ext cx="65412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blipFill dpi="0" rotWithShape="1">
                    <a:blip r:embed="rId7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谢谢各位同学倾听！</a:t>
              </a:r>
              <a:endParaRPr lang="en-US" altLang="zh-CN" sz="3200" dirty="0">
                <a:blipFill dpi="0" rotWithShape="1">
                  <a:blip r:embed="rId7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71380" y="3681085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33"/>
          <p:cNvSpPr txBox="1"/>
          <p:nvPr>
            <p:custDataLst>
              <p:tags r:id="rId1"/>
            </p:custDataLst>
          </p:nvPr>
        </p:nvSpPr>
        <p:spPr>
          <a:xfrm>
            <a:off x="3738625" y="3687160"/>
            <a:ext cx="2878009" cy="400110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3"/>
          <a:stretch>
            <a:fillRect/>
          </a:stretch>
        </p:blipFill>
        <p:spPr>
          <a:xfrm>
            <a:off x="-2004903" y="6535971"/>
            <a:ext cx="16201806" cy="159283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168" y="6159653"/>
            <a:ext cx="2664981" cy="515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30625" y="1743316"/>
            <a:ext cx="2642172" cy="2342833"/>
            <a:chOff x="2092905" y="1767376"/>
            <a:chExt cx="2642172" cy="2342833"/>
          </a:xfrm>
        </p:grpSpPr>
        <p:sp>
          <p:nvSpPr>
            <p:cNvPr id="5" name="文本框 4"/>
            <p:cNvSpPr txBox="1"/>
            <p:nvPr/>
          </p:nvSpPr>
          <p:spPr>
            <a:xfrm>
              <a:off x="2092905" y="1767376"/>
              <a:ext cx="165942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421897" y="2663659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录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15326" y="1607125"/>
            <a:ext cx="6548173" cy="1840902"/>
            <a:chOff x="4827129" y="1145593"/>
            <a:chExt cx="6548173" cy="1840902"/>
          </a:xfrm>
        </p:grpSpPr>
        <p:grpSp>
          <p:nvGrpSpPr>
            <p:cNvPr id="14" name="组合 13"/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16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827129" y="1145593"/>
              <a:ext cx="1564276" cy="805340"/>
              <a:chOff x="4827129" y="1727387"/>
              <a:chExt cx="1564276" cy="805340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129" y="1727387"/>
                <a:ext cx="914868" cy="805340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/>
            <p:nvPr/>
          </p:nvSpPr>
          <p:spPr>
            <a:xfrm>
              <a:off x="4920034" y="2281366"/>
              <a:ext cx="6455268" cy="705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、利用勾股定理解决实际问题。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、从实际问题中抽象出数学模型，利用勾股定理解决。。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221127" y="3716972"/>
            <a:ext cx="3158687" cy="1648571"/>
            <a:chOff x="4832930" y="1014759"/>
            <a:chExt cx="3158687" cy="1648571"/>
          </a:xfrm>
        </p:grpSpPr>
        <p:grpSp>
          <p:nvGrpSpPr>
            <p:cNvPr id="66" name="组合 65"/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72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832930" y="1014759"/>
              <a:ext cx="1558475" cy="917200"/>
              <a:chOff x="4832930" y="1596553"/>
              <a:chExt cx="1558475" cy="917200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2930" y="1596553"/>
                <a:ext cx="1042272" cy="917200"/>
              </a:xfrm>
              <a:prstGeom prst="rect">
                <a:avLst/>
              </a:prstGeom>
            </p:spPr>
          </p:pic>
        </p:grpSp>
        <p:sp>
          <p:nvSpPr>
            <p:cNvPr id="68" name="矩形 67"/>
            <p:cNvSpPr/>
            <p:nvPr/>
          </p:nvSpPr>
          <p:spPr>
            <a:xfrm>
              <a:off x="4920034" y="2281366"/>
              <a:ext cx="2548328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、勾股定理的应用。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493710" y="3747716"/>
            <a:ext cx="3163219" cy="1617827"/>
            <a:chOff x="4766024" y="1045503"/>
            <a:chExt cx="3163219" cy="1617827"/>
          </a:xfrm>
        </p:grpSpPr>
        <p:grpSp>
          <p:nvGrpSpPr>
            <p:cNvPr id="75" name="组合 74"/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8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766024" y="1045503"/>
              <a:ext cx="1625381" cy="926696"/>
              <a:chOff x="4766024" y="1627297"/>
              <a:chExt cx="1625381" cy="926696"/>
            </a:xfrm>
          </p:grpSpPr>
          <p:sp>
            <p:nvSpPr>
              <p:cNvPr id="78" name="矩形: 圆角 7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6024" y="1627297"/>
                <a:ext cx="1053062" cy="926696"/>
              </a:xfrm>
              <a:prstGeom prst="rect">
                <a:avLst/>
              </a:prstGeom>
            </p:spPr>
          </p:pic>
        </p:grpSp>
        <p:sp>
          <p:nvSpPr>
            <p:cNvPr id="77" name="矩形 76"/>
            <p:cNvSpPr/>
            <p:nvPr/>
          </p:nvSpPr>
          <p:spPr>
            <a:xfrm>
              <a:off x="4920034" y="2281366"/>
              <a:ext cx="3009209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、勾股定理在实际生活中的应用。 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07" y="2543878"/>
            <a:ext cx="1948540" cy="206413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15">
            <a:off x="8278877" y="-1700321"/>
            <a:ext cx="5861380" cy="4188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88691" y="2784168"/>
            <a:ext cx="4463729" cy="1142194"/>
            <a:chOff x="8266676" y="1577362"/>
            <a:chExt cx="2048067" cy="524066"/>
          </a:xfrm>
        </p:grpSpPr>
        <p:sp>
          <p:nvSpPr>
            <p:cNvPr id="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8266676" y="1577362"/>
              <a:ext cx="1906510" cy="3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 </a:t>
              </a:r>
              <a:r>
                <a:rPr lang="zh-CN" altLang="en-US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278442" y="1981395"/>
              <a:ext cx="2036301" cy="12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17843" y="1701553"/>
            <a:ext cx="3335253" cy="3454893"/>
            <a:chOff x="1917843" y="1576296"/>
            <a:chExt cx="3335253" cy="345489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01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283" y="1576296"/>
              <a:ext cx="2830848" cy="2491944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16" y="1943720"/>
            <a:ext cx="2528402" cy="2678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情景引入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  <p:sp>
        <p:nvSpPr>
          <p:cNvPr id="208" name="矩形 207"/>
          <p:cNvSpPr/>
          <p:nvPr/>
        </p:nvSpPr>
        <p:spPr>
          <a:xfrm>
            <a:off x="1262764" y="1405621"/>
            <a:ext cx="7489124" cy="9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一个门框的尺寸如图所示，一块长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 m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 m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的长方形薄木板能否从门框内通过？为什么？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pic>
        <p:nvPicPr>
          <p:cNvPr id="209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351" y="2179679"/>
            <a:ext cx="2272005" cy="39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" name="文本框 209"/>
          <p:cNvSpPr txBox="1"/>
          <p:nvPr/>
        </p:nvSpPr>
        <p:spPr>
          <a:xfrm>
            <a:off x="1262764" y="2683650"/>
            <a:ext cx="5195982" cy="327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分析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、由题干内容可知，门的高是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米，宽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米，木板</a:t>
            </a:r>
            <a:r>
              <a:rPr lang="zh-CN" altLang="en-US" sz="2000" b="1" u="sng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或</a:t>
            </a:r>
            <a:r>
              <a:rPr lang="zh-CN" altLang="en-US" sz="2000" b="1" u="sng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都不能通过，只能试试</a:t>
            </a:r>
            <a:r>
              <a:rPr lang="zh-CN" altLang="en-US" sz="2000" b="1" u="sng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能否通过。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、门框对角线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DB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是斜着的最大长度，只要计算出</a:t>
            </a:r>
            <a:r>
              <a:rPr lang="zh-CN" altLang="en-US" sz="2000" b="1" u="sng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的长度，再与木板的</a:t>
            </a:r>
            <a:r>
              <a:rPr lang="zh-CN" altLang="en-US" sz="2000" b="1" u="sng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比较，只要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_______________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就知道能否通过。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518061" y="1608956"/>
            <a:ext cx="7489124" cy="9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一个门框的尺寸如图所示，一块长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 m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，宽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 m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的长方形薄木板能否从门框内通过？为什么？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623" y="2491880"/>
            <a:ext cx="2090498" cy="364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1560651" y="3382187"/>
                <a:ext cx="5222889" cy="256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解：连接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DB,</a:t>
                </a:r>
              </a:p>
              <a:p>
                <a:pPr defTabSz="685800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</a:t>
                </a:r>
                <a:r>
                  <a:rPr lang="en-US" altLang="zh-CN" sz="2000" dirty="0" err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中，根据勾股定理，得　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en-US" altLang="zh-CN" sz="20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=AB</a:t>
                </a:r>
                <a:r>
                  <a:rPr lang="en-US" altLang="zh-CN" sz="20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+BC</a:t>
                </a:r>
                <a:r>
                  <a:rPr lang="en-US" altLang="zh-CN" sz="20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</a:t>
                </a:r>
                <a:r>
                  <a:rPr lang="en-US" altLang="zh-CN" sz="20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+2</a:t>
                </a:r>
                <a:r>
                  <a:rPr lang="en-US" altLang="zh-CN" sz="20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=5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≈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2.24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＞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2.2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zh-CN" altLang="en-US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所以木板能从门框内通过．</a:t>
                </a:r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51" y="3382187"/>
                <a:ext cx="5222889" cy="2567882"/>
              </a:xfrm>
              <a:prstGeom prst="rect">
                <a:avLst/>
              </a:prstGeom>
              <a:blipFill rotWithShape="1">
                <a:blip r:embed="rId5"/>
                <a:stretch>
                  <a:fillRect l="-9" t="-7" r="9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43" name="文本框 42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情景引入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46" name="矩形: 圆角 4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1316466" y="1536087"/>
            <a:ext cx="7427638" cy="1418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如图，一架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米长的梯子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斜靠在一竖直的墙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AO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上，这时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AO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米．如果梯子的顶端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沿墙下滑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米，那么梯子底端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也外移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米吗？</a:t>
            </a:r>
          </a:p>
        </p:txBody>
      </p:sp>
      <p:pic>
        <p:nvPicPr>
          <p:cNvPr id="124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699" y="2379377"/>
            <a:ext cx="2311877" cy="37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xtBox 1"/>
          <p:cNvSpPr txBox="1">
            <a:spLocks noChangeArrowheads="1"/>
          </p:cNvSpPr>
          <p:nvPr/>
        </p:nvSpPr>
        <p:spPr bwMode="auto">
          <a:xfrm>
            <a:off x="1316466" y="3541530"/>
            <a:ext cx="6480594" cy="189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分析：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、梯子在下滑的过程中，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不变，即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、根据题干问题和图像，本题要求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，而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___=</a:t>
            </a:r>
          </a:p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___-___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127" name="文本框 126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情景引入</a:t>
              </a:r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129" name="矩形: 圆角 12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31" name="图片 1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1316466" y="3155027"/>
            <a:ext cx="7327672" cy="291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解：在</a:t>
            </a:r>
            <a:r>
              <a:rPr lang="en-US" altLang="zh-CN" sz="200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Rt△AOB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中，根据勾股定理，得　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OB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=AB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-AO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=2.6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-2.4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OB=1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</a:t>
            </a:r>
            <a:r>
              <a:rPr lang="en-US" altLang="zh-CN" sz="200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Rt△COD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中，根据勾股定理，得　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OD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=CD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-CO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=CD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-(AO-CO)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=2.6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-1.9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=3.15,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≈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1.77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BD=OD-OB=1.77-1=0.77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0.5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所以当梯子顶端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下滑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0.5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米时，梯子底端外移约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0.77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316466" y="1536087"/>
            <a:ext cx="7427638" cy="1418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如图，一架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米长的梯子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斜靠在一竖直的墙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AO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上，这时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AO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米．如果梯子的顶端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沿墙下滑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米，那么梯子底端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也外移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米吗？</a:t>
            </a:r>
          </a:p>
        </p:txBody>
      </p:sp>
      <p:pic>
        <p:nvPicPr>
          <p:cNvPr id="131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699" y="2379377"/>
            <a:ext cx="2311877" cy="37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" name="组合 131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133" name="文本框 132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情景引入</a:t>
              </a: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135" name="矩形: 圆角 134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37" name="图片 1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7" name="图片 6" descr="图片包含 黑色, 游戏机, 桌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03" y="2440164"/>
            <a:ext cx="1509876" cy="139465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88691" y="2784168"/>
            <a:ext cx="4463729" cy="1142194"/>
            <a:chOff x="8266676" y="1577362"/>
            <a:chExt cx="2048067" cy="524066"/>
          </a:xfrm>
        </p:grpSpPr>
        <p:sp>
          <p:nvSpPr>
            <p:cNvPr id="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8266676" y="1577362"/>
              <a:ext cx="1906510" cy="3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 </a:t>
              </a:r>
              <a:r>
                <a:rPr lang="zh-CN" altLang="en-US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278442" y="1981395"/>
              <a:ext cx="2036301" cy="12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PRACTICE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17843" y="2157344"/>
            <a:ext cx="3335253" cy="2835745"/>
            <a:chOff x="1917843" y="2195444"/>
            <a:chExt cx="3335253" cy="2835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02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11" name="图片 10" descr="图片包含 游戏机, 树&#10;&#10;描述已自动生成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13" b="26369"/>
            <a:stretch>
              <a:fillRect/>
            </a:stretch>
          </p:blipFill>
          <p:spPr>
            <a:xfrm>
              <a:off x="2034664" y="2195444"/>
              <a:ext cx="3072086" cy="15089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11" name="图片 10" descr="figure"/>
          <p:cNvPicPr/>
          <p:nvPr/>
        </p:nvPicPr>
        <p:blipFill>
          <a:blip r:embed="rId4"/>
          <a:stretch>
            <a:fillRect/>
          </a:stretch>
        </p:blipFill>
        <p:spPr>
          <a:xfrm>
            <a:off x="9901347" y="2900153"/>
            <a:ext cx="1154487" cy="132879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713409" y="1636786"/>
            <a:ext cx="75028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一种盛饮料的圆柱形杯，测得内部底面半径为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2.5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㎝，高为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㎝，吸管放进杯里，杯口外面至少要露出</a:t>
            </a:r>
            <a:r>
              <a:rPr lang="en-US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4.6</a:t>
            </a:r>
            <a:r>
              <a:rPr lang="zh-CN" altLang="zh-CN" sz="20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㎝，问吸管要做多长？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713409" y="3219450"/>
                <a:ext cx="6931958" cy="2457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解：如图；杯内的吸管部分长为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sz="20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杯高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AB=12cm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，杯底直径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BC=5cm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2000" kern="100" dirty="0" err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Rt△ABC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中，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AB=12cm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BC=5cm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由勾股定理得：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CN" sz="2000" i="1" kern="1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kern="1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kern="1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kern="1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  <m:sup>
                            <m:r>
                              <a:rPr lang="en-US" altLang="zh-CN" sz="20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=13cm</a:t>
                </a:r>
                <a:endParaRPr lang="zh-CN" altLang="zh-CN" sz="20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故吸管的长度最少要：</a:t>
                </a:r>
                <a:r>
                  <a:rPr lang="en-US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13+4.6=17.6cm</a:t>
                </a:r>
                <a:r>
                  <a:rPr lang="zh-CN" altLang="zh-CN" sz="20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409" y="3219450"/>
                <a:ext cx="6931958" cy="2457148"/>
              </a:xfrm>
              <a:prstGeom prst="rect">
                <a:avLst/>
              </a:prstGeom>
              <a:blipFill rotWithShape="1">
                <a:blip r:embed="rId5"/>
                <a:stretch>
                  <a:fillRect l="-3" r="7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figure"/>
          <p:cNvPicPr/>
          <p:nvPr/>
        </p:nvPicPr>
        <p:blipFill>
          <a:blip r:embed="rId6"/>
          <a:stretch>
            <a:fillRect/>
          </a:stretch>
        </p:blipFill>
        <p:spPr>
          <a:xfrm>
            <a:off x="7407088" y="3921711"/>
            <a:ext cx="1949824" cy="173943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64746" y="180975"/>
            <a:ext cx="3483625" cy="885424"/>
            <a:chOff x="606046" y="346075"/>
            <a:chExt cx="3483625" cy="885424"/>
          </a:xfrm>
        </p:grpSpPr>
        <p:sp>
          <p:nvSpPr>
            <p:cNvPr id="16" name="文本框 15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06046" y="346075"/>
              <a:ext cx="1575061" cy="885424"/>
              <a:chOff x="4816344" y="1687345"/>
              <a:chExt cx="1575061" cy="885424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6344" y="1687345"/>
                <a:ext cx="1004490" cy="88542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7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Office PowerPoint</Application>
  <PresentationFormat>宽屏</PresentationFormat>
  <Paragraphs>132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思源黑体 CN Bold</vt:lpstr>
      <vt:lpstr>思源黑体 CN Heavy</vt:lpstr>
      <vt:lpstr>思源黑体 CN Light</vt:lpstr>
      <vt:lpstr>思源黑体 CN Regular</vt:lpstr>
      <vt:lpstr>思源宋体 CN Light</vt:lpstr>
      <vt:lpstr>宋体</vt:lpstr>
      <vt:lpstr>微软雅黑</vt:lpstr>
      <vt:lpstr>站酷快乐体2016修订版</vt:lpstr>
      <vt:lpstr>Arial</vt:lpstr>
      <vt:lpstr>Calibri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44</cp:revision>
  <dcterms:created xsi:type="dcterms:W3CDTF">2020-03-19T09:30:00Z</dcterms:created>
  <dcterms:modified xsi:type="dcterms:W3CDTF">2023-01-16T17:48:02Z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3145457715174BC0BF6784167D92AE45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