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9" r:id="rId2"/>
    <p:sldId id="260" r:id="rId3"/>
    <p:sldId id="262" r:id="rId4"/>
    <p:sldId id="264" r:id="rId5"/>
    <p:sldId id="304" r:id="rId6"/>
    <p:sldId id="410" r:id="rId7"/>
    <p:sldId id="411" r:id="rId8"/>
    <p:sldId id="306" r:id="rId9"/>
    <p:sldId id="265" r:id="rId10"/>
    <p:sldId id="412" r:id="rId11"/>
    <p:sldId id="308" r:id="rId12"/>
    <p:sldId id="413" r:id="rId13"/>
    <p:sldId id="372" r:id="rId14"/>
    <p:sldId id="373" r:id="rId15"/>
    <p:sldId id="414" r:id="rId16"/>
    <p:sldId id="375" r:id="rId17"/>
    <p:sldId id="415" r:id="rId18"/>
    <p:sldId id="416" r:id="rId19"/>
    <p:sldId id="417" r:id="rId20"/>
    <p:sldId id="418" r:id="rId21"/>
    <p:sldId id="270" r:id="rId22"/>
    <p:sldId id="393" r:id="rId23"/>
    <p:sldId id="323" r:id="rId24"/>
    <p:sldId id="419" r:id="rId25"/>
    <p:sldId id="273" r:id="rId26"/>
    <p:sldId id="271" r:id="rId27"/>
    <p:sldId id="359" r:id="rId28"/>
    <p:sldId id="398" r:id="rId29"/>
    <p:sldId id="420" r:id="rId30"/>
    <p:sldId id="421" r:id="rId31"/>
    <p:sldId id="422" r:id="rId32"/>
    <p:sldId id="423" r:id="rId33"/>
    <p:sldId id="384" r:id="rId34"/>
    <p:sldId id="424" r:id="rId3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7404" autoAdjust="0"/>
  </p:normalViewPr>
  <p:slideViewPr>
    <p:cSldViewPr snapToGrid="0">
      <p:cViewPr varScale="1">
        <p:scale>
          <a:sx n="108" d="100"/>
          <a:sy n="108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4DAA8-BE0B-44B1-BFEF-1E824B7687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33EE9-5303-411F-A8CE-B20D42BFE2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33EE9-5303-411F-A8CE-B20D42BFE231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1781459"/>
            <a:ext cx="9144000" cy="121238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500" b="1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55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693995" y="1"/>
            <a:ext cx="6418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10 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Get Ready for the Future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19749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10712" y="1672426"/>
            <a:ext cx="8333238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达到；做成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某事</a:t>
            </a:r>
            <a:r>
              <a:rPr lang="en-US" altLang="en-US" sz="2400" b="1" dirty="0" smtClean="0"/>
              <a:t>)”</a:t>
            </a:r>
            <a:r>
              <a:rPr lang="zh-CN" altLang="en-US" sz="2400" b="1" dirty="0" smtClean="0"/>
              <a:t>，常与</a:t>
            </a:r>
            <a:r>
              <a:rPr lang="en-US" altLang="en-US" sz="2400" b="1" dirty="0" smtClean="0"/>
              <a:t>can, could, be able to</a:t>
            </a:r>
            <a:r>
              <a:rPr lang="zh-CN" altLang="en-US" sz="2400" b="1" dirty="0" smtClean="0"/>
              <a:t>连用。</a:t>
            </a:r>
            <a:r>
              <a:rPr lang="en-US" sz="2400" dirty="0" smtClean="0"/>
              <a:t>I </a:t>
            </a:r>
            <a:r>
              <a:rPr lang="en-US" altLang="en-US" sz="2400" b="1" dirty="0" smtClean="0"/>
              <a:t>haven't been learning French for long, so I can only manage a few words.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我学法语的时间不长，所以只能凑合着说几句。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(3)manage to do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设法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终于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完成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某件困难的事</a:t>
            </a:r>
            <a:r>
              <a:rPr lang="en-US" altLang="en-US" sz="2400" b="1" dirty="0" smtClean="0"/>
              <a:t>)”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Do you suppose you can manage to get me a passport?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你认为你能给我弄到护照吗？</a:t>
            </a:r>
            <a:endParaRPr lang="en-US" altLang="zh-CN" sz="24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2342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9198" y="137103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614" y="2275255"/>
            <a:ext cx="8425961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(1)2018·</a:t>
            </a:r>
            <a:r>
              <a:rPr lang="zh-CN" altLang="en-US" sz="2400" b="1" dirty="0" smtClean="0"/>
              <a:t>恩施   </a:t>
            </a:r>
            <a:r>
              <a:rPr lang="en-US" altLang="en-US" sz="2400" b="1" dirty="0" smtClean="0"/>
              <a:t>The program has helped the poor return to live a normal life. Great, I don't know exactly how they ________  (manage) it.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303964" y="3365305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managed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663" y="1379416"/>
            <a:ext cx="84259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(2)I ________ to ask her to stay at home this Sunday, but she went out at last.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managed   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tried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remembered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reminded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(3)It is really important for us to m________ our time in this busy world.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1367639" y="1470751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47407" y="3605872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anage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5472" y="2361729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4780" y="983185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  </a:t>
            </a:r>
            <a:r>
              <a:rPr lang="en-US" altLang="en-US" sz="3200" b="1" dirty="0" smtClean="0"/>
              <a:t>doubt v</a:t>
            </a:r>
            <a:r>
              <a:rPr lang="zh-CN" altLang="en-US" sz="3200" b="1" dirty="0" smtClean="0"/>
              <a:t>．怀疑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0810" y="2396961"/>
            <a:ext cx="8186057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/>
              <a:t>Well, I don't </a:t>
            </a:r>
            <a:r>
              <a:rPr lang="en-US" altLang="zh-CN" sz="2800" b="1" i="1" dirty="0" smtClean="0"/>
              <a:t>doubt</a:t>
            </a:r>
            <a:r>
              <a:rPr lang="en-US" altLang="zh-CN" sz="2800" b="1" dirty="0" smtClean="0"/>
              <a:t> you would be a good boss.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哦，我不怀疑你将会是一位好老板。</a:t>
            </a:r>
            <a:endParaRPr lang="zh-CN" altLang="zh-CN" sz="28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29762" y="1219968"/>
            <a:ext cx="8333238" cy="50082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(1)doubt</a:t>
            </a:r>
            <a:r>
              <a:rPr lang="zh-CN" altLang="en-US" sz="2400" b="1" dirty="0" smtClean="0"/>
              <a:t>多用作及物动词，意为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怀疑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，后面可接名词、代词、</a:t>
            </a:r>
            <a:r>
              <a:rPr lang="en-US" altLang="en-US" sz="2400" b="1" dirty="0" err="1" smtClean="0"/>
              <a:t>v.­ing</a:t>
            </a:r>
            <a:r>
              <a:rPr lang="zh-CN" altLang="en-US" sz="2400" b="1" dirty="0" smtClean="0"/>
              <a:t>形式、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疑问词＋动词不定式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that/</a:t>
            </a:r>
            <a:r>
              <a:rPr lang="en-US" altLang="en-US" sz="2400" b="1" dirty="0" err="1" smtClean="0"/>
              <a:t>wh</a:t>
            </a:r>
            <a:r>
              <a:rPr lang="en-US" altLang="en-US" sz="2400" b="1" dirty="0" smtClean="0"/>
              <a:t>­/if</a:t>
            </a:r>
            <a:r>
              <a:rPr lang="zh-CN" altLang="en-US" sz="2400" b="1" dirty="0" smtClean="0"/>
              <a:t>从句作宾语。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</a:t>
            </a:r>
            <a:r>
              <a:rPr lang="zh-CN" altLang="en-US" sz="2400" b="1" dirty="0" smtClean="0"/>
              <a:t>在疑问句或否定句中，</a:t>
            </a:r>
            <a:r>
              <a:rPr lang="en-US" altLang="en-US" sz="2400" b="1" dirty="0" smtClean="0"/>
              <a:t>doubt</a:t>
            </a:r>
            <a:r>
              <a:rPr lang="zh-CN" altLang="en-US" sz="2400" b="1" dirty="0" smtClean="0"/>
              <a:t>的宾语从句应用</a:t>
            </a:r>
            <a:r>
              <a:rPr lang="en-US" altLang="en-US" sz="2400" b="1" dirty="0" smtClean="0"/>
              <a:t>that</a:t>
            </a:r>
            <a:r>
              <a:rPr lang="zh-CN" altLang="en-US" sz="2400" b="1" dirty="0" smtClean="0"/>
              <a:t>引导；在肯定句中，则应由</a:t>
            </a:r>
            <a:r>
              <a:rPr lang="en-US" altLang="en-US" sz="2400" b="1" dirty="0" smtClean="0"/>
              <a:t>if/whether</a:t>
            </a:r>
            <a:r>
              <a:rPr lang="zh-CN" altLang="en-US" sz="2400" b="1" dirty="0" smtClean="0"/>
              <a:t>引导。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doubt if he will win.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我怀疑他是否会赢。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don't doubt your ability to do the work.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我不怀疑你做这项工作的能力。</a:t>
            </a:r>
            <a:endParaRPr lang="en-US" altLang="zh-CN" sz="2400" b="1" dirty="0" smtClean="0"/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10712" y="1543217"/>
            <a:ext cx="833323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doubt</a:t>
            </a:r>
            <a:r>
              <a:rPr lang="zh-CN" altLang="en-US" sz="2400" b="1" dirty="0" smtClean="0"/>
              <a:t>还可用作名词，意为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怀疑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，构成短语</a:t>
            </a:r>
            <a:r>
              <a:rPr lang="en-US" altLang="en-US" sz="2400" b="1" dirty="0" smtClean="0"/>
              <a:t>no doubt</a:t>
            </a:r>
            <a:r>
              <a:rPr lang="zh-CN" altLang="en-US" sz="2400" b="1" dirty="0" smtClean="0"/>
              <a:t>，后接</a:t>
            </a:r>
            <a:r>
              <a:rPr lang="en-US" altLang="en-US" sz="2400" b="1" dirty="0" smtClean="0"/>
              <a:t>that</a:t>
            </a:r>
            <a:r>
              <a:rPr lang="zh-CN" altLang="en-US" sz="2400" b="1" dirty="0" smtClean="0"/>
              <a:t>从句或介词</a:t>
            </a:r>
            <a:r>
              <a:rPr lang="en-US" altLang="en-US" sz="2400" b="1" dirty="0" smtClean="0"/>
              <a:t>of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We have no doubt that you will succeed.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＝</a:t>
            </a:r>
            <a:r>
              <a:rPr lang="en-US" altLang="en-US" sz="2400" b="1" dirty="0" smtClean="0"/>
              <a:t>We have no doubt of your success.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我们毫不怀疑你会成功。</a:t>
            </a:r>
            <a:endParaRPr lang="en-US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15468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303434"/>
            <a:ext cx="789988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(1)—Do you doubt ________ Kate can win the race?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—Yes, I doubt ________ she can beat  Mary.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that; whether</a:t>
            </a:r>
            <a:r>
              <a:rPr lang="zh-CN" altLang="en-US" sz="2400" b="1" dirty="0" smtClean="0"/>
              <a:t>　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whether; that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that; that</a:t>
            </a:r>
            <a:r>
              <a:rPr lang="zh-CN" altLang="en-US" sz="2400" b="1" dirty="0" smtClean="0"/>
              <a:t>                  </a:t>
            </a: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whether; if       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3683042" y="144701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033" y="4137488"/>
            <a:ext cx="8228867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en-US" altLang="en-US" sz="2400" b="1" dirty="0" smtClean="0">
                <a:ea typeface="仿宋" panose="02010609060101010101" charset="-122"/>
              </a:rPr>
              <a:t>doubt</a:t>
            </a:r>
            <a:r>
              <a:rPr lang="zh-CN" altLang="en-US" sz="2400" b="1" dirty="0" smtClean="0">
                <a:ea typeface="仿宋" panose="02010609060101010101" charset="-122"/>
              </a:rPr>
              <a:t>作动词时，在肯定句中后面可接</a:t>
            </a:r>
            <a:r>
              <a:rPr lang="en-US" altLang="en-US" sz="2400" b="1" dirty="0" smtClean="0">
                <a:ea typeface="仿宋" panose="02010609060101010101" charset="-122"/>
              </a:rPr>
              <a:t>if</a:t>
            </a:r>
            <a:r>
              <a:rPr lang="zh-CN" altLang="en-US" sz="2400" b="1" dirty="0" smtClean="0">
                <a:ea typeface="仿宋" panose="02010609060101010101" charset="-122"/>
              </a:rPr>
              <a:t>或</a:t>
            </a:r>
            <a:r>
              <a:rPr lang="en-US" altLang="en-US" sz="2400" b="1" dirty="0" smtClean="0">
                <a:ea typeface="仿宋" panose="02010609060101010101" charset="-122"/>
              </a:rPr>
              <a:t>whether</a:t>
            </a:r>
            <a:r>
              <a:rPr lang="zh-CN" altLang="en-US" sz="2400" b="1" dirty="0" smtClean="0">
                <a:ea typeface="仿宋" panose="02010609060101010101" charset="-122"/>
              </a:rPr>
              <a:t>引导的从句； 在否定句及疑问句中可接</a:t>
            </a:r>
            <a:r>
              <a:rPr lang="en-US" altLang="en-US" sz="2400" b="1" dirty="0" smtClean="0">
                <a:ea typeface="仿宋" panose="02010609060101010101" charset="-122"/>
              </a:rPr>
              <a:t>that</a:t>
            </a:r>
            <a:r>
              <a:rPr lang="zh-CN" altLang="en-US" sz="2400" b="1" dirty="0" smtClean="0">
                <a:ea typeface="仿宋" panose="02010609060101010101" charset="-122"/>
              </a:rPr>
              <a:t>引导的从句。故选</a:t>
            </a:r>
            <a:r>
              <a:rPr lang="en-US" altLang="en-US" sz="2400" b="1" dirty="0" smtClean="0">
                <a:ea typeface="仿宋" panose="02010609060101010101" charset="-122"/>
              </a:rPr>
              <a:t>A</a:t>
            </a:r>
            <a:r>
              <a:rPr lang="zh-CN" altLang="en-US" sz="24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170354"/>
            <a:ext cx="789988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(2)Linda is very able. There is no ________ that she will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succeed in the project.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doubt</a:t>
            </a:r>
            <a:r>
              <a:rPr lang="zh-CN" altLang="en-US" sz="2400" b="1" dirty="0" smtClean="0"/>
              <a:t>　　</a:t>
            </a:r>
            <a:r>
              <a:rPr lang="en-US" altLang="zh-CN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effort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result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secret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5045117" y="13266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16387" y="2335225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854" y="1366101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  </a:t>
            </a:r>
            <a:r>
              <a:rPr lang="en-US" altLang="en-US" sz="3200" b="1" dirty="0" smtClean="0"/>
              <a:t>wealth n. </a:t>
            </a:r>
            <a:r>
              <a:rPr lang="zh-CN" altLang="en-US" sz="3200" b="1" dirty="0" smtClean="0"/>
              <a:t>钱财；财富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7611" y="2693432"/>
            <a:ext cx="8186057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…but I don't think </a:t>
            </a:r>
            <a:r>
              <a:rPr lang="en-US" altLang="zh-CN" sz="2400" b="1" i="1" dirty="0" smtClean="0"/>
              <a:t>wealth</a:t>
            </a:r>
            <a:r>
              <a:rPr lang="en-US" altLang="zh-CN" sz="2400" b="1" dirty="0" smtClean="0"/>
              <a:t> is the most important thing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in life.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但我认为钱财不是生活中最重要的东西。</a:t>
            </a:r>
            <a:endParaRPr lang="zh-CN" altLang="zh-CN" sz="24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853652"/>
            <a:ext cx="453970" cy="87357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29762" y="1125293"/>
            <a:ext cx="833323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wealth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钱财；财富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，指某人拥有的所有财产，可以是物质上的，也可以是精神上的。</a:t>
            </a:r>
            <a:endParaRPr lang="en-US" altLang="zh-CN" sz="2400" b="1" dirty="0" smtClean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96437" y="2566144"/>
            <a:ext cx="833323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wealth </a:t>
            </a:r>
            <a:r>
              <a:rPr lang="zh-CN" altLang="en-US" sz="2400" b="1" dirty="0" smtClean="0"/>
              <a:t>的形容词形式是</a:t>
            </a:r>
            <a:r>
              <a:rPr lang="en-US" altLang="en-US" sz="2400" b="1" dirty="0" smtClean="0"/>
              <a:t>wealthy,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富有的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。表示在某方面富有，后面接介词</a:t>
            </a:r>
            <a:r>
              <a:rPr lang="en-US" altLang="en-US" sz="2400" b="1" dirty="0" smtClean="0"/>
              <a:t>in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is wealthy in wisdom.</a:t>
            </a:r>
            <a:r>
              <a:rPr lang="zh-CN" altLang="en-US" sz="2400" b="1" dirty="0" smtClean="0"/>
              <a:t>他很有智慧。</a:t>
            </a:r>
            <a:endParaRPr lang="en-US" altLang="zh-CN" sz="24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3708" y="2068146"/>
          <a:ext cx="8370718" cy="3542475"/>
        </p:xfrm>
        <a:graphic>
          <a:graphicData uri="http://schemas.openxmlformats.org/drawingml/2006/table">
            <a:tbl>
              <a:tblPr/>
              <a:tblGrid>
                <a:gridCol w="66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1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老板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．怀疑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．钱财；财富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形容词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manage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astronaut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2272411" y="2177535"/>
            <a:ext cx="750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419631" y="2876035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doubt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714243" y="3536435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wealthy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35632" y="3612635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wealth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31640" y="42349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管理；负责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61939" y="489533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宇航员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8081" y="2201211"/>
            <a:ext cx="7899888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 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健康比财富更重要。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________ is above 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(2)She married her daughter to a ________(wealth) man.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3909675" y="2649643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wealth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97332" y="2661791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Health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314901" y="3322191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wealthy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3472" y="134552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12523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821" y="2017486"/>
            <a:ext cx="836022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/>
              <a:t>I would invent things that help improve the environment.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我将发明有助于改善环境的东西。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3831" y="3630739"/>
            <a:ext cx="831283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</a:t>
            </a:r>
            <a:r>
              <a:rPr lang="zh-CN" altLang="en-US" sz="2400" b="1" dirty="0" smtClean="0"/>
              <a:t>本句中关系代词</a:t>
            </a:r>
            <a:r>
              <a:rPr lang="en-US" altLang="en-US" sz="2400" b="1" dirty="0" smtClean="0"/>
              <a:t>that</a:t>
            </a:r>
            <a:r>
              <a:rPr lang="zh-CN" altLang="en-US" sz="2400" b="1" dirty="0" smtClean="0"/>
              <a:t>引导的是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从句，在从句中可作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语，指物。</a:t>
            </a:r>
          </a:p>
        </p:txBody>
      </p:sp>
      <p:sp>
        <p:nvSpPr>
          <p:cNvPr id="9" name="矩形 8"/>
          <p:cNvSpPr/>
          <p:nvPr/>
        </p:nvSpPr>
        <p:spPr>
          <a:xfrm>
            <a:off x="1045967" y="428683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95791" y="360103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定语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0641" y="1430158"/>
            <a:ext cx="8312834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/>
              <a:t>引导定语从句时只能用</a:t>
            </a:r>
            <a:r>
              <a:rPr lang="en-US" altLang="en-US" sz="2400" b="1" dirty="0" smtClean="0"/>
              <a:t>that</a:t>
            </a:r>
            <a:r>
              <a:rPr lang="zh-CN" altLang="en-US" sz="2400" b="1" dirty="0" smtClean="0"/>
              <a:t>，不能用</a:t>
            </a:r>
            <a:r>
              <a:rPr lang="en-US" altLang="en-US" sz="2400" b="1" dirty="0" smtClean="0"/>
              <a:t>which </a:t>
            </a:r>
            <a:r>
              <a:rPr lang="zh-CN" altLang="en-US" sz="2400" b="1" dirty="0" smtClean="0"/>
              <a:t>的情况：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(1)</a:t>
            </a:r>
            <a:r>
              <a:rPr lang="zh-CN" altLang="en-US" sz="2400" b="1" dirty="0" smtClean="0"/>
              <a:t>先行词是</a:t>
            </a:r>
            <a:r>
              <a:rPr lang="en-US" altLang="en-US" sz="2400" b="1" dirty="0" smtClean="0"/>
              <a:t>all, few, little, nothing, everything, anything </a:t>
            </a:r>
            <a:r>
              <a:rPr lang="zh-CN" altLang="en-US" sz="2400" b="1" dirty="0" smtClean="0"/>
              <a:t>等不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定代词时。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</a:t>
            </a:r>
            <a:r>
              <a:rPr lang="zh-CN" altLang="en-US" sz="2400" b="1" dirty="0" smtClean="0"/>
              <a:t>先行词被</a:t>
            </a:r>
            <a:r>
              <a:rPr lang="en-US" altLang="en-US" sz="2400" b="1" dirty="0" smtClean="0"/>
              <a:t>only, no, any, all</a:t>
            </a:r>
            <a:r>
              <a:rPr lang="zh-CN" altLang="en-US" sz="2400" b="1" dirty="0" smtClean="0"/>
              <a:t>等词修饰时。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(3)</a:t>
            </a:r>
            <a:r>
              <a:rPr lang="zh-CN" altLang="en-US" sz="2400" b="1" dirty="0" smtClean="0"/>
              <a:t>先行词是序数词或被序数词修饰的词。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(4)</a:t>
            </a:r>
            <a:r>
              <a:rPr lang="zh-CN" altLang="en-US" sz="2400" b="1" dirty="0" smtClean="0"/>
              <a:t>先行词是形容词最高级或被形容词最高级修饰的词。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(5)</a:t>
            </a:r>
            <a:r>
              <a:rPr lang="zh-CN" altLang="en-US" sz="2400" b="1" dirty="0" smtClean="0"/>
              <a:t>先行词既包括人也包括物时。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3419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8832" y="1257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289" y="1878738"/>
            <a:ext cx="8302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(1)2018·</a:t>
            </a:r>
            <a:r>
              <a:rPr lang="zh-CN" altLang="en-US" sz="2400" b="1" dirty="0" smtClean="0"/>
              <a:t>眉山  </a:t>
            </a:r>
            <a:r>
              <a:rPr lang="en-US" altLang="en-US" sz="2400" b="1" dirty="0" smtClean="0"/>
              <a:t>We are talking about the piano and the pianist ________ were in the concert last night.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that</a:t>
            </a:r>
            <a:r>
              <a:rPr lang="zh-CN" altLang="en-US" sz="2400" b="1" dirty="0" smtClean="0"/>
              <a:t>　　    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which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who 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whom</a:t>
            </a:r>
            <a:endParaRPr lang="zh-CN" altLang="en-US" sz="2400" b="1" dirty="0"/>
          </a:p>
        </p:txBody>
      </p:sp>
      <p:sp>
        <p:nvSpPr>
          <p:cNvPr id="12" name="矩形 11"/>
          <p:cNvSpPr/>
          <p:nvPr/>
        </p:nvSpPr>
        <p:spPr>
          <a:xfrm>
            <a:off x="1668458" y="25712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884" y="4474308"/>
            <a:ext cx="8348295" cy="14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考查定语从句。句意：我们在谈论昨天晚上音乐会上的钢琴和钢琴家。本句为定语从句，先行词是</a:t>
            </a:r>
            <a:r>
              <a:rPr lang="en-US" altLang="en-US" sz="2000" b="1" dirty="0" smtClean="0">
                <a:ea typeface="仿宋" panose="02010609060101010101" charset="-122"/>
              </a:rPr>
              <a:t>the piano and the pianist</a:t>
            </a:r>
            <a:r>
              <a:rPr lang="zh-CN" altLang="en-US" sz="2000" b="1" dirty="0" smtClean="0">
                <a:ea typeface="仿宋" panose="02010609060101010101" charset="-122"/>
              </a:rPr>
              <a:t>，既有人又有物，故应使用关系代词</a:t>
            </a:r>
            <a:r>
              <a:rPr lang="en-US" altLang="en-US" sz="2000" b="1" dirty="0" smtClean="0">
                <a:ea typeface="仿宋" panose="02010609060101010101" charset="-122"/>
              </a:rPr>
              <a:t>that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en-US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117" y="1179731"/>
            <a:ext cx="8462405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(2)2018·</a:t>
            </a:r>
            <a:r>
              <a:rPr lang="zh-CN" altLang="en-US" sz="2400" b="1" dirty="0" smtClean="0"/>
              <a:t>哈尔滨改编    </a:t>
            </a:r>
            <a:r>
              <a:rPr lang="en-US" altLang="en-US" sz="2400" b="1" dirty="0" smtClean="0"/>
              <a:t>—Qingdao is the most beautiful city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________ I've ever been to.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—So it is. Many international meetings are held there every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year.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that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Which</a:t>
            </a:r>
            <a:r>
              <a:rPr lang="zh-CN" altLang="en-US" sz="2400" b="1" dirty="0" smtClean="0"/>
              <a:t>      </a:t>
            </a:r>
            <a:r>
              <a:rPr lang="en-US" altLang="en-US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what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who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1363658" y="17584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084" y="4258994"/>
            <a:ext cx="8348295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考查定语从句的先行词。句意：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青岛是我曾经去过的最美丽的城市。</a:t>
            </a:r>
            <a:r>
              <a:rPr lang="en-US" altLang="en-US" sz="2000" b="1" dirty="0" smtClean="0">
                <a:ea typeface="仿宋" panose="02010609060101010101" charset="-122"/>
              </a:rPr>
              <a:t>”“</a:t>
            </a:r>
            <a:r>
              <a:rPr lang="zh-CN" altLang="en-US" sz="2000" b="1" dirty="0" smtClean="0">
                <a:ea typeface="仿宋" panose="02010609060101010101" charset="-122"/>
              </a:rPr>
              <a:t>是的，它确实是。每年许多国际性的会议都在这里召开。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因为主句中出现了最高级修饰先行词，所以关系代词只能用</a:t>
            </a:r>
            <a:r>
              <a:rPr lang="en-US" altLang="en-US" sz="2000" b="1" dirty="0" smtClean="0">
                <a:ea typeface="仿宋" panose="02010609060101010101" charset="-122"/>
              </a:rPr>
              <a:t>that </a:t>
            </a:r>
            <a:r>
              <a:rPr lang="zh-CN" altLang="en-US" sz="2000" b="1" dirty="0" smtClean="0">
                <a:ea typeface="仿宋" panose="02010609060101010101" charset="-122"/>
              </a:rPr>
              <a:t>，不能用</a:t>
            </a:r>
            <a:r>
              <a:rPr lang="en-US" altLang="en-US" sz="2000" b="1" dirty="0" smtClean="0">
                <a:ea typeface="仿宋" panose="02010609060101010101" charset="-122"/>
              </a:rPr>
              <a:t>which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en-US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1" y="896266"/>
            <a:ext cx="8343900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</a:t>
            </a:r>
            <a:r>
              <a:rPr lang="zh-CN" altLang="en-US" sz="2400" dirty="0" smtClean="0"/>
              <a:t>　</a:t>
            </a:r>
            <a:r>
              <a:rPr lang="en-US" altLang="zh-CN" sz="2400" b="1" dirty="0" smtClean="0"/>
              <a:t>As for me, I'm going to choose the most fun and exciting job in the world.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至于我，我要选择世界上最有趣和激动人心的工作。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2541" y="3264794"/>
            <a:ext cx="84652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as for</a:t>
            </a:r>
            <a:r>
              <a:rPr lang="zh-CN" altLang="en-US" sz="2400" b="1" dirty="0" smtClean="0"/>
              <a:t>用以转换话题。在有前文的情况下，</a:t>
            </a:r>
            <a:r>
              <a:rPr lang="en-US" altLang="en-US" sz="2400" b="1" dirty="0" smtClean="0"/>
              <a:t>as for</a:t>
            </a:r>
            <a:r>
              <a:rPr lang="zh-CN" altLang="en-US" sz="2400" b="1" dirty="0" smtClean="0"/>
              <a:t>总是出现在下文的句首，用来引出另外一方或者新的谈话内容，但与前文内容也有一定的联系，起到补充前文又突出后文的作用，使之与前文形成对照，译作“关于，至于”。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835" y="1633878"/>
            <a:ext cx="8196629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．你可以有一张床，至于他，得睡在地板上了。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You can have a bed. ________ ________ ________</a:t>
            </a:r>
            <a:r>
              <a:rPr lang="zh-CN" altLang="en-US" sz="2400" b="1" dirty="0" smtClean="0"/>
              <a:t>， </a:t>
            </a:r>
            <a:r>
              <a:rPr lang="en-US" altLang="en-US" sz="2400" b="1" dirty="0" smtClean="0"/>
              <a:t>he'll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have to sleep on the floor.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4087061" y="2173123"/>
            <a:ext cx="3736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               for               him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5196" y="1531424"/>
            <a:ext cx="844219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Astronauts need to know a lot about science, Danny.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宇航员需要知道很多关于科学的知识，丹尼。</a:t>
            </a:r>
            <a:endParaRPr lang="zh-CN" altLang="zh-CN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5196" y="3352229"/>
            <a:ext cx="8104526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需要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，后接动词不定式作宾语，表示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有义务或责任去做某事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2589" y="1131164"/>
            <a:ext cx="8465234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(1)need </a:t>
            </a:r>
            <a:r>
              <a:rPr lang="zh-CN" altLang="en-US" sz="2400" b="1" dirty="0" smtClean="0"/>
              <a:t>作实义动词，后面的宾语可以是名词、</a:t>
            </a:r>
            <a:r>
              <a:rPr lang="en-US" altLang="en-US" sz="2400" b="1" dirty="0" err="1" smtClean="0"/>
              <a:t>v.­ing</a:t>
            </a:r>
            <a:r>
              <a:rPr lang="zh-CN" altLang="en-US" sz="2400" b="1" dirty="0" smtClean="0"/>
              <a:t>形式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或代词。构成否定句和疑问句时，要借助助动词</a:t>
            </a:r>
            <a:r>
              <a:rPr lang="en-US" altLang="en-US" sz="2400" b="1" dirty="0" smtClean="0"/>
              <a:t>do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does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We need a great deal of money now.</a:t>
            </a:r>
            <a:r>
              <a:rPr lang="zh-CN" altLang="en-US" sz="2400" b="1" dirty="0" smtClean="0"/>
              <a:t>现在我们需要很多钱。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 door needs painting.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＝</a:t>
            </a:r>
            <a:r>
              <a:rPr lang="en-US" altLang="en-US" sz="2400" b="1" dirty="0" smtClean="0"/>
              <a:t>The door needs to be painted.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那扇门需要漆一下。</a:t>
            </a:r>
            <a:endParaRPr lang="en-US" altLang="zh-CN" sz="2400" b="1" dirty="0" smtClean="0"/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264" y="5035827"/>
            <a:ext cx="7851913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r>
              <a:rPr lang="zh-CN" altLang="en-US" sz="2400" b="1" dirty="0" smtClean="0"/>
              <a:t>这种情况下</a:t>
            </a:r>
            <a:r>
              <a:rPr lang="en-US" altLang="en-US" sz="2400" b="1" dirty="0" err="1" smtClean="0"/>
              <a:t>v.­ing</a:t>
            </a:r>
            <a:r>
              <a:rPr lang="zh-CN" altLang="en-US" sz="2400" b="1" dirty="0" smtClean="0"/>
              <a:t>形式具有被动的含义；</a:t>
            </a:r>
            <a:r>
              <a:rPr lang="en-US" altLang="en-US" sz="2400" b="1" dirty="0" err="1" smtClean="0"/>
              <a:t>v.­ing</a:t>
            </a:r>
            <a:r>
              <a:rPr lang="zh-CN" altLang="en-US" sz="2400" b="1" dirty="0" smtClean="0"/>
              <a:t>形式可以改为其动词不定式的被动形式而句子的意义不变。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3016" y="1595395"/>
            <a:ext cx="8465234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(2)need</a:t>
            </a:r>
            <a:r>
              <a:rPr lang="zh-CN" altLang="en-US" sz="2400" b="1" dirty="0" smtClean="0"/>
              <a:t>还可以作情态动词，具有情态动词的一般性质，没有人称和数的变化。无论主语是第几人称，是单数还是复数，情态动词都无形式变化。情态动词不能单独充当谓语，必须与实义动词一起构成复合谓语，并且实义动词要始终用动词原形。变为否定句时，只需在情态动词之后加</a:t>
            </a:r>
            <a:r>
              <a:rPr lang="en-US" altLang="en-US" sz="2400" b="1" dirty="0" smtClean="0"/>
              <a:t>not</a:t>
            </a:r>
            <a:r>
              <a:rPr lang="zh-CN" altLang="en-US" sz="2400" b="1" dirty="0" smtClean="0"/>
              <a:t>；变为疑问句时，只需将情态动词提到主语的前面。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提示：</a:t>
            </a:r>
            <a:r>
              <a:rPr lang="en-US" altLang="en-US" sz="2400" b="1" dirty="0" smtClean="0"/>
              <a:t>need</a:t>
            </a:r>
            <a:r>
              <a:rPr lang="zh-CN" altLang="en-US" sz="2400" b="1" dirty="0" smtClean="0"/>
              <a:t>作为情态动词使用时，多用于否定句和疑问句，或用于由</a:t>
            </a:r>
            <a:r>
              <a:rPr lang="en-US" altLang="en-US" sz="2400" b="1" dirty="0" smtClean="0"/>
              <a:t>if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whether</a:t>
            </a:r>
            <a:r>
              <a:rPr lang="zh-CN" altLang="en-US" sz="2400" b="1" dirty="0" smtClean="0"/>
              <a:t>引导的宾语从句中，一般不用于肯定句。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85776" y="1612900"/>
          <a:ext cx="8305800" cy="3542475"/>
        </p:xfrm>
        <a:graphic>
          <a:graphicData uri="http://schemas.openxmlformats.org/drawingml/2006/table">
            <a:tbl>
              <a:tblPr/>
              <a:tblGrid>
                <a:gridCol w="116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长大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．赚钱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．关于，至于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4.look into 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fly an airplane____________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2959314" y="1796535"/>
            <a:ext cx="1265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grow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905392" y="2469635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money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060336" y="3142735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032101" y="3880991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调查，了解，研究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089827" y="45397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驾驶飞机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21004" y="1516528"/>
            <a:ext cx="6611781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Need I type this letter again?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我需要重新录入这封信吗？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There is enough time. You needn't hurry.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有足够的时间，你不必着急。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—Must I go now?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我现在必须走吗？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—No, you needn't/don't have to.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不，你不必。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3016" y="1452370"/>
            <a:ext cx="84652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(3)need</a:t>
            </a:r>
            <a:r>
              <a:rPr lang="zh-CN" altLang="en-US" sz="2400" b="1" dirty="0" smtClean="0"/>
              <a:t>也可以作名词，意为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必需，需要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。常用结构为</a:t>
            </a:r>
            <a:r>
              <a:rPr lang="en-US" altLang="en-US" sz="2400" b="1" dirty="0" smtClean="0"/>
              <a:t>no need (for sb.)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There's no need for you to try again.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你不必再尝试了。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03495" y="2969158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228" y="1250762"/>
            <a:ext cx="8302136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(1)You ________ to the meeting this afternoon if you have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something important to do.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needn‘t to come</a:t>
            </a:r>
            <a:r>
              <a:rPr lang="zh-CN" altLang="en-US" sz="2400" b="1" dirty="0" smtClean="0"/>
              <a:t>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don't need come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don‘t need coming</a:t>
            </a:r>
            <a:r>
              <a:rPr lang="zh-CN" altLang="en-US" sz="2400" b="1" dirty="0" smtClean="0"/>
              <a:t>      </a:t>
            </a:r>
            <a:r>
              <a:rPr lang="en-US" altLang="en-US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needn't come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2223806" y="128909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823" y="3824960"/>
            <a:ext cx="8348295" cy="14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考查情态动词。</a:t>
            </a:r>
            <a:r>
              <a:rPr lang="en-US" altLang="en-US" sz="2000" b="1" dirty="0" smtClean="0">
                <a:ea typeface="仿宋" panose="02010609060101010101" charset="-122"/>
              </a:rPr>
              <a:t>need</a:t>
            </a:r>
            <a:r>
              <a:rPr lang="zh-CN" altLang="en-US" sz="2000" b="1" dirty="0" smtClean="0">
                <a:ea typeface="仿宋" panose="02010609060101010101" charset="-122"/>
              </a:rPr>
              <a:t>既可作情态动词又可作实义动词。在此题中，</a:t>
            </a:r>
            <a:r>
              <a:rPr lang="en-US" altLang="en-US" sz="2000" b="1" dirty="0" smtClean="0">
                <a:ea typeface="仿宋" panose="02010609060101010101" charset="-122"/>
              </a:rPr>
              <a:t>needn't come</a:t>
            </a:r>
            <a:r>
              <a:rPr lang="zh-CN" altLang="en-US" sz="2000" b="1" dirty="0" smtClean="0">
                <a:ea typeface="仿宋" panose="02010609060101010101" charset="-122"/>
              </a:rPr>
              <a:t>是</a:t>
            </a:r>
            <a:r>
              <a:rPr lang="en-US" altLang="en-US" sz="2000" b="1" dirty="0" smtClean="0">
                <a:ea typeface="仿宋" panose="02010609060101010101" charset="-122"/>
              </a:rPr>
              <a:t>need</a:t>
            </a:r>
            <a:r>
              <a:rPr lang="zh-CN" altLang="en-US" sz="2000" b="1" dirty="0" smtClean="0">
                <a:ea typeface="仿宋" panose="02010609060101010101" charset="-122"/>
              </a:rPr>
              <a:t>作情态动词的用法；</a:t>
            </a:r>
            <a:r>
              <a:rPr lang="en-US" altLang="en-US" sz="2000" b="1" dirty="0" smtClean="0">
                <a:ea typeface="仿宋" panose="02010609060101010101" charset="-122"/>
              </a:rPr>
              <a:t>need</a:t>
            </a:r>
            <a:r>
              <a:rPr lang="zh-CN" altLang="en-US" sz="2000" b="1" dirty="0" smtClean="0">
                <a:ea typeface="仿宋" panose="02010609060101010101" charset="-122"/>
              </a:rPr>
              <a:t>作实义动词的用法应该是</a:t>
            </a:r>
            <a:r>
              <a:rPr lang="en-US" altLang="en-US" sz="2000" b="1" dirty="0" smtClean="0">
                <a:ea typeface="仿宋" panose="02010609060101010101" charset="-122"/>
              </a:rPr>
              <a:t>“don't need to come”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547" y="1195753"/>
            <a:ext cx="8196629" cy="445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 (2)You need ________your homework this afternoon.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did</a:t>
            </a:r>
            <a:r>
              <a:rPr lang="zh-CN" altLang="en-US" sz="2400" b="1" dirty="0" smtClean="0"/>
              <a:t>　 　　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does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do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doing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(3)2018·</a:t>
            </a:r>
            <a:r>
              <a:rPr lang="zh-CN" altLang="en-US" sz="2400" b="1" dirty="0" smtClean="0"/>
              <a:t>黄冈 </a:t>
            </a:r>
            <a:r>
              <a:rPr lang="en-US" altLang="en-US" sz="2400" b="1" dirty="0" smtClean="0"/>
              <a:t>—Must I finish reading the book today, Mr. Brown?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—No, you ________. You can finish it in two days.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needn't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mustn't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can't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couldn't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2478083" y="140504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54283" y="40825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5" y="1259335"/>
            <a:ext cx="8334375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(4)2018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达州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stu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­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dents need some unusual books to read after school every day.(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改为单数句子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The student ________ ________ unusual book to read after school every day.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(5)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这台电脑需要修理。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This computer needs ________/needs to be ________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(6)2018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常州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Zhu Ting, one of the best volleyball players of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China, says she will return whenever she ________ (need).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2906788" y="2533135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needs           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98637" y="3944473"/>
            <a:ext cx="1300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repaired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05819" y="3957173"/>
            <a:ext cx="1408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repairing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00843" y="5123975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needed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14314" y="1366735"/>
          <a:ext cx="8468436" cy="3771075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我不怀疑你将成为一位好老板，但我认为财富不是生活中最重要的东西。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________ you would be a good boss, but I ________ ________ wealth is the most important thing in life.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．我们应该做我们喜欢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做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的事情。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should do things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532738" y="3042505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think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27921" y="2468658"/>
            <a:ext cx="2409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don't          doubt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93647" y="2937135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don't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49257" y="4664502"/>
            <a:ext cx="2262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             enjoy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76213" y="1851377"/>
          <a:ext cx="8386787" cy="322611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．我将发明有助于改善环境的东西。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would invent things ________ ________ ________ the environment.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．至于我，我要选择世界上最有趣和激动人心的工作。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 me, I'm going to choose the most fun and exciting job in the world.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4034881" y="2202935"/>
            <a:ext cx="4059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that              help        improve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83591" y="4247635"/>
            <a:ext cx="1997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             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76213" y="1402969"/>
          <a:ext cx="8386787" cy="2575560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．宇航员需要知道很多关于科学的知识，丹尼。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Astronauts _______ ______  ______  _______  ______  about science, Danny.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496594" y="2393435"/>
            <a:ext cx="5503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need           to       know          a            lot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9575" y="832998"/>
          <a:ext cx="8362950" cy="5198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8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根据课文内容，判断正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(T)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误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(F)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。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)1.The students are talking about their plans for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the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future.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)2.Brian would like to be a pilot in the future.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)3.Jenny doesn't think wealth is the most </a:t>
                      </a:r>
                      <a:endParaRPr lang="en-US" sz="2400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             important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thing in life.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)4.Steven is interested in cooking things.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)5.Danny's dream is to be an astronaut.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221001" y="192353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1951" y="297178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11476" y="361362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21001" y="46862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21001" y="527049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  </a:t>
            </a:r>
            <a:r>
              <a:rPr lang="en-US" altLang="en-US" sz="3200" b="1" dirty="0" smtClean="0"/>
              <a:t>manage v. </a:t>
            </a:r>
            <a:r>
              <a:rPr lang="zh-CN" altLang="en-US" sz="3200" b="1" dirty="0" smtClean="0"/>
              <a:t>管理；负责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546" y="3192866"/>
            <a:ext cx="8186057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I want to be a boss and </a:t>
            </a:r>
            <a:r>
              <a:rPr lang="en-US" altLang="zh-CN" sz="2400" b="1" i="1" dirty="0" smtClean="0"/>
              <a:t>manage</a:t>
            </a:r>
            <a:r>
              <a:rPr lang="en-US" altLang="zh-CN" sz="2400" b="1" dirty="0" smtClean="0"/>
              <a:t> a big company.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我想成为一名老板，并管理一家大公司。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He </a:t>
            </a:r>
            <a:r>
              <a:rPr lang="en-US" altLang="zh-CN" sz="2400" b="1" i="1" dirty="0" smtClean="0"/>
              <a:t>managed</a:t>
            </a:r>
            <a:r>
              <a:rPr lang="en-US" altLang="zh-CN" sz="2400" b="1" dirty="0" smtClean="0"/>
              <a:t> the company when his father was away.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当他父亲不在的时候，由他管理公司。</a:t>
            </a:r>
            <a:endParaRPr lang="zh-CN" altLang="zh-CN" sz="2400" b="1" dirty="0"/>
          </a:p>
        </p:txBody>
      </p:sp>
      <p:sp>
        <p:nvSpPr>
          <p:cNvPr id="16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77387" y="1564043"/>
            <a:ext cx="8333238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manage</a:t>
            </a:r>
            <a:r>
              <a:rPr lang="zh-CN" altLang="en-US" sz="2400" b="1" dirty="0" smtClean="0"/>
              <a:t>用作及物动词，后接名词或代词作宾语。</a:t>
            </a:r>
            <a:endParaRPr lang="en-US" altLang="zh-CN" sz="2400" b="1" dirty="0" smtClean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29762" y="2432193"/>
            <a:ext cx="833323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manage</a:t>
            </a:r>
            <a:r>
              <a:rPr lang="zh-CN" altLang="en-US" sz="2400" b="1" dirty="0" smtClean="0"/>
              <a:t>的其他用法：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(1)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明智地使用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金钱、时间、信息等</a:t>
            </a:r>
            <a:r>
              <a:rPr lang="en-US" altLang="en-US" sz="2400" b="1" dirty="0" smtClean="0"/>
              <a:t>)”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 girl is good at managing her money.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这个女孩善于理财。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571500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Look into the Future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2131</Words>
  <Application>Microsoft Office PowerPoint</Application>
  <PresentationFormat>全屏显示(4:3)</PresentationFormat>
  <Paragraphs>255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BE6614650E684A52AB16367073D68F12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