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CDA7C0-92F4-4A28-B3A3-6B48F81CD3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4CC4DC-6F39-4ECE-87AA-03C5098C30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1346C2CF-197B-4850-B67B-602D034FB87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CA24C94-5845-4928-8DBC-8421E4656BD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04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B3764A9C-AB0E-4E30-99CB-051793407423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22860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8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单圆角矩形 1"/>
          <p:cNvSpPr/>
          <p:nvPr/>
        </p:nvSpPr>
        <p:spPr>
          <a:xfrm>
            <a:off x="0" y="1556792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3075" name="Line 10"/>
          <p:cNvSpPr/>
          <p:nvPr/>
        </p:nvSpPr>
        <p:spPr>
          <a:xfrm>
            <a:off x="2251075" y="2251482"/>
            <a:ext cx="3600450" cy="19050"/>
          </a:xfrm>
          <a:prstGeom prst="line">
            <a:avLst/>
          </a:prstGeom>
          <a:ln w="57150" cap="flat" cmpd="thinThick">
            <a:solidFill>
              <a:srgbClr val="8DD2EB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eaLnBrk="0" hangingPunct="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16205" y="1629817"/>
            <a:ext cx="4512310" cy="66230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第</a:t>
            </a:r>
            <a:r>
              <a:rPr lang="zh-CN" altLang="en-US" sz="1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四</a:t>
            </a:r>
            <a:r>
              <a:rPr lang="zh-CN" altLang="en-US" sz="1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单元    </a:t>
            </a:r>
            <a:r>
              <a:rPr lang="zh-CN" altLang="en-US" sz="3500" b="1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分数乘法</a:t>
            </a:r>
          </a:p>
        </p:txBody>
      </p:sp>
      <p:sp>
        <p:nvSpPr>
          <p:cNvPr id="3077" name="Oval 5"/>
          <p:cNvSpPr/>
          <p:nvPr/>
        </p:nvSpPr>
        <p:spPr>
          <a:xfrm>
            <a:off x="2740025" y="2961730"/>
            <a:ext cx="685800" cy="685800"/>
          </a:xfrm>
          <a:prstGeom prst="ellipse">
            <a:avLst/>
          </a:prstGeom>
          <a:solidFill>
            <a:srgbClr val="8DD2EB"/>
          </a:solidFill>
          <a:ln w="9525">
            <a:noFill/>
          </a:ln>
        </p:spPr>
        <p:txBody>
          <a:bodyPr wrap="none" anchor="ctr"/>
          <a:lstStyle/>
          <a:p>
            <a:pPr algn="ctr" eaLnBrk="0" hangingPunct="0"/>
            <a:endParaRPr lang="zh-CN" altLang="en-US" dirty="0">
              <a:solidFill>
                <a:prstClr val="black"/>
              </a:solidFill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05264"/>
            <a:ext cx="9144000" cy="902970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</a:p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252536" y="299695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课时   倒    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3"/>
          <p:cNvGrpSpPr/>
          <p:nvPr/>
        </p:nvGrpSpPr>
        <p:grpSpPr bwMode="auto">
          <a:xfrm>
            <a:off x="863600" y="379413"/>
            <a:ext cx="7599363" cy="1698625"/>
            <a:chOff x="642910" y="449877"/>
            <a:chExt cx="7599732" cy="1698002"/>
          </a:xfrm>
        </p:grpSpPr>
        <p:pic>
          <p:nvPicPr>
            <p:cNvPr id="16387" name="图片 1" descr="小兔子2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72964" y="449877"/>
              <a:ext cx="1169678" cy="169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圆角矩形标注 2"/>
            <p:cNvSpPr/>
            <p:nvPr/>
          </p:nvSpPr>
          <p:spPr>
            <a:xfrm>
              <a:off x="642910" y="643481"/>
              <a:ext cx="6059782" cy="785524"/>
            </a:xfrm>
            <a:prstGeom prst="wedgeRoundRectCallout">
              <a:avLst>
                <a:gd name="adj1" fmla="val 55579"/>
                <a:gd name="adj2" fmla="val 32471"/>
                <a:gd name="adj3" fmla="val 16667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观察图中的数，你发现了什么？</a:t>
              </a:r>
            </a:p>
          </p:txBody>
        </p:sp>
      </p:grpSp>
      <p:grpSp>
        <p:nvGrpSpPr>
          <p:cNvPr id="16389" name="组合 30"/>
          <p:cNvGrpSpPr/>
          <p:nvPr/>
        </p:nvGrpSpPr>
        <p:grpSpPr bwMode="auto">
          <a:xfrm>
            <a:off x="1714500" y="1428750"/>
            <a:ext cx="5357813" cy="4929188"/>
            <a:chOff x="1714480" y="1357296"/>
            <a:chExt cx="5143536" cy="4643472"/>
          </a:xfrm>
        </p:grpSpPr>
        <p:grpSp>
          <p:nvGrpSpPr>
            <p:cNvPr id="16390" name="组合 25"/>
            <p:cNvGrpSpPr/>
            <p:nvPr/>
          </p:nvGrpSpPr>
          <p:grpSpPr bwMode="auto">
            <a:xfrm>
              <a:off x="1714480" y="1357296"/>
              <a:ext cx="5143536" cy="4643472"/>
              <a:chOff x="1714480" y="1214421"/>
              <a:chExt cx="5143536" cy="4643472"/>
            </a:xfrm>
          </p:grpSpPr>
          <p:sp>
            <p:nvSpPr>
              <p:cNvPr id="5" name="等腰三角形 4"/>
              <p:cNvSpPr/>
              <p:nvPr/>
            </p:nvSpPr>
            <p:spPr>
              <a:xfrm>
                <a:off x="3000745" y="2143116"/>
                <a:ext cx="1286265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 rot="10800000">
                <a:off x="3000745" y="3071810"/>
                <a:ext cx="1286265" cy="928695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8" name="等腰三角形 7"/>
              <p:cNvSpPr/>
              <p:nvPr/>
            </p:nvSpPr>
            <p:spPr>
              <a:xfrm>
                <a:off x="3643877" y="1214421"/>
                <a:ext cx="1284741" cy="928695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3643877" y="2143116"/>
                <a:ext cx="1284741" cy="92869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4287010" y="2143116"/>
                <a:ext cx="1284741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>
                <a:off x="3643877" y="3071810"/>
                <a:ext cx="1284741" cy="928695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 rot="10800000">
                <a:off x="4287010" y="3071810"/>
                <a:ext cx="1284741" cy="928695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>
                <a:off x="2357612" y="3071810"/>
                <a:ext cx="1286265" cy="928695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>
                <a:off x="4928619" y="3071810"/>
                <a:ext cx="1286265" cy="928695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10800000">
                <a:off x="2357612" y="4000504"/>
                <a:ext cx="1286265" cy="92869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6" name="等腰三角形 15"/>
              <p:cNvSpPr/>
              <p:nvPr/>
            </p:nvSpPr>
            <p:spPr>
              <a:xfrm rot="10800000">
                <a:off x="3643877" y="4000504"/>
                <a:ext cx="1284741" cy="92869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0800000">
                <a:off x="4928619" y="4000504"/>
                <a:ext cx="1286265" cy="92869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1714480" y="4000504"/>
                <a:ext cx="1286265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>
                <a:off x="3000745" y="4000504"/>
                <a:ext cx="1286265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>
                <a:off x="4287010" y="4000504"/>
                <a:ext cx="1284741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>
                <a:off x="5571751" y="4000504"/>
                <a:ext cx="1286265" cy="92869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714480" y="4929198"/>
                <a:ext cx="1286265" cy="928695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10800000">
                <a:off x="3000745" y="4929198"/>
                <a:ext cx="1286265" cy="928695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4287010" y="4929198"/>
                <a:ext cx="1284741" cy="928695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0800000">
                <a:off x="5571751" y="4929198"/>
                <a:ext cx="1286265" cy="928695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</p:grpSp>
        <p:sp>
          <p:nvSpPr>
            <p:cNvPr id="27" name="TextBox 3"/>
            <p:cNvSpPr txBox="1">
              <a:spLocks noChangeArrowheads="1"/>
            </p:cNvSpPr>
            <p:nvPr/>
          </p:nvSpPr>
          <p:spPr bwMode="auto">
            <a:xfrm>
              <a:off x="2142727" y="5202181"/>
              <a:ext cx="643132" cy="5847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？</a:t>
              </a:r>
            </a:p>
          </p:txBody>
        </p:sp>
        <p:sp>
          <p:nvSpPr>
            <p:cNvPr id="28" name="TextBox 3"/>
            <p:cNvSpPr txBox="1">
              <a:spLocks noChangeArrowheads="1"/>
            </p:cNvSpPr>
            <p:nvPr/>
          </p:nvSpPr>
          <p:spPr bwMode="auto">
            <a:xfrm>
              <a:off x="3428992" y="5215639"/>
              <a:ext cx="643132" cy="5832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？</a:t>
              </a:r>
            </a:p>
          </p:txBody>
        </p:sp>
        <p:sp>
          <p:nvSpPr>
            <p:cNvPr id="29" name="TextBox 3"/>
            <p:cNvSpPr txBox="1">
              <a:spLocks noChangeArrowheads="1"/>
            </p:cNvSpPr>
            <p:nvPr/>
          </p:nvSpPr>
          <p:spPr bwMode="auto">
            <a:xfrm>
              <a:off x="4715257" y="5215639"/>
              <a:ext cx="643132" cy="5832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？</a:t>
              </a:r>
            </a:p>
          </p:txBody>
        </p:sp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6071627" y="5215639"/>
              <a:ext cx="643132" cy="5832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？</a:t>
              </a:r>
            </a:p>
          </p:txBody>
        </p:sp>
      </p:grpSp>
      <p:grpSp>
        <p:nvGrpSpPr>
          <p:cNvPr id="16415" name="组合 24"/>
          <p:cNvGrpSpPr/>
          <p:nvPr/>
        </p:nvGrpSpPr>
        <p:grpSpPr bwMode="auto">
          <a:xfrm>
            <a:off x="4214813" y="1357313"/>
            <a:ext cx="642937" cy="1169987"/>
            <a:chOff x="3714739" y="3402243"/>
            <a:chExt cx="642950" cy="1169548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3714739" y="3986224"/>
              <a:ext cx="357194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17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8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19" name="TextBox 3"/>
          <p:cNvSpPr txBox="1">
            <a:spLocks noChangeArrowheads="1"/>
          </p:cNvSpPr>
          <p:nvPr/>
        </p:nvSpPr>
        <p:spPr bwMode="auto">
          <a:xfrm>
            <a:off x="4214813" y="25003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420" name="组合 24"/>
          <p:cNvGrpSpPr/>
          <p:nvPr/>
        </p:nvGrpSpPr>
        <p:grpSpPr bwMode="auto">
          <a:xfrm>
            <a:off x="3500438" y="2357438"/>
            <a:ext cx="642937" cy="1169987"/>
            <a:chOff x="3714739" y="3402243"/>
            <a:chExt cx="642950" cy="1169548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3714739" y="3986224"/>
              <a:ext cx="357194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3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24" name="组合 24"/>
          <p:cNvGrpSpPr/>
          <p:nvPr/>
        </p:nvGrpSpPr>
        <p:grpSpPr bwMode="auto">
          <a:xfrm>
            <a:off x="4857750" y="2357438"/>
            <a:ext cx="642938" cy="1169987"/>
            <a:chOff x="3714739" y="3402243"/>
            <a:chExt cx="642950" cy="1169548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3714739" y="3986224"/>
              <a:ext cx="357195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26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7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28" name="组合 24"/>
          <p:cNvGrpSpPr/>
          <p:nvPr/>
        </p:nvGrpSpPr>
        <p:grpSpPr bwMode="auto">
          <a:xfrm>
            <a:off x="4857750" y="3330575"/>
            <a:ext cx="642938" cy="1169988"/>
            <a:chOff x="3714739" y="3402243"/>
            <a:chExt cx="642950" cy="1169548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714739" y="3986223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30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31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32" name="组合 24"/>
          <p:cNvGrpSpPr/>
          <p:nvPr/>
        </p:nvGrpSpPr>
        <p:grpSpPr bwMode="auto">
          <a:xfrm>
            <a:off x="2857500" y="3330575"/>
            <a:ext cx="642938" cy="1169988"/>
            <a:chOff x="3714739" y="3402243"/>
            <a:chExt cx="642950" cy="1169548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3714739" y="3986223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34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35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36" name="组合 24"/>
          <p:cNvGrpSpPr/>
          <p:nvPr/>
        </p:nvGrpSpPr>
        <p:grpSpPr bwMode="auto">
          <a:xfrm>
            <a:off x="4214813" y="3357563"/>
            <a:ext cx="642937" cy="1169987"/>
            <a:chOff x="3714739" y="3402243"/>
            <a:chExt cx="642950" cy="1169548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3714739" y="3986224"/>
              <a:ext cx="357194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38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39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40" name="组合 24"/>
          <p:cNvGrpSpPr/>
          <p:nvPr/>
        </p:nvGrpSpPr>
        <p:grpSpPr bwMode="auto">
          <a:xfrm>
            <a:off x="4214813" y="4286250"/>
            <a:ext cx="642937" cy="1169988"/>
            <a:chOff x="3714739" y="3402243"/>
            <a:chExt cx="642950" cy="1169548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3714739" y="3986223"/>
              <a:ext cx="357194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42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3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44" name="组合 24"/>
          <p:cNvGrpSpPr/>
          <p:nvPr/>
        </p:nvGrpSpPr>
        <p:grpSpPr bwMode="auto">
          <a:xfrm>
            <a:off x="3500438" y="4357688"/>
            <a:ext cx="642937" cy="1169987"/>
            <a:chOff x="3714739" y="3402243"/>
            <a:chExt cx="642950" cy="1169548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3714739" y="3986224"/>
              <a:ext cx="357194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46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7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48" name="组合 24"/>
          <p:cNvGrpSpPr/>
          <p:nvPr/>
        </p:nvGrpSpPr>
        <p:grpSpPr bwMode="auto">
          <a:xfrm>
            <a:off x="4857750" y="4357688"/>
            <a:ext cx="642938" cy="1169987"/>
            <a:chOff x="3714739" y="3402243"/>
            <a:chExt cx="642950" cy="1169548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3714739" y="3986224"/>
              <a:ext cx="357195" cy="1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50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1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52" name="组合 24"/>
          <p:cNvGrpSpPr/>
          <p:nvPr/>
        </p:nvGrpSpPr>
        <p:grpSpPr bwMode="auto">
          <a:xfrm>
            <a:off x="5572125" y="3330575"/>
            <a:ext cx="642938" cy="1169988"/>
            <a:chOff x="3714739" y="3402243"/>
            <a:chExt cx="642950" cy="1169548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3714739" y="3986223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54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5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56" name="组合 24"/>
          <p:cNvGrpSpPr/>
          <p:nvPr/>
        </p:nvGrpSpPr>
        <p:grpSpPr bwMode="auto">
          <a:xfrm>
            <a:off x="5572125" y="4330700"/>
            <a:ext cx="642938" cy="1169988"/>
            <a:chOff x="3714739" y="3402243"/>
            <a:chExt cx="642950" cy="1169548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3714739" y="3986223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58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59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60" name="TextBox 3"/>
          <p:cNvSpPr txBox="1">
            <a:spLocks noChangeArrowheads="1"/>
          </p:cNvSpPr>
          <p:nvPr/>
        </p:nvSpPr>
        <p:spPr bwMode="auto">
          <a:xfrm>
            <a:off x="3500438" y="3500438"/>
            <a:ext cx="6429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61" name="TextBox 3"/>
          <p:cNvSpPr txBox="1">
            <a:spLocks noChangeArrowheads="1"/>
          </p:cNvSpPr>
          <p:nvPr/>
        </p:nvSpPr>
        <p:spPr bwMode="auto">
          <a:xfrm>
            <a:off x="2857500" y="4416425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62" name="TextBox 3"/>
          <p:cNvSpPr txBox="1">
            <a:spLocks noChangeArrowheads="1"/>
          </p:cNvSpPr>
          <p:nvPr/>
        </p:nvSpPr>
        <p:spPr bwMode="auto">
          <a:xfrm>
            <a:off x="2143125" y="4702175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63" name="TextBox 3"/>
          <p:cNvSpPr txBox="1">
            <a:spLocks noChangeArrowheads="1"/>
          </p:cNvSpPr>
          <p:nvPr/>
        </p:nvSpPr>
        <p:spPr bwMode="auto">
          <a:xfrm>
            <a:off x="6215063" y="4714875"/>
            <a:ext cx="6429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组合 122"/>
          <p:cNvGrpSpPr/>
          <p:nvPr/>
        </p:nvGrpSpPr>
        <p:grpSpPr bwMode="auto">
          <a:xfrm>
            <a:off x="285750" y="1573213"/>
            <a:ext cx="3071813" cy="4281487"/>
            <a:chOff x="285720" y="1285860"/>
            <a:chExt cx="3071835" cy="4281735"/>
          </a:xfrm>
        </p:grpSpPr>
        <p:grpSp>
          <p:nvGrpSpPr>
            <p:cNvPr id="16465" name="组合 98"/>
            <p:cNvGrpSpPr/>
            <p:nvPr/>
          </p:nvGrpSpPr>
          <p:grpSpPr bwMode="auto">
            <a:xfrm>
              <a:off x="285720" y="1285860"/>
              <a:ext cx="3071835" cy="4281735"/>
              <a:chOff x="285720" y="1285860"/>
              <a:chExt cx="3071835" cy="4281735"/>
            </a:xfrm>
          </p:grpSpPr>
          <p:pic>
            <p:nvPicPr>
              <p:cNvPr id="16466" name="图片 84" descr="小女孩1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3929066"/>
                <a:ext cx="1219370" cy="1638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云形标注 85"/>
              <p:cNvSpPr/>
              <p:nvPr/>
            </p:nvSpPr>
            <p:spPr bwMode="auto">
              <a:xfrm>
                <a:off x="285720" y="1285860"/>
                <a:ext cx="3071835" cy="2214690"/>
              </a:xfrm>
              <a:prstGeom prst="cloudCallout">
                <a:avLst>
                  <a:gd name="adj1" fmla="val -34596"/>
                  <a:gd name="adj2" fmla="val 6873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32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468" name="组合 91"/>
            <p:cNvGrpSpPr/>
            <p:nvPr/>
          </p:nvGrpSpPr>
          <p:grpSpPr bwMode="auto">
            <a:xfrm>
              <a:off x="1071538" y="1428736"/>
              <a:ext cx="1857388" cy="1169988"/>
              <a:chOff x="6786578" y="2500306"/>
              <a:chExt cx="1857388" cy="1169988"/>
            </a:xfrm>
          </p:grpSpPr>
          <p:grpSp>
            <p:nvGrpSpPr>
              <p:cNvPr id="16469" name="组合 24"/>
              <p:cNvGrpSpPr/>
              <p:nvPr/>
            </p:nvGrpSpPr>
            <p:grpSpPr bwMode="auto">
              <a:xfrm>
                <a:off x="6786578" y="2500306"/>
                <a:ext cx="642938" cy="1169988"/>
                <a:chOff x="3714739" y="3402243"/>
                <a:chExt cx="642950" cy="1169548"/>
              </a:xfrm>
            </p:grpSpPr>
            <p:cxnSp>
              <p:nvCxnSpPr>
                <p:cNvPr id="88" name="直接连接符 87"/>
                <p:cNvCxnSpPr/>
                <p:nvPr/>
              </p:nvCxnSpPr>
              <p:spPr>
                <a:xfrm>
                  <a:off x="3714740" y="3986264"/>
                  <a:ext cx="357196" cy="158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7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72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1" name="TextBox 3"/>
              <p:cNvSpPr txBox="1">
                <a:spLocks noChangeArrowheads="1"/>
              </p:cNvSpPr>
              <p:nvPr/>
            </p:nvSpPr>
            <p:spPr bwMode="auto">
              <a:xfrm>
                <a:off x="7143769" y="2786080"/>
                <a:ext cx="1500199" cy="5842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3200" b="1" dirty="0">
                    <a:latin typeface="+mn-ea"/>
                    <a:ea typeface="+mn-ea"/>
                    <a:cs typeface="Times New Roman" panose="02020603050405020304" pitchFamily="18" charset="0"/>
                  </a:rPr>
                  <a:t>×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474" name="组合 92"/>
            <p:cNvGrpSpPr/>
            <p:nvPr/>
          </p:nvGrpSpPr>
          <p:grpSpPr bwMode="auto">
            <a:xfrm>
              <a:off x="1071538" y="2330450"/>
              <a:ext cx="1857388" cy="1169988"/>
              <a:chOff x="6786578" y="2500306"/>
              <a:chExt cx="1857388" cy="1169988"/>
            </a:xfrm>
          </p:grpSpPr>
          <p:grpSp>
            <p:nvGrpSpPr>
              <p:cNvPr id="16475" name="组合 24"/>
              <p:cNvGrpSpPr/>
              <p:nvPr/>
            </p:nvGrpSpPr>
            <p:grpSpPr bwMode="auto">
              <a:xfrm>
                <a:off x="6786573" y="2501170"/>
                <a:ext cx="642937" cy="1170285"/>
                <a:chOff x="3714739" y="3402243"/>
                <a:chExt cx="642950" cy="1169548"/>
              </a:xfrm>
            </p:grpSpPr>
            <p:cxnSp>
              <p:nvCxnSpPr>
                <p:cNvPr id="96" name="直接连接符 95"/>
                <p:cNvCxnSpPr/>
                <p:nvPr/>
              </p:nvCxnSpPr>
              <p:spPr>
                <a:xfrm>
                  <a:off x="3714745" y="3986878"/>
                  <a:ext cx="357196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7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78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TextBox 3"/>
              <p:cNvSpPr txBox="1">
                <a:spLocks noChangeArrowheads="1"/>
              </p:cNvSpPr>
              <p:nvPr/>
            </p:nvSpPr>
            <p:spPr bwMode="auto">
              <a:xfrm>
                <a:off x="7143769" y="2786119"/>
                <a:ext cx="1500199" cy="5842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3200" b="1" dirty="0">
                    <a:latin typeface="+mn-ea"/>
                    <a:ea typeface="+mn-ea"/>
                    <a:cs typeface="Times New Roman" panose="02020603050405020304" pitchFamily="18" charset="0"/>
                  </a:rPr>
                  <a:t>×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CN" alt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2" name="组合 121"/>
          <p:cNvGrpSpPr/>
          <p:nvPr/>
        </p:nvGrpSpPr>
        <p:grpSpPr bwMode="auto">
          <a:xfrm>
            <a:off x="6022975" y="2165350"/>
            <a:ext cx="3071813" cy="4286250"/>
            <a:chOff x="6000760" y="2071678"/>
            <a:chExt cx="3071834" cy="4286280"/>
          </a:xfrm>
        </p:grpSpPr>
        <p:pic>
          <p:nvPicPr>
            <p:cNvPr id="16481" name="图片 99" descr="小男孩3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86644" y="4586061"/>
              <a:ext cx="1438476" cy="177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云形标注 100"/>
            <p:cNvSpPr/>
            <p:nvPr/>
          </p:nvSpPr>
          <p:spPr bwMode="auto">
            <a:xfrm>
              <a:off x="6000760" y="2071678"/>
              <a:ext cx="3071834" cy="2214579"/>
            </a:xfrm>
            <a:prstGeom prst="cloudCallout">
              <a:avLst>
                <a:gd name="adj1" fmla="val -988"/>
                <a:gd name="adj2" fmla="val 74063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6483" name="组合 110"/>
            <p:cNvGrpSpPr/>
            <p:nvPr/>
          </p:nvGrpSpPr>
          <p:grpSpPr bwMode="auto">
            <a:xfrm>
              <a:off x="6643702" y="2214554"/>
              <a:ext cx="2071702" cy="1169988"/>
              <a:chOff x="6643702" y="2214554"/>
              <a:chExt cx="2071702" cy="1169988"/>
            </a:xfrm>
          </p:grpSpPr>
          <p:grpSp>
            <p:nvGrpSpPr>
              <p:cNvPr id="16484" name="组合 24"/>
              <p:cNvGrpSpPr/>
              <p:nvPr/>
            </p:nvGrpSpPr>
            <p:grpSpPr bwMode="auto">
              <a:xfrm>
                <a:off x="6643702" y="2214554"/>
                <a:ext cx="642938" cy="1169988"/>
                <a:chOff x="3714739" y="3402243"/>
                <a:chExt cx="642950" cy="1169548"/>
              </a:xfrm>
            </p:grpSpPr>
            <p:cxnSp>
              <p:nvCxnSpPr>
                <p:cNvPr id="103" name="直接连接符 102"/>
                <p:cNvCxnSpPr/>
                <p:nvPr/>
              </p:nvCxnSpPr>
              <p:spPr>
                <a:xfrm>
                  <a:off x="3714739" y="3986227"/>
                  <a:ext cx="357196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86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8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488" name="组合 24"/>
              <p:cNvGrpSpPr/>
              <p:nvPr/>
            </p:nvGrpSpPr>
            <p:grpSpPr bwMode="auto">
              <a:xfrm>
                <a:off x="7429524" y="2214554"/>
                <a:ext cx="642938" cy="1169988"/>
                <a:chOff x="3714739" y="3402243"/>
                <a:chExt cx="642950" cy="1169548"/>
              </a:xfrm>
            </p:grpSpPr>
            <p:cxnSp>
              <p:nvCxnSpPr>
                <p:cNvPr id="107" name="直接连接符 106"/>
                <p:cNvCxnSpPr/>
                <p:nvPr/>
              </p:nvCxnSpPr>
              <p:spPr>
                <a:xfrm>
                  <a:off x="3714734" y="3986227"/>
                  <a:ext cx="357197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9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9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0" name="TextBox 3"/>
              <p:cNvSpPr txBox="1">
                <a:spLocks noChangeArrowheads="1"/>
              </p:cNvSpPr>
              <p:nvPr/>
            </p:nvSpPr>
            <p:spPr bwMode="auto">
              <a:xfrm>
                <a:off x="6929454" y="2500306"/>
                <a:ext cx="1785949" cy="5842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3200" b="1" dirty="0">
                    <a:latin typeface="+mn-ea"/>
                    <a:ea typeface="+mn-ea"/>
                    <a:cs typeface="Times New Roman" panose="02020603050405020304" pitchFamily="18" charset="0"/>
                  </a:rPr>
                  <a:t>×  </a:t>
                </a:r>
                <a:r>
                  <a:rPr lang="zh-CN" alt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493" name="组合 111"/>
            <p:cNvGrpSpPr/>
            <p:nvPr/>
          </p:nvGrpSpPr>
          <p:grpSpPr bwMode="auto">
            <a:xfrm>
              <a:off x="6643697" y="3144112"/>
              <a:ext cx="2071707" cy="1170285"/>
              <a:chOff x="6643697" y="2215418"/>
              <a:chExt cx="2071707" cy="1170285"/>
            </a:xfrm>
          </p:grpSpPr>
          <p:grpSp>
            <p:nvGrpSpPr>
              <p:cNvPr id="16494" name="组合 24"/>
              <p:cNvGrpSpPr/>
              <p:nvPr/>
            </p:nvGrpSpPr>
            <p:grpSpPr bwMode="auto">
              <a:xfrm>
                <a:off x="6643697" y="2215418"/>
                <a:ext cx="642937" cy="1170285"/>
                <a:chOff x="3714739" y="3402243"/>
                <a:chExt cx="642950" cy="1169548"/>
              </a:xfrm>
            </p:grpSpPr>
            <p:cxnSp>
              <p:nvCxnSpPr>
                <p:cNvPr id="119" name="直接连接符 118"/>
                <p:cNvCxnSpPr/>
                <p:nvPr/>
              </p:nvCxnSpPr>
              <p:spPr>
                <a:xfrm>
                  <a:off x="3714744" y="3986803"/>
                  <a:ext cx="357196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96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9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498" name="组合 24"/>
              <p:cNvGrpSpPr/>
              <p:nvPr/>
            </p:nvGrpSpPr>
            <p:grpSpPr bwMode="auto">
              <a:xfrm>
                <a:off x="7429519" y="2215418"/>
                <a:ext cx="642937" cy="1170285"/>
                <a:chOff x="3714739" y="3402243"/>
                <a:chExt cx="642950" cy="1169548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>
                  <a:off x="3714739" y="3986803"/>
                  <a:ext cx="357197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50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50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5" name="TextBox 3"/>
              <p:cNvSpPr txBox="1">
                <a:spLocks noChangeArrowheads="1"/>
              </p:cNvSpPr>
              <p:nvPr/>
            </p:nvSpPr>
            <p:spPr bwMode="auto">
              <a:xfrm>
                <a:off x="6929454" y="2500307"/>
                <a:ext cx="1785949" cy="5857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3200" b="1" dirty="0">
                    <a:latin typeface="+mn-ea"/>
                    <a:ea typeface="+mn-ea"/>
                    <a:cs typeface="Times New Roman" panose="02020603050405020304" pitchFamily="18" charset="0"/>
                  </a:rPr>
                  <a:t>×  </a:t>
                </a:r>
                <a:r>
                  <a:rPr lang="zh-CN" alt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1714500" y="1073150"/>
            <a:ext cx="56435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EB4E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乘积是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的两个数互为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倒数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285875" y="2644775"/>
            <a:ext cx="7391400" cy="1866900"/>
            <a:chOff x="1214414" y="2143116"/>
            <a:chExt cx="7391617" cy="1867142"/>
          </a:xfrm>
        </p:grpSpPr>
        <p:pic>
          <p:nvPicPr>
            <p:cNvPr id="17412" name="图片 2" descr="小青蛙9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2285992"/>
              <a:ext cx="1247949" cy="1724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标注 3"/>
            <p:cNvSpPr/>
            <p:nvPr/>
          </p:nvSpPr>
          <p:spPr>
            <a:xfrm>
              <a:off x="1214414" y="2143116"/>
              <a:ext cx="5858047" cy="785915"/>
            </a:xfrm>
            <a:prstGeom prst="wedgeRoundRectCallout">
              <a:avLst>
                <a:gd name="adj1" fmla="val 55579"/>
                <a:gd name="adj2" fmla="val 32471"/>
                <a:gd name="adj3" fmla="val 16667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图中的“？”各是哪个数？</a:t>
              </a:r>
            </a:p>
          </p:txBody>
        </p:sp>
      </p:grpSp>
      <p:grpSp>
        <p:nvGrpSpPr>
          <p:cNvPr id="7" name="组合 22"/>
          <p:cNvGrpSpPr/>
          <p:nvPr/>
        </p:nvGrpSpPr>
        <p:grpSpPr bwMode="auto">
          <a:xfrm>
            <a:off x="357188" y="4689475"/>
            <a:ext cx="8858250" cy="1169988"/>
            <a:chOff x="285720" y="3357562"/>
            <a:chExt cx="8858280" cy="1169988"/>
          </a:xfrm>
        </p:grpSpPr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285720" y="3643312"/>
              <a:ext cx="8858280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图中的“？”从左往右依次为      ，   ，  ，   。</a:t>
              </a:r>
            </a:p>
          </p:txBody>
        </p:sp>
        <p:grpSp>
          <p:nvGrpSpPr>
            <p:cNvPr id="17416" name="组合 24"/>
            <p:cNvGrpSpPr/>
            <p:nvPr/>
          </p:nvGrpSpPr>
          <p:grpSpPr bwMode="auto">
            <a:xfrm>
              <a:off x="5857888" y="3357562"/>
              <a:ext cx="642938" cy="1169988"/>
              <a:chOff x="3714739" y="3402243"/>
              <a:chExt cx="642950" cy="1169548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4715" y="3986223"/>
                <a:ext cx="357195" cy="15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418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9" name="TextBox 3"/>
              <p:cNvSpPr txBox="1">
                <a:spLocks noChangeArrowheads="1"/>
              </p:cNvSpPr>
              <p:nvPr/>
            </p:nvSpPr>
            <p:spPr bwMode="auto">
              <a:xfrm>
                <a:off x="3714747" y="3402243"/>
                <a:ext cx="42862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420" name="组合 24"/>
            <p:cNvGrpSpPr/>
            <p:nvPr/>
          </p:nvGrpSpPr>
          <p:grpSpPr bwMode="auto">
            <a:xfrm>
              <a:off x="6572264" y="3357562"/>
              <a:ext cx="642938" cy="1169988"/>
              <a:chOff x="3714739" y="3402243"/>
              <a:chExt cx="642950" cy="1169548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3714716" y="3986223"/>
                <a:ext cx="357195" cy="15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422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3" name="TextBox 3"/>
              <p:cNvSpPr txBox="1">
                <a:spLocks noChangeArrowheads="1"/>
              </p:cNvSpPr>
              <p:nvPr/>
            </p:nvSpPr>
            <p:spPr bwMode="auto">
              <a:xfrm>
                <a:off x="3714747" y="3402243"/>
                <a:ext cx="42862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424" name="组合 24"/>
            <p:cNvGrpSpPr/>
            <p:nvPr/>
          </p:nvGrpSpPr>
          <p:grpSpPr bwMode="auto">
            <a:xfrm>
              <a:off x="7215206" y="3357562"/>
              <a:ext cx="642938" cy="1169988"/>
              <a:chOff x="3714739" y="3402243"/>
              <a:chExt cx="642950" cy="1169548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3714713" y="3986223"/>
                <a:ext cx="357196" cy="15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426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7" name="TextBox 3"/>
              <p:cNvSpPr txBox="1">
                <a:spLocks noChangeArrowheads="1"/>
              </p:cNvSpPr>
              <p:nvPr/>
            </p:nvSpPr>
            <p:spPr bwMode="auto">
              <a:xfrm>
                <a:off x="3714747" y="3402243"/>
                <a:ext cx="42862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428" name="组合 24"/>
            <p:cNvGrpSpPr/>
            <p:nvPr/>
          </p:nvGrpSpPr>
          <p:grpSpPr bwMode="auto">
            <a:xfrm>
              <a:off x="7858152" y="3357562"/>
              <a:ext cx="642938" cy="1169988"/>
              <a:chOff x="3714739" y="3402243"/>
              <a:chExt cx="642950" cy="1169548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3714708" y="3986223"/>
                <a:ext cx="357195" cy="15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430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1" name="TextBox 3"/>
              <p:cNvSpPr txBox="1">
                <a:spLocks noChangeArrowheads="1"/>
              </p:cNvSpPr>
              <p:nvPr/>
            </p:nvSpPr>
            <p:spPr bwMode="auto">
              <a:xfrm>
                <a:off x="3714747" y="3402243"/>
                <a:ext cx="42862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48042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观察上面互为倒数的两个数，它们分子、分母的位置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发生了什么变化？把你的发现在小组里交流。</a:t>
            </a:r>
          </a:p>
        </p:txBody>
      </p:sp>
      <p:sp>
        <p:nvSpPr>
          <p:cNvPr id="18435" name="Text Box 16"/>
          <p:cNvSpPr txBox="1">
            <a:spLocks noChangeArrowheads="1"/>
          </p:cNvSpPr>
          <p:nvPr/>
        </p:nvSpPr>
        <p:spPr bwMode="auto">
          <a:xfrm>
            <a:off x="1071563" y="85725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和     互为倒数。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684213" y="636588"/>
          <a:ext cx="3508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r:id="rId5" imgW="139700" imgH="368300" progId="Equation.3">
                  <p:embed/>
                </p:oleObj>
              </mc:Choice>
              <mc:Fallback>
                <p:oleObj r:id="rId5" imgW="1397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636588"/>
                        <a:ext cx="35083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1620838" y="636588"/>
          <a:ext cx="3508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r:id="rId7" imgW="139700" imgH="368300" progId="Equation.3">
                  <p:embed/>
                </p:oleObj>
              </mc:Choice>
              <mc:Fallback>
                <p:oleObj r:id="rId7" imgW="139700" imgH="36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636588"/>
                        <a:ext cx="35083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1081088" y="203200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和     互为倒数。</a:t>
            </a:r>
          </a:p>
        </p:txBody>
      </p:sp>
      <p:graphicFrame>
        <p:nvGraphicFramePr>
          <p:cNvPr id="18439" name="Object 4"/>
          <p:cNvGraphicFramePr>
            <a:graphicFrameLocks noChangeAspect="1"/>
          </p:cNvGraphicFramePr>
          <p:nvPr/>
        </p:nvGraphicFramePr>
        <p:xfrm>
          <a:off x="630238" y="1758950"/>
          <a:ext cx="3492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r:id="rId9" imgW="139700" imgH="368300" progId="Equation.3">
                  <p:embed/>
                </p:oleObj>
              </mc:Choice>
              <mc:Fallback>
                <p:oleObj r:id="rId9" imgW="1397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758950"/>
                        <a:ext cx="34925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5"/>
          <p:cNvGraphicFramePr>
            <a:graphicFrameLocks noChangeAspect="1"/>
          </p:cNvGraphicFramePr>
          <p:nvPr/>
        </p:nvGraphicFramePr>
        <p:xfrm>
          <a:off x="1566863" y="1758950"/>
          <a:ext cx="3508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r:id="rId11" imgW="139700" imgH="368300" progId="Equation.3">
                  <p:embed/>
                </p:oleObj>
              </mc:Choice>
              <mc:Fallback>
                <p:oleObj r:id="rId11" imgW="1397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1758950"/>
                        <a:ext cx="35083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1081088" y="3214688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和     互为倒数。</a:t>
            </a:r>
          </a:p>
        </p:txBody>
      </p:sp>
      <p:graphicFrame>
        <p:nvGraphicFramePr>
          <p:cNvPr id="18442" name="Object 6"/>
          <p:cNvGraphicFramePr>
            <a:graphicFrameLocks noChangeAspect="1"/>
          </p:cNvGraphicFramePr>
          <p:nvPr/>
        </p:nvGraphicFramePr>
        <p:xfrm>
          <a:off x="571500" y="3017838"/>
          <a:ext cx="50958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r:id="rId13" imgW="203200" imgH="368300" progId="Equation.3">
                  <p:embed/>
                </p:oleObj>
              </mc:Choice>
              <mc:Fallback>
                <p:oleObj r:id="rId13" imgW="2032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017838"/>
                        <a:ext cx="509588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7"/>
          <p:cNvGraphicFramePr>
            <a:graphicFrameLocks noChangeAspect="1"/>
          </p:cNvGraphicFramePr>
          <p:nvPr/>
        </p:nvGraphicFramePr>
        <p:xfrm>
          <a:off x="1508125" y="3017838"/>
          <a:ext cx="5111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r:id="rId15" imgW="203200" imgH="368300" progId="Equation.3">
                  <p:embed/>
                </p:oleObj>
              </mc:Choice>
              <mc:Fallback>
                <p:oleObj r:id="rId15" imgW="2032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017838"/>
                        <a:ext cx="51117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26"/>
          <p:cNvSpPr txBox="1">
            <a:spLocks noChangeArrowheads="1"/>
          </p:cNvSpPr>
          <p:nvPr/>
        </p:nvSpPr>
        <p:spPr bwMode="auto">
          <a:xfrm>
            <a:off x="4857750" y="215900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和     互为倒数。</a:t>
            </a:r>
          </a:p>
        </p:txBody>
      </p:sp>
      <p:graphicFrame>
        <p:nvGraphicFramePr>
          <p:cNvPr id="18445" name="Object 8"/>
          <p:cNvGraphicFramePr>
            <a:graphicFrameLocks noChangeAspect="1"/>
          </p:cNvGraphicFramePr>
          <p:nvPr/>
        </p:nvGraphicFramePr>
        <p:xfrm>
          <a:off x="4521200" y="712788"/>
          <a:ext cx="3508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r:id="rId17" imgW="139700" imgH="368300" progId="Equation.3">
                  <p:embed/>
                </p:oleObj>
              </mc:Choice>
              <mc:Fallback>
                <p:oleObj r:id="rId17" imgW="139700" imgH="36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712788"/>
                        <a:ext cx="35083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9"/>
          <p:cNvGraphicFramePr>
            <a:graphicFrameLocks noChangeAspect="1"/>
          </p:cNvGraphicFramePr>
          <p:nvPr/>
        </p:nvGraphicFramePr>
        <p:xfrm>
          <a:off x="5435600" y="712788"/>
          <a:ext cx="3508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r:id="rId19" imgW="139700" imgH="368300" progId="Equation.3">
                  <p:embed/>
                </p:oleObj>
              </mc:Choice>
              <mc:Fallback>
                <p:oleObj r:id="rId19" imgW="1397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712788"/>
                        <a:ext cx="35083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29"/>
          <p:cNvSpPr txBox="1">
            <a:spLocks noChangeArrowheads="1"/>
          </p:cNvSpPr>
          <p:nvPr/>
        </p:nvSpPr>
        <p:spPr bwMode="auto">
          <a:xfrm>
            <a:off x="4857750" y="976313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和     互为倒数。</a:t>
            </a:r>
          </a:p>
        </p:txBody>
      </p:sp>
      <p:graphicFrame>
        <p:nvGraphicFramePr>
          <p:cNvPr id="18448" name="Object 10"/>
          <p:cNvGraphicFramePr>
            <a:graphicFrameLocks noChangeAspect="1"/>
          </p:cNvGraphicFramePr>
          <p:nvPr/>
        </p:nvGraphicFramePr>
        <p:xfrm>
          <a:off x="4489450" y="2008188"/>
          <a:ext cx="3524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r:id="rId21" imgW="139700" imgH="368300" progId="Equation.3">
                  <p:embed/>
                </p:oleObj>
              </mc:Choice>
              <mc:Fallback>
                <p:oleObj r:id="rId21" imgW="139700" imgH="368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2008188"/>
                        <a:ext cx="3524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1"/>
          <p:cNvGraphicFramePr>
            <a:graphicFrameLocks noChangeAspect="1"/>
          </p:cNvGraphicFramePr>
          <p:nvPr/>
        </p:nvGraphicFramePr>
        <p:xfrm>
          <a:off x="5283200" y="2008188"/>
          <a:ext cx="3524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r:id="rId23" imgW="139700" imgH="368300" progId="Equation.3">
                  <p:embed/>
                </p:oleObj>
              </mc:Choice>
              <mc:Fallback>
                <p:oleObj r:id="rId23" imgW="139700" imgH="368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008188"/>
                        <a:ext cx="3524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TextBox 20"/>
          <p:cNvSpPr txBox="1">
            <a:spLocks noChangeArrowheads="1"/>
          </p:cNvSpPr>
          <p:nvPr/>
        </p:nvSpPr>
        <p:spPr bwMode="auto">
          <a:xfrm>
            <a:off x="300038" y="5557838"/>
            <a:ext cx="812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两个互为倒数的两个数分子和分母的位置颠倒了。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750888" y="115570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有倒数吗？说一说你的想法。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536575" y="2298700"/>
            <a:ext cx="6786563" cy="2900363"/>
            <a:chOff x="500034" y="1500174"/>
            <a:chExt cx="6786753" cy="2900104"/>
          </a:xfrm>
        </p:grpSpPr>
        <p:pic>
          <p:nvPicPr>
            <p:cNvPr id="21508" name="图片 2" descr="QQ截图20150123133700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2285992"/>
              <a:ext cx="1552381" cy="2114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云形标注 3"/>
            <p:cNvSpPr/>
            <p:nvPr/>
          </p:nvSpPr>
          <p:spPr bwMode="auto">
            <a:xfrm>
              <a:off x="1928824" y="1500174"/>
              <a:ext cx="5357963" cy="1214330"/>
            </a:xfrm>
            <a:prstGeom prst="cloudCallout">
              <a:avLst>
                <a:gd name="adj1" fmla="val -47827"/>
                <a:gd name="adj2" fmla="val 5952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hangingPunct="0">
                <a:defRPr/>
              </a:pPr>
              <a:r>
                <a:rPr lang="en-US" altLang="zh-CN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不能作为除数。</a:t>
              </a:r>
              <a:endParaRPr lang="zh-CN" altLang="en-US" sz="32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3517900" y="3513138"/>
            <a:ext cx="5434013" cy="2724150"/>
            <a:chOff x="3195441" y="2857496"/>
            <a:chExt cx="5434023" cy="2723847"/>
          </a:xfrm>
        </p:grpSpPr>
        <p:pic>
          <p:nvPicPr>
            <p:cNvPr id="21511" name="图片 5" descr="QQ截图20150123133709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00892" y="3143248"/>
              <a:ext cx="1628572" cy="2438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云形标注 6"/>
            <p:cNvSpPr/>
            <p:nvPr/>
          </p:nvSpPr>
          <p:spPr bwMode="auto">
            <a:xfrm>
              <a:off x="3195441" y="2857496"/>
              <a:ext cx="3948120" cy="1214302"/>
            </a:xfrm>
            <a:prstGeom prst="cloudCallout">
              <a:avLst>
                <a:gd name="adj1" fmla="val 49921"/>
                <a:gd name="adj2" fmla="val 3645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hangingPunct="0">
                <a:defRPr/>
              </a:pPr>
              <a:r>
                <a:rPr lang="en-US" altLang="zh-CN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没有倒数。</a:t>
              </a:r>
              <a:endParaRPr lang="zh-CN" altLang="en-US" sz="32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468313" y="690563"/>
            <a:ext cx="216058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作业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66850" y="1671638"/>
            <a:ext cx="68024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你能分别找出    和     的倒数吗？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209925" y="3352800"/>
            <a:ext cx="46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5486400" y="3082925"/>
          <a:ext cx="178593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r:id="rId3" imgW="837565" imgH="622300" progId="Equation.DSMT4">
                  <p:embed/>
                </p:oleObj>
              </mc:Choice>
              <mc:Fallback>
                <p:oleObj r:id="rId3" imgW="837565" imgH="622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82925"/>
                        <a:ext cx="178593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7165975" y="3297238"/>
            <a:ext cx="457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1976438" y="5143500"/>
            <a:ext cx="381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的倒数是     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5586413" y="5176838"/>
            <a:ext cx="3162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的倒数是     </a:t>
            </a:r>
          </a:p>
        </p:txBody>
      </p:sp>
      <p:graphicFrame>
        <p:nvGraphicFramePr>
          <p:cNvPr id="22537" name="Object 4"/>
          <p:cNvGraphicFramePr>
            <a:graphicFrameLocks noChangeAspect="1"/>
          </p:cNvGraphicFramePr>
          <p:nvPr/>
        </p:nvGraphicFramePr>
        <p:xfrm>
          <a:off x="4281488" y="1258888"/>
          <a:ext cx="542925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r:id="rId5" imgW="139700" imgH="368300" progId="Equation.3">
                  <p:embed/>
                </p:oleObj>
              </mc:Choice>
              <mc:Fallback>
                <p:oleObj r:id="rId5" imgW="1397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1258888"/>
                        <a:ext cx="542925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5"/>
          <p:cNvGraphicFramePr>
            <a:graphicFrameLocks noChangeAspect="1"/>
          </p:cNvGraphicFramePr>
          <p:nvPr/>
        </p:nvGraphicFramePr>
        <p:xfrm>
          <a:off x="5184775" y="1258888"/>
          <a:ext cx="542925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r:id="rId7" imgW="139700" imgH="368300" progId="Equation.3">
                  <p:embed/>
                </p:oleObj>
              </mc:Choice>
              <mc:Fallback>
                <p:oleObj r:id="rId7" imgW="1397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1258888"/>
                        <a:ext cx="542925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1657350" y="4808538"/>
          <a:ext cx="512763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r:id="rId9" imgW="139700" imgH="368300" progId="Equation.3">
                  <p:embed/>
                </p:oleObj>
              </mc:Choice>
              <mc:Fallback>
                <p:oleObj r:id="rId9" imgW="1397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808538"/>
                        <a:ext cx="512763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3790950" y="4735513"/>
          <a:ext cx="53975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r:id="rId11" imgW="139700" imgH="368300" progId="Equation.3">
                  <p:embed/>
                </p:oleObj>
              </mc:Choice>
              <mc:Fallback>
                <p:oleObj r:id="rId11" imgW="1397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4735513"/>
                        <a:ext cx="53975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5486400" y="4803775"/>
          <a:ext cx="5048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r:id="rId13" imgW="139700" imgH="368300" progId="Equation.3">
                  <p:embed/>
                </p:oleObj>
              </mc:Choice>
              <mc:Fallback>
                <p:oleObj r:id="rId13" imgW="139700" imgH="36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03775"/>
                        <a:ext cx="5048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/>
        </p:nvGraphicFramePr>
        <p:xfrm>
          <a:off x="7489825" y="4722813"/>
          <a:ext cx="5048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r:id="rId15" imgW="139700" imgH="368300" progId="Equation.3">
                  <p:embed/>
                </p:oleObj>
              </mc:Choice>
              <mc:Fallback>
                <p:oleObj r:id="rId15" imgW="1397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5" y="4722813"/>
                        <a:ext cx="5048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1506538" y="3159125"/>
          <a:ext cx="17033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r:id="rId17" imgW="837565" imgH="622300" progId="Equation.DSMT4">
                  <p:embed/>
                </p:oleObj>
              </mc:Choice>
              <mc:Fallback>
                <p:oleObj r:id="rId17" imgW="837565" imgH="622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3159125"/>
                        <a:ext cx="17033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  <p:bldP spid="22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全屏显示(4:3)</PresentationFormat>
  <Paragraphs>80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2023-01-16T17:48:26Z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0A62277FE287439B8A67A62D7B4E71D1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