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63" r:id="rId2"/>
    <p:sldId id="264" r:id="rId3"/>
    <p:sldId id="263" r:id="rId4"/>
    <p:sldId id="261" r:id="rId5"/>
    <p:sldId id="360" r:id="rId6"/>
    <p:sldId id="275" r:id="rId7"/>
    <p:sldId id="356" r:id="rId8"/>
    <p:sldId id="286" r:id="rId9"/>
    <p:sldId id="293" r:id="rId10"/>
    <p:sldId id="357" r:id="rId11"/>
    <p:sldId id="358" r:id="rId12"/>
    <p:sldId id="362" r:id="rId13"/>
    <p:sldId id="288" r:id="rId14"/>
    <p:sldId id="290" r:id="rId15"/>
  </p:sldIdLst>
  <p:sldSz cx="9144000" cy="5143500" type="screen16x9"/>
  <p:notesSz cx="6858000" cy="9144000"/>
  <p:defaultTextStyle>
    <a:defPPr>
      <a:defRPr lang="zh-CN"/>
    </a:defPPr>
    <a:lvl1pPr marL="0" lvl="0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8615" lvl="1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96595" lvl="2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45210" lvl="3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93190" lvl="4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41805" lvl="5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89785" lvl="6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38400" lvl="7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87015" lvl="8" indent="0" algn="l" defTabSz="696595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E30782"/>
    <a:srgbClr val="FF66FF"/>
    <a:srgbClr val="00493A"/>
    <a:srgbClr val="F599C1"/>
    <a:srgbClr val="FFB343"/>
    <a:srgbClr val="F8DC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84" y="-690"/>
      </p:cViewPr>
      <p:guideLst>
        <p:guide orient="horz" pos="15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410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0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 indent="0"/>
            <a:r>
              <a:rPr lang="zh-CN" altLang="en-US"/>
              <a:t>第二级</a:t>
            </a:r>
          </a:p>
          <a:p>
            <a:pPr lvl="2" indent="0"/>
            <a:r>
              <a:rPr lang="zh-CN" altLang="en-US"/>
              <a:t>第三级</a:t>
            </a:r>
          </a:p>
          <a:p>
            <a:pPr lvl="3" indent="0"/>
            <a:r>
              <a:rPr lang="zh-CN" altLang="en-US"/>
              <a:t>第四级</a:t>
            </a:r>
          </a:p>
          <a:p>
            <a:pPr lvl="4" indent="0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86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9659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4521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9319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4180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8978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38400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87015" algn="l" defTabSz="69659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350174" y="1916832"/>
            <a:ext cx="735006" cy="2412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图表：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     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   </a:t>
            </a:r>
            <a:r>
              <a:rPr lang="zh-CN" altLang="en-US" sz="100" dirty="0">
                <a:solidFill>
                  <a:schemeClr val="bg1"/>
                </a:solidFill>
              </a:rPr>
              <a:t>个人简历：</a:t>
            </a:r>
            <a:r>
              <a:rPr lang="en-US" altLang="zh-CN" sz="100" dirty="0">
                <a:solidFill>
                  <a:schemeClr val="bg1"/>
                </a:solidFill>
              </a:rPr>
              <a:t>www.1ppt.com/jianli/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                   </a:t>
            </a:r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      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手抄报：</a:t>
            </a:r>
            <a:r>
              <a:rPr lang="en-US" altLang="zh-CN" sz="100" dirty="0">
                <a:solidFill>
                  <a:schemeClr val="bg1"/>
                </a:solidFill>
              </a:rPr>
              <a:t>www.1ppt.com/shouchaobao/          PPT</a:t>
            </a:r>
            <a:r>
              <a:rPr lang="zh-CN" altLang="en-US" sz="100" dirty="0">
                <a:solidFill>
                  <a:schemeClr val="bg1"/>
                </a:solidFill>
              </a:rPr>
              <a:t>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语文课件：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www.1ppt.com/kejian/yuwen/    </a:t>
            </a:r>
            <a:r>
              <a:rPr lang="zh-CN" altLang="en-US" sz="100" dirty="0">
                <a:solidFill>
                  <a:schemeClr val="bg1"/>
                </a:solidFill>
              </a:rPr>
              <a:t>数学课件：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www.1ppt.com/kejian/shuxue/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英语课件：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www.1ppt.com/kejian/yingyu/    </a:t>
            </a:r>
            <a:r>
              <a:rPr lang="zh-CN" altLang="en-US" sz="100" dirty="0">
                <a:solidFill>
                  <a:schemeClr val="bg1"/>
                </a:solidFill>
              </a:rPr>
              <a:t>美术课件：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www.1ppt.com/kejian/meishu/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科学课件：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www.1ppt.com/kejian/kexue/     </a:t>
            </a:r>
            <a:r>
              <a:rPr lang="zh-CN" altLang="en-US" sz="100" dirty="0">
                <a:solidFill>
                  <a:schemeClr val="bg1"/>
                </a:solidFill>
              </a:rPr>
              <a:t>物理课件：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www.1ppt.com/kejian/wuli/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化学课件：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www.1ppt.com/kejian/huaxue/  </a:t>
            </a:r>
            <a:r>
              <a:rPr lang="zh-CN" altLang="en-US" sz="100" dirty="0">
                <a:solidFill>
                  <a:schemeClr val="bg1"/>
                </a:solidFill>
              </a:rPr>
              <a:t>生物课件：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www.1ppt.com/kejian/shengwu/ </a:t>
            </a:r>
          </a:p>
          <a:p>
            <a:r>
              <a:rPr lang="zh-CN" altLang="en-US" sz="100" dirty="0">
                <a:solidFill>
                  <a:schemeClr val="bg1"/>
                </a:solidFill>
              </a:rPr>
              <a:t>地理课件：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www.1ppt.com/kejian/dili/          </a:t>
            </a:r>
            <a:r>
              <a:rPr lang="zh-CN" altLang="en-US" sz="100" dirty="0">
                <a:solidFill>
                  <a:schemeClr val="bg1"/>
                </a:solidFill>
              </a:rPr>
              <a:t>历史课件：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www.1ppt.com/kejian/lishi/ </a:t>
            </a: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2"/>
          </p:nvPr>
        </p:nvSpPr>
        <p:spPr>
          <a:xfrm>
            <a:off x="457689" y="4685110"/>
            <a:ext cx="2133437" cy="358379"/>
          </a:xfrm>
        </p:spPr>
        <p:txBody>
          <a:bodyPr lIns="69668" tIns="34834" rIns="69668" bIns="34834"/>
          <a:lstStyle>
            <a:lvl1pPr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2023-01-17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485" y="4685110"/>
            <a:ext cx="2895030" cy="358379"/>
          </a:xfrm>
        </p:spPr>
        <p:txBody>
          <a:bodyPr lIns="69668" tIns="34834" rIns="69668" bIns="34834"/>
          <a:lstStyle>
            <a:lvl1pPr algn="ct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2875" y="4685110"/>
            <a:ext cx="2133437" cy="358379"/>
          </a:xfrm>
        </p:spPr>
        <p:txBody>
          <a:bodyPr lIns="69668" tIns="34834" rIns="69668" bIns="34834"/>
          <a:lstStyle>
            <a:lvl1pPr algn="r" eaLnBrk="1" hangingPunct="1">
              <a:buFont typeface="Arial" panose="020B0604020202020204" pitchFamily="34" charset="0"/>
              <a:buNone/>
              <a:defRPr sz="800" noProof="1"/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6" cstate="email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34861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696595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04521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393190" algn="ctr" rtl="0" fontAlgn="base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60985" indent="-260985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65785" lvl="1" indent="-217805" algn="l" rtl="0" eaLnBrk="0" fontAlgn="base" hangingPunct="0">
        <a:spcBef>
          <a:spcPct val="20000"/>
        </a:spcBef>
        <a:spcAft>
          <a:spcPct val="0"/>
        </a:spcAft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70585" lvl="2" indent="-173990" algn="l" rtl="0" eaLnBrk="0" fontAlgn="base" hangingPunct="0">
        <a:spcBef>
          <a:spcPct val="20000"/>
        </a:spcBef>
        <a:spcAft>
          <a:spcPct val="0"/>
        </a:spcAft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200" lvl="3" indent="-173990" algn="l" rtl="0" eaLnBrk="0" fontAlgn="base" hangingPunct="0">
        <a:spcBef>
          <a:spcPct val="20000"/>
        </a:spcBef>
        <a:spcAft>
          <a:spcPct val="0"/>
        </a:spcAft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67815" lvl="4" indent="-173990" algn="l" rtl="0" eaLnBrk="0" fontAlgn="base" hangingPunct="0">
        <a:spcBef>
          <a:spcPct val="20000"/>
        </a:spcBef>
        <a:spcAft>
          <a:spcPct val="0"/>
        </a:spcAft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6430" lvl="5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64410" lvl="6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3025" lvl="7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61640" lvl="8" indent="-173990" algn="l" defTabSz="696595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9659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8615" lvl="1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696595" lvl="2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045210" lvl="3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393190" lvl="4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1741805" lvl="5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091055" lvl="6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2439035" lvl="7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2787650" lvl="8" indent="0" algn="l" defTabSz="929005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915566"/>
            <a:ext cx="9144000" cy="1963174"/>
          </a:xfrm>
          <a:prstGeom prst="rect">
            <a:avLst/>
          </a:prstGeom>
        </p:spPr>
        <p:txBody>
          <a:bodyPr wrap="square" lIns="69668" tIns="34834" rIns="69668" bIns="34834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5500" b="1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体积单位</a:t>
            </a:r>
            <a:endParaRPr lang="en-US" altLang="zh-CN" sz="5500" b="1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</a:rPr>
              <a:t>第</a:t>
            </a:r>
            <a:r>
              <a:rPr lang="en-US" altLang="zh-CN" sz="2700" b="1" dirty="0"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2700" b="1" dirty="0">
                <a:latin typeface="微软雅黑" panose="020B0503020204020204" charset="-122"/>
                <a:ea typeface="微软雅黑" panose="020B0503020204020204" charset="-122"/>
              </a:rPr>
              <a:t>课件</a:t>
            </a:r>
            <a:endParaRPr lang="zh-CN" altLang="en-US" sz="2700" b="1" dirty="0"/>
          </a:p>
        </p:txBody>
      </p:sp>
      <p:sp>
        <p:nvSpPr>
          <p:cNvPr id="3" name="矩形 2"/>
          <p:cNvSpPr/>
          <p:nvPr/>
        </p:nvSpPr>
        <p:spPr>
          <a:xfrm>
            <a:off x="0" y="386789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713261" y="625793"/>
            <a:ext cx="6808448" cy="483870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填上适当的单位。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T6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TextBox 9"/>
          <p:cNvSpPr txBox="1">
            <a:spLocks noChangeArrowheads="1"/>
          </p:cNvSpPr>
          <p:nvPr/>
        </p:nvSpPr>
        <p:spPr bwMode="auto">
          <a:xfrm>
            <a:off x="1190894" y="1145466"/>
            <a:ext cx="6242867" cy="3311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一个苹果的体积约是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120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一个西瓜的体积约是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一台冰箱的容积约是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150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一块橡皮的体积约是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8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一个小墨水瓶的容积约是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60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，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  <a:sym typeface="Times New Roman" panose="02020603050405020304"/>
            </a:endParaRPr>
          </a:p>
          <a:p>
            <a:pPr>
              <a:lnSpc>
                <a:spcPct val="130000"/>
              </a:lnSpc>
              <a:defRPr/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一个热水瓶的容积约是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2</a:t>
            </a:r>
            <a:r>
              <a:rPr lang="en-US" altLang="zh-CN" sz="2700" dirty="0">
                <a:solidFill>
                  <a:srgbClr val="CC00CC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______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/>
              </a:rPr>
              <a:t>。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031298" y="1030365"/>
            <a:ext cx="94249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699131" y="1584618"/>
            <a:ext cx="94249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dm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8"/>
          <p:cNvSpPr txBox="1">
            <a:spLocks noChangeArrowheads="1"/>
          </p:cNvSpPr>
          <p:nvPr/>
        </p:nvSpPr>
        <p:spPr bwMode="auto">
          <a:xfrm>
            <a:off x="4973775" y="2144416"/>
            <a:ext cx="940415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4699131" y="2649289"/>
            <a:ext cx="94249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cm</a:t>
            </a:r>
            <a:r>
              <a:rPr lang="en-US" altLang="zh-CN" sz="2700" baseline="300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3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5503581" y="3205235"/>
            <a:ext cx="940415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5029948" y="3723188"/>
            <a:ext cx="942490" cy="693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>
              <a:lnSpc>
                <a:spcPct val="150000"/>
              </a:lnSpc>
            </a:pPr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zh-CN" altLang="en-US" sz="2700" baseline="300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465516"/>
            <a:ext cx="8517150" cy="3809834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3.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判断题。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）一台洗衣机的体积和它的容积相等。     （     ）</a:t>
            </a:r>
          </a:p>
          <a:p>
            <a:pPr lvl="1">
              <a:lnSpc>
                <a:spcPct val="15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）计量液体的体积常用的单位是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（     ）</a:t>
            </a:r>
          </a:p>
          <a:p>
            <a:pPr lvl="1">
              <a:lnSpc>
                <a:spcPct val="15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）体积单位比面积单位大，面积单位比</a:t>
            </a:r>
            <a:endParaRPr lang="en-US" altLang="zh-CN" sz="27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长度单位大。                                             （     ）</a:t>
            </a:r>
          </a:p>
          <a:p>
            <a:pPr lvl="1">
              <a:lnSpc>
                <a:spcPct val="150000"/>
              </a:lnSpc>
            </a:pP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）一块橡皮的体积约是 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8cm³ 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                   （     ）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8059755" y="1221601"/>
            <a:ext cx="83041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+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013768" y="1818270"/>
            <a:ext cx="83041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+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+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029957" y="3111811"/>
            <a:ext cx="83041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>
                <a:solidFill>
                  <a:srgbClr val="FF0000"/>
                </a:solidFill>
                <a:latin typeface="楷体+"/>
                <a:ea typeface="楷体" panose="02010609060101010101" pitchFamily="49" charset="-122"/>
                <a:cs typeface="Times New Roman" panose="02020603050405020304" pitchFamily="18" charset="0"/>
              </a:rPr>
              <a:t>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032514" y="3679750"/>
            <a:ext cx="830418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楷体+"/>
                <a:ea typeface="楷体" panose="02010609060101010101" pitchFamily="49" charset="-122"/>
                <a:cs typeface="Times New Roman" panose="02020603050405020304" pitchFamily="18" charset="0"/>
              </a:rPr>
              <a:t>×</a:t>
            </a:r>
            <a:endParaRPr lang="zh-CN" altLang="en-US" sz="2700">
              <a:solidFill>
                <a:srgbClr val="FF0000"/>
              </a:solidFill>
              <a:latin typeface="楷体+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313425" y="569622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明明每天早上喝一杯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250mL</a:t>
            </a:r>
            <a:r>
              <a:rPr lang="zh-CN" altLang="en-US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的牛奶，</a:t>
            </a:r>
            <a:r>
              <a:rPr lang="en-US" altLang="zh-CN" sz="27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牛奶明明可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以喝几天？</a:t>
            </a:r>
            <a:endParaRPr lang="en-US" altLang="zh-CN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84819" y="1977684"/>
            <a:ext cx="3256934" cy="1067544"/>
          </a:xfrm>
          <a:prstGeom prst="rect">
            <a:avLst/>
          </a:prstGeom>
        </p:spPr>
        <p:txBody>
          <a:bodyPr wrap="none" lIns="69668" tIns="34834" rIns="69668" bIns="34834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/>
              <a:t> </a:t>
            </a: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1L＝1000mL </a:t>
            </a:r>
            <a:endParaRPr lang="en-US" altLang="zh-CN" sz="27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</a:pPr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1000÷250＝4（天）</a:t>
            </a:r>
          </a:p>
        </p:txBody>
      </p:sp>
      <p:sp>
        <p:nvSpPr>
          <p:cNvPr id="8" name="矩形 7"/>
          <p:cNvSpPr/>
          <p:nvPr/>
        </p:nvSpPr>
        <p:spPr>
          <a:xfrm>
            <a:off x="2286081" y="3409467"/>
            <a:ext cx="4572000" cy="484748"/>
          </a:xfrm>
          <a:prstGeom prst="rect">
            <a:avLst/>
          </a:prstGeom>
        </p:spPr>
        <p:txBody>
          <a:bodyPr lIns="69668" tIns="34834" rIns="69668" bIns="34834">
            <a:spAutoFit/>
          </a:bodyPr>
          <a:lstStyle/>
          <a:p>
            <a:r>
              <a:rPr lang="zh-CN" altLang="en-US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牛奶明明可以喝</a:t>
            </a:r>
            <a:r>
              <a:rPr lang="en-US" altLang="zh-CN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4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天。</a:t>
            </a:r>
            <a:endParaRPr lang="en-US" altLang="zh-CN" sz="27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图片 4" descr="图片8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670293" y="169784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43226" y="1295780"/>
            <a:ext cx="5047019" cy="466725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52251" tIns="26126" rIns="52251" bIns="26126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2700" b="1" noProof="1">
                <a:latin typeface="楷体" panose="02010609060101010101" pitchFamily="49" charset="-122"/>
                <a:ea typeface="楷体" panose="02010609060101010101" pitchFamily="49" charset="-122"/>
              </a:rPr>
              <a:t>这节课你们都学会了哪些知识？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08705" y="1888331"/>
            <a:ext cx="7900553" cy="1563053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常用的容积单位：毫升和升，分别用字母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和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表示。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1L=1dm³       1mL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1cm³       1 L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 mL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图片 5" descr="图片99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27251" y="122635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9458" name="组合 6"/>
          <p:cNvGrpSpPr/>
          <p:nvPr/>
        </p:nvGrpSpPr>
        <p:grpSpPr>
          <a:xfrm>
            <a:off x="1039868" y="1077278"/>
            <a:ext cx="7396730" cy="3138964"/>
            <a:chOff x="2107" y="3122"/>
            <a:chExt cx="14514" cy="6236"/>
          </a:xfrm>
        </p:grpSpPr>
        <p:sp>
          <p:nvSpPr>
            <p:cNvPr id="3" name="矩形 2"/>
            <p:cNvSpPr/>
            <p:nvPr/>
          </p:nvSpPr>
          <p:spPr>
            <a:xfrm>
              <a:off x="2107" y="3122"/>
              <a:ext cx="14515" cy="6237"/>
            </a:xfrm>
            <a:prstGeom prst="rect">
              <a:avLst/>
            </a:prstGeom>
            <a:solidFill>
              <a:srgbClr val="FFB343"/>
            </a:solidFill>
            <a:ln>
              <a:solidFill>
                <a:srgbClr val="F8DCA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  <p:sp>
          <p:nvSpPr>
            <p:cNvPr id="5" name="矩形 4"/>
            <p:cNvSpPr/>
            <p:nvPr/>
          </p:nvSpPr>
          <p:spPr>
            <a:xfrm>
              <a:off x="2480" y="3416"/>
              <a:ext cx="13723" cy="5694"/>
            </a:xfrm>
            <a:prstGeom prst="rect">
              <a:avLst/>
            </a:prstGeom>
            <a:solidFill>
              <a:srgbClr val="00493A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/>
              <a:endParaRPr lang="zh-CN" altLang="en-US" strike="noStrike" noProof="1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1755082" y="1881188"/>
            <a:ext cx="5320168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完成教材相关练习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755082" y="2805113"/>
            <a:ext cx="6240182" cy="530066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作业</a:t>
            </a:r>
            <a:r>
              <a:rPr lang="en-US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</a:t>
            </a:r>
            <a:r>
              <a:rPr lang="zh-CN" altLang="zh-CN" sz="30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zh-CN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完成对应的练习题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6" descr="图片33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07157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6" name="文本框 1"/>
          <p:cNvSpPr txBox="1"/>
          <p:nvPr/>
        </p:nvSpPr>
        <p:spPr>
          <a:xfrm>
            <a:off x="501732" y="1316850"/>
            <a:ext cx="8138095" cy="2007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理解容积的含义，掌握常用的容积单位。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（重点）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65785" indent="-565785" algn="just">
              <a:lnSpc>
                <a:spcPct val="60000"/>
              </a:lnSpc>
              <a:buFont typeface="+mj-lt"/>
              <a:buAutoNum type="arabicPeriod"/>
            </a:pP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just">
              <a:lnSpc>
                <a:spcPct val="120000"/>
              </a:lnSpc>
              <a:buFont typeface="+mj-lt"/>
            </a:pPr>
            <a:r>
              <a:rPr lang="en-US" altLang="zh-CN" sz="3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en-US" altLang="zh-CN" sz="30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3000" b="1" dirty="0">
                <a:latin typeface="楷体" panose="02010609060101010101" pitchFamily="49" charset="-122"/>
                <a:ea typeface="楷体" panose="02010609060101010101" pitchFamily="49" charset="-122"/>
              </a:rPr>
              <a:t>理解认识容积单位。</a:t>
            </a:r>
            <a:r>
              <a:rPr lang="en-US" altLang="zh-CN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3000" b="1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难点</a:t>
            </a:r>
            <a:r>
              <a:rPr lang="zh-CN" altLang="en-US" sz="3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3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39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文本框 1"/>
          <p:cNvSpPr txBox="1">
            <a:spLocks noChangeArrowheads="1"/>
          </p:cNvSpPr>
          <p:nvPr/>
        </p:nvSpPr>
        <p:spPr bwMode="auto">
          <a:xfrm>
            <a:off x="973523" y="1167594"/>
            <a:ext cx="7457211" cy="2563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>
              <a:lnSpc>
                <a:spcPct val="150000"/>
              </a:lnSpc>
            </a:pP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填上适当的单位：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(1)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一个苹果的体积约是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120( 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(2)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一个鱼缸的体积约是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10( 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  <a:p>
            <a:pPr lvl="1" eaLnBrk="0" hangingPunct="0">
              <a:lnSpc>
                <a:spcPct val="150000"/>
              </a:lnSpc>
            </a:pP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(3)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一个集装箱的体积约是</a:t>
            </a:r>
            <a:r>
              <a:rPr lang="en-US" altLang="zh-CN" sz="2700" dirty="0">
                <a:latin typeface="楷体" panose="02010609060101010101" pitchFamily="49" charset="-122"/>
                <a:ea typeface="楷体" panose="02010609060101010101" pitchFamily="49" charset="-122"/>
              </a:rPr>
              <a:t>40(     )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4" name="图片 3" descr="图片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24949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5956030" y="1915275"/>
            <a:ext cx="105186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cm³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34585" y="2531489"/>
            <a:ext cx="105186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dm³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177475" y="3147703"/>
            <a:ext cx="1051863" cy="484748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m³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图片 3" descr="图片5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4" name="组合 5"/>
          <p:cNvGrpSpPr/>
          <p:nvPr/>
        </p:nvGrpSpPr>
        <p:grpSpPr>
          <a:xfrm>
            <a:off x="323139" y="691052"/>
            <a:ext cx="8608444" cy="554105"/>
            <a:chOff x="691" y="1706"/>
            <a:chExt cx="17633" cy="1164"/>
          </a:xfrm>
        </p:grpSpPr>
        <p:pic>
          <p:nvPicPr>
            <p:cNvPr id="8195" name="图片 2" descr="标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91" y="1834"/>
              <a:ext cx="3306" cy="89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6" name="文本框 2"/>
            <p:cNvSpPr txBox="1"/>
            <p:nvPr/>
          </p:nvSpPr>
          <p:spPr>
            <a:xfrm>
              <a:off x="1080" y="1706"/>
              <a:ext cx="2917" cy="11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3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知识点</a:t>
              </a:r>
            </a:p>
          </p:txBody>
        </p:sp>
        <p:sp>
          <p:nvSpPr>
            <p:cNvPr id="8197" name="文本框 5"/>
            <p:cNvSpPr txBox="1"/>
            <p:nvPr/>
          </p:nvSpPr>
          <p:spPr>
            <a:xfrm>
              <a:off x="4108" y="1775"/>
              <a:ext cx="14216" cy="106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认识容积单位</a:t>
              </a:r>
              <a:endParaRPr lang="en-US" altLang="zh-CN" sz="27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5" name="文本框 1"/>
          <p:cNvSpPr txBox="1">
            <a:spLocks noChangeArrowheads="1"/>
          </p:cNvSpPr>
          <p:nvPr/>
        </p:nvSpPr>
        <p:spPr bwMode="auto">
          <a:xfrm>
            <a:off x="501732" y="1248831"/>
            <a:ext cx="8138096" cy="900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atinLnBrk="1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容器内盛放液体的量一般用升（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）、毫升 </a:t>
            </a:r>
            <a:endParaRPr lang="en-US" altLang="zh-CN" sz="2700" b="1" dirty="0">
              <a:latin typeface="楷体" panose="02010609060101010101" pitchFamily="49" charset="-122"/>
              <a:ea typeface="楷体" panose="02010609060101010101" pitchFamily="49" charset="-122"/>
              <a:sym typeface="Times New Roman" panose="02020603050405020304" pitchFamily="18" charset="0"/>
            </a:endParaRPr>
          </a:p>
          <a:p>
            <a:pPr latinLnBrk="1"/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     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）作单位。看一看，认一认。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91321" y="2048298"/>
            <a:ext cx="968755" cy="15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组合 10"/>
          <p:cNvGrpSpPr/>
          <p:nvPr/>
        </p:nvGrpSpPr>
        <p:grpSpPr bwMode="auto">
          <a:xfrm>
            <a:off x="2119356" y="2877017"/>
            <a:ext cx="1357649" cy="924623"/>
            <a:chOff x="4211962" y="3575737"/>
            <a:chExt cx="2354450" cy="162000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4211962" y="3575737"/>
              <a:ext cx="2354450" cy="1620000"/>
            </a:xfrm>
            <a:prstGeom prst="ellipse">
              <a:avLst/>
            </a:prstGeom>
            <a:ln>
              <a:solidFill>
                <a:srgbClr val="0070C0"/>
              </a:solidFill>
            </a:ln>
            <a:effectLst>
              <a:softEdge rad="112500"/>
            </a:effectLst>
          </p:spPr>
        </p:pic>
        <p:sp>
          <p:nvSpPr>
            <p:cNvPr id="11" name="椭圆 10"/>
            <p:cNvSpPr/>
            <p:nvPr/>
          </p:nvSpPr>
          <p:spPr>
            <a:xfrm>
              <a:off x="4315802" y="3661438"/>
              <a:ext cx="2160315" cy="1440306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ym typeface="Times New Roman" panose="02020603050405020304"/>
              </a:endParaRPr>
            </a:p>
          </p:txBody>
        </p:sp>
      </p:grp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2536" y="2136688"/>
            <a:ext cx="968755" cy="113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5"/>
          <p:cNvGrpSpPr/>
          <p:nvPr/>
        </p:nvGrpSpPr>
        <p:grpSpPr bwMode="auto">
          <a:xfrm>
            <a:off x="5320971" y="2604420"/>
            <a:ext cx="1357649" cy="994218"/>
            <a:chOff x="6838253" y="4158446"/>
            <a:chExt cx="2268000" cy="1614619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6838253" y="4158446"/>
              <a:ext cx="2268000" cy="16146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5" name="椭圆 14"/>
            <p:cNvSpPr/>
            <p:nvPr/>
          </p:nvSpPr>
          <p:spPr>
            <a:xfrm>
              <a:off x="6898787" y="4271469"/>
              <a:ext cx="2159039" cy="143903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defRPr/>
              </a:pPr>
              <a:endParaRPr lang="zh-CN" altLang="en-US" sz="1700" b="1">
                <a:sym typeface="Times New Roman" panose="02020603050405020304"/>
              </a:endParaRPr>
            </a:p>
          </p:txBody>
        </p:sp>
      </p:grpSp>
      <p:sp>
        <p:nvSpPr>
          <p:cNvPr id="18" name="TextBox 16"/>
          <p:cNvSpPr txBox="1">
            <a:spLocks noChangeArrowheads="1"/>
          </p:cNvSpPr>
          <p:nvPr/>
        </p:nvSpPr>
        <p:spPr bwMode="auto">
          <a:xfrm>
            <a:off x="1527134" y="3739983"/>
            <a:ext cx="62160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棱长为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1dm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的正方体的容积是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1L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；</a:t>
            </a: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1512792" y="4170315"/>
            <a:ext cx="621479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棱长为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1cm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的正方体的容积是</a:t>
            </a:r>
            <a:r>
              <a:rPr lang="en-US" altLang="zh-CN" sz="27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1mL</a:t>
            </a:r>
            <a:r>
              <a:rPr lang="zh-CN" altLang="en-US" sz="27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475272" y="627535"/>
            <a:ext cx="621601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（</a:t>
            </a:r>
            <a:r>
              <a:rPr lang="en-US" altLang="zh-CN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2</a:t>
            </a:r>
            <a:r>
              <a:rPr lang="zh-CN" altLang="en-US" sz="2700" b="1" dirty="0">
                <a:latin typeface="楷体" panose="02010609060101010101" pitchFamily="49" charset="-122"/>
                <a:ea typeface="楷体" panose="02010609060101010101" pitchFamily="49" charset="-122"/>
                <a:sym typeface="Times New Roman" panose="02020603050405020304" pitchFamily="18" charset="0"/>
              </a:rPr>
              <a:t>）看一看，做一做。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</a:blip>
          <a:srcRect/>
          <a:stretch>
            <a:fillRect/>
          </a:stretch>
        </p:blipFill>
        <p:spPr bwMode="auto">
          <a:xfrm>
            <a:off x="851034" y="1383618"/>
            <a:ext cx="7319444" cy="247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7" name="组合 2"/>
          <p:cNvGrpSpPr/>
          <p:nvPr/>
        </p:nvGrpSpPr>
        <p:grpSpPr>
          <a:xfrm>
            <a:off x="463848" y="648299"/>
            <a:ext cx="2076074" cy="563166"/>
            <a:chOff x="535" y="2245"/>
            <a:chExt cx="4252" cy="1182"/>
          </a:xfrm>
        </p:grpSpPr>
        <p:pic>
          <p:nvPicPr>
            <p:cNvPr id="14338" name="图片 1" descr="标3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5" y="2245"/>
              <a:ext cx="4252" cy="118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39" name="文本框 2"/>
            <p:cNvSpPr txBox="1"/>
            <p:nvPr/>
          </p:nvSpPr>
          <p:spPr>
            <a:xfrm>
              <a:off x="1092" y="2333"/>
              <a:ext cx="3247" cy="106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27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知识提炼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811878" y="1366837"/>
            <a:ext cx="7738958" cy="2559368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常用的容积单位：毫升和升，分别用字母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mL 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和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L 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表示。</a:t>
            </a: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升＝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立方分米   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毫升＝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立方厘米 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1L=1dm³      1mL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1cm³</a:t>
            </a:r>
          </a:p>
          <a:p>
            <a:pPr marL="565785" indent="-565785" algn="just">
              <a:lnSpc>
                <a:spcPct val="120000"/>
              </a:lnSpc>
              <a:buFont typeface="+mj-lt"/>
              <a:buAutoNum type="arabicPeriod"/>
            </a:pP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L</a:t>
            </a:r>
            <a:r>
              <a:rPr lang="zh-CN" altLang="en-US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7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1000 mL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图片 4" descr="标2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18307" y="477917"/>
            <a:ext cx="2213990" cy="56554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文本框 5"/>
          <p:cNvSpPr txBox="1"/>
          <p:nvPr/>
        </p:nvSpPr>
        <p:spPr>
          <a:xfrm>
            <a:off x="712529" y="464820"/>
            <a:ext cx="1585432" cy="483394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latin typeface="楷体" panose="02010609060101010101" pitchFamily="49" charset="-122"/>
                <a:ea typeface="楷体" panose="02010609060101010101" pitchFamily="49" charset="-122"/>
              </a:rPr>
              <a:t>小试牛刀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6989" y="1165384"/>
            <a:ext cx="7975736" cy="484748"/>
          </a:xfrm>
          <a:prstGeom prst="rect">
            <a:avLst/>
          </a:prstGeom>
          <a:noFill/>
        </p:spPr>
        <p:txBody>
          <a:bodyPr wrap="square" lIns="69668" tIns="34834" rIns="69668" bIns="34834" rtlCol="0" anchor="t">
            <a:spAutoFit/>
          </a:bodyPr>
          <a:lstStyle/>
          <a:p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Times New Roman" panose="02020603050405020304" pitchFamily="18" charset="0"/>
              </a:rPr>
              <a:t>填上适当的容积单位</a:t>
            </a:r>
            <a:r>
              <a:rPr lang="zh-CN" altLang="en-US" sz="2700" noProof="1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T3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231514" y="3568582"/>
            <a:ext cx="928136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mL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TextBox 17"/>
          <p:cNvSpPr txBox="1">
            <a:spLocks noChangeArrowheads="1"/>
          </p:cNvSpPr>
          <p:nvPr/>
        </p:nvSpPr>
        <p:spPr bwMode="auto">
          <a:xfrm>
            <a:off x="3250770" y="3577266"/>
            <a:ext cx="55288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5442379" y="3616633"/>
            <a:ext cx="552887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7408395" y="3578743"/>
            <a:ext cx="554108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algn="ctr"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sym typeface="Times New Roman" panose="02020603050405020304" pitchFamily="18" charset="0"/>
              </a:rPr>
              <a:t>L</a:t>
            </a:r>
            <a:endParaRPr lang="zh-CN" altLang="en-US" sz="2700">
              <a:solidFill>
                <a:srgbClr val="FF0000"/>
              </a:solidFill>
              <a:latin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542872" y="1819113"/>
            <a:ext cx="1493253" cy="2249076"/>
            <a:chOff x="597090" y="2142273"/>
            <a:chExt cx="1942266" cy="2998768"/>
          </a:xfrm>
        </p:grpSpPr>
        <p:grpSp>
          <p:nvGrpSpPr>
            <p:cNvPr id="3" name="组合 2"/>
            <p:cNvGrpSpPr/>
            <p:nvPr/>
          </p:nvGrpSpPr>
          <p:grpSpPr>
            <a:xfrm>
              <a:off x="1204963" y="2142273"/>
              <a:ext cx="1141412" cy="2044700"/>
              <a:chOff x="1895450" y="3031273"/>
              <a:chExt cx="1141412" cy="2044700"/>
            </a:xfrm>
          </p:grpSpPr>
          <p:pic>
            <p:nvPicPr>
              <p:cNvPr id="6" name="Picture 3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95450" y="3031273"/>
                <a:ext cx="749300" cy="2044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TextBox 8"/>
              <p:cNvSpPr txBox="1">
                <a:spLocks noChangeArrowheads="1"/>
              </p:cNvSpPr>
              <p:nvPr/>
            </p:nvSpPr>
            <p:spPr bwMode="auto">
              <a:xfrm>
                <a:off x="2456393" y="3477360"/>
                <a:ext cx="580469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eaLnBrk="0" hangingPunct="0"/>
                <a:r>
                  <a:rPr lang="zh-CN" altLang="en-US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矿泉水</a:t>
                </a: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597090" y="4463933"/>
              <a:ext cx="1942266" cy="677108"/>
              <a:chOff x="239068" y="4376520"/>
              <a:chExt cx="1942266" cy="677108"/>
            </a:xfrm>
          </p:grpSpPr>
          <p:sp>
            <p:nvSpPr>
              <p:cNvPr id="31" name="TextBox 9"/>
              <p:cNvSpPr txBox="1">
                <a:spLocks noChangeArrowheads="1"/>
              </p:cNvSpPr>
              <p:nvPr/>
            </p:nvSpPr>
            <p:spPr bwMode="auto">
              <a:xfrm>
                <a:off x="239068" y="4376520"/>
                <a:ext cx="1260748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500</a:t>
                </a:r>
                <a:endParaRPr lang="zh-CN" altLang="en-US" sz="27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235077" y="4932364"/>
                <a:ext cx="946257" cy="0"/>
              </a:xfrm>
              <a:prstGeom prst="line">
                <a:avLst/>
              </a:prstGeom>
              <a:ln w="28575">
                <a:solidFill>
                  <a:srgbClr val="B224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9" name="组合 28"/>
          <p:cNvGrpSpPr/>
          <p:nvPr/>
        </p:nvGrpSpPr>
        <p:grpSpPr>
          <a:xfrm>
            <a:off x="2510087" y="1741722"/>
            <a:ext cx="1463680" cy="2315428"/>
            <a:chOff x="3106871" y="2039086"/>
            <a:chExt cx="1903800" cy="3087237"/>
          </a:xfrm>
        </p:grpSpPr>
        <p:grpSp>
          <p:nvGrpSpPr>
            <p:cNvPr id="4" name="组合 3"/>
            <p:cNvGrpSpPr/>
            <p:nvPr/>
          </p:nvGrpSpPr>
          <p:grpSpPr>
            <a:xfrm>
              <a:off x="3473971" y="2039086"/>
              <a:ext cx="1536700" cy="2257425"/>
              <a:chOff x="3573437" y="2924910"/>
              <a:chExt cx="1536700" cy="2257425"/>
            </a:xfrm>
          </p:grpSpPr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573437" y="2924910"/>
                <a:ext cx="1208088" cy="22574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9"/>
              <p:cNvSpPr txBox="1">
                <a:spLocks noChangeArrowheads="1"/>
              </p:cNvSpPr>
              <p:nvPr/>
            </p:nvSpPr>
            <p:spPr bwMode="auto">
              <a:xfrm>
                <a:off x="4529668" y="3477361"/>
                <a:ext cx="580469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eaLnBrk="0" hangingPunct="0"/>
                <a:r>
                  <a:rPr lang="zh-CN" altLang="en-US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食用油</a:t>
                </a: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3106871" y="4449215"/>
              <a:ext cx="1822009" cy="677108"/>
              <a:chOff x="2324566" y="4915247"/>
              <a:chExt cx="1822009" cy="677108"/>
            </a:xfrm>
          </p:grpSpPr>
          <p:sp>
            <p:nvSpPr>
              <p:cNvPr id="34" name="TextBox 12"/>
              <p:cNvSpPr txBox="1">
                <a:spLocks noChangeArrowheads="1"/>
              </p:cNvSpPr>
              <p:nvPr/>
            </p:nvSpPr>
            <p:spPr bwMode="auto">
              <a:xfrm>
                <a:off x="2324566" y="4915247"/>
                <a:ext cx="1263530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5</a:t>
                </a:r>
                <a:endParaRPr lang="zh-CN" altLang="en-US" sz="27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5" name="直接连接符 34"/>
              <p:cNvCxnSpPr/>
              <p:nvPr/>
            </p:nvCxnSpPr>
            <p:spPr>
              <a:xfrm>
                <a:off x="3144619" y="5496054"/>
                <a:ext cx="1001956" cy="0"/>
              </a:xfrm>
              <a:prstGeom prst="line">
                <a:avLst/>
              </a:prstGeom>
              <a:ln w="28575">
                <a:solidFill>
                  <a:srgbClr val="B224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0" name="组合 49"/>
          <p:cNvGrpSpPr/>
          <p:nvPr/>
        </p:nvGrpSpPr>
        <p:grpSpPr>
          <a:xfrm>
            <a:off x="4502978" y="1903051"/>
            <a:ext cx="1574515" cy="2196102"/>
            <a:chOff x="5734386" y="2254192"/>
            <a:chExt cx="2047963" cy="2928135"/>
          </a:xfrm>
        </p:grpSpPr>
        <p:grpSp>
          <p:nvGrpSpPr>
            <p:cNvPr id="26" name="组合 25"/>
            <p:cNvGrpSpPr/>
            <p:nvPr/>
          </p:nvGrpSpPr>
          <p:grpSpPr>
            <a:xfrm>
              <a:off x="6128571" y="2254192"/>
              <a:ext cx="1582738" cy="1949450"/>
              <a:chOff x="5691162" y="3078898"/>
              <a:chExt cx="1582738" cy="194945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691162" y="3078898"/>
                <a:ext cx="1096963" cy="1949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TextBox 10"/>
              <p:cNvSpPr txBox="1">
                <a:spLocks noChangeArrowheads="1"/>
              </p:cNvSpPr>
              <p:nvPr/>
            </p:nvSpPr>
            <p:spPr bwMode="auto">
              <a:xfrm>
                <a:off x="6693431" y="3264635"/>
                <a:ext cx="580469" cy="1577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eaLnBrk="0" hangingPunct="0"/>
                <a:r>
                  <a:rPr lang="zh-CN" altLang="en-US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桶装矿泉水</a:t>
                </a:r>
              </a:p>
            </p:txBody>
          </p:sp>
        </p:grpSp>
        <p:grpSp>
          <p:nvGrpSpPr>
            <p:cNvPr id="36" name="组合 35"/>
            <p:cNvGrpSpPr/>
            <p:nvPr/>
          </p:nvGrpSpPr>
          <p:grpSpPr>
            <a:xfrm>
              <a:off x="5734386" y="4505219"/>
              <a:ext cx="2047963" cy="677108"/>
              <a:chOff x="4186844" y="4808320"/>
              <a:chExt cx="2047963" cy="677108"/>
            </a:xfrm>
          </p:grpSpPr>
          <p:sp>
            <p:nvSpPr>
              <p:cNvPr id="37" name="TextBox 14"/>
              <p:cNvSpPr txBox="1">
                <a:spLocks noChangeArrowheads="1"/>
              </p:cNvSpPr>
              <p:nvPr/>
            </p:nvSpPr>
            <p:spPr bwMode="auto">
              <a:xfrm>
                <a:off x="4186844" y="4808320"/>
                <a:ext cx="1263530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18.9</a:t>
                </a:r>
                <a:endParaRPr lang="zh-CN" altLang="en-US" sz="27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38" name="直接连接符 37"/>
              <p:cNvCxnSpPr/>
              <p:nvPr/>
            </p:nvCxnSpPr>
            <p:spPr>
              <a:xfrm>
                <a:off x="5304859" y="5387419"/>
                <a:ext cx="929948" cy="0"/>
              </a:xfrm>
              <a:prstGeom prst="line">
                <a:avLst/>
              </a:prstGeom>
              <a:ln w="28575">
                <a:solidFill>
                  <a:srgbClr val="B224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组合 50"/>
          <p:cNvGrpSpPr/>
          <p:nvPr/>
        </p:nvGrpSpPr>
        <p:grpSpPr>
          <a:xfrm>
            <a:off x="6575744" y="2003450"/>
            <a:ext cx="1968669" cy="2091505"/>
            <a:chOff x="8445818" y="2388056"/>
            <a:chExt cx="2560637" cy="2788673"/>
          </a:xfrm>
        </p:grpSpPr>
        <p:grpSp>
          <p:nvGrpSpPr>
            <p:cNvPr id="27" name="组合 26"/>
            <p:cNvGrpSpPr/>
            <p:nvPr/>
          </p:nvGrpSpPr>
          <p:grpSpPr>
            <a:xfrm>
              <a:off x="8445818" y="2388056"/>
              <a:ext cx="2560637" cy="1776412"/>
              <a:chOff x="7746975" y="3164623"/>
              <a:chExt cx="2560637" cy="1776412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6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746975" y="3164623"/>
                <a:ext cx="2233612" cy="17764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" name="TextBox 11"/>
              <p:cNvSpPr txBox="1">
                <a:spLocks noChangeArrowheads="1"/>
              </p:cNvSpPr>
              <p:nvPr/>
            </p:nvSpPr>
            <p:spPr bwMode="auto">
              <a:xfrm>
                <a:off x="9727143" y="3477360"/>
                <a:ext cx="580469" cy="11525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eaVert">
                <a:spAutoFit/>
              </a:bodyPr>
              <a:lstStyle/>
              <a:p>
                <a:pPr eaLnBrk="0" hangingPunct="0"/>
                <a:r>
                  <a:rPr lang="zh-CN" altLang="en-US" sz="1700" b="1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微波炉</a:t>
                </a: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8593195" y="4499621"/>
              <a:ext cx="1900533" cy="677108"/>
              <a:chOff x="5977452" y="4915246"/>
              <a:chExt cx="1900533" cy="677108"/>
            </a:xfrm>
          </p:grpSpPr>
          <p:sp>
            <p:nvSpPr>
              <p:cNvPr id="40" name="TextBox 16"/>
              <p:cNvSpPr txBox="1">
                <a:spLocks noChangeArrowheads="1"/>
              </p:cNvSpPr>
              <p:nvPr/>
            </p:nvSpPr>
            <p:spPr bwMode="auto">
              <a:xfrm>
                <a:off x="5977452" y="4915246"/>
                <a:ext cx="1263530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altLang="zh-CN" sz="2700">
                    <a:latin typeface="Times New Roman" panose="02020603050405020304" pitchFamily="18" charset="0"/>
                    <a:sym typeface="Times New Roman" panose="02020603050405020304" pitchFamily="18" charset="0"/>
                  </a:rPr>
                  <a:t>16</a:t>
                </a:r>
                <a:endParaRPr lang="zh-CN" altLang="en-US" sz="2700">
                  <a:latin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6889077" y="5454651"/>
                <a:ext cx="988908" cy="0"/>
              </a:xfrm>
              <a:prstGeom prst="line">
                <a:avLst/>
              </a:prstGeom>
              <a:ln w="28575">
                <a:solidFill>
                  <a:srgbClr val="B2248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2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图片 3" descr="图片66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6266" y="11906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文本框 1"/>
          <p:cNvSpPr txBox="1"/>
          <p:nvPr/>
        </p:nvSpPr>
        <p:spPr>
          <a:xfrm>
            <a:off x="385923" y="769144"/>
            <a:ext cx="8371460" cy="1315745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b="1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例</a:t>
            </a:r>
            <a:r>
              <a:rPr lang="zh-CN" altLang="en-US" sz="2700" b="1">
                <a:solidFill>
                  <a:srgbClr val="F599C1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判断题。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1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）一袋牛奶的容积是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220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克。           （  ）</a:t>
            </a:r>
          </a:p>
          <a:p>
            <a:pPr lvl="1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10cm³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的纸箱与</a:t>
            </a:r>
            <a:r>
              <a: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10cm²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的纸板一样大。  （  ）</a:t>
            </a:r>
          </a:p>
        </p:txBody>
      </p:sp>
      <p:sp>
        <p:nvSpPr>
          <p:cNvPr id="16404" name="文本框 20"/>
          <p:cNvSpPr txBox="1"/>
          <p:nvPr/>
        </p:nvSpPr>
        <p:spPr>
          <a:xfrm>
            <a:off x="908323" y="2730956"/>
            <a:ext cx="7406170" cy="900247"/>
          </a:xfrm>
          <a:prstGeom prst="rect">
            <a:avLst/>
          </a:prstGeom>
          <a:noFill/>
          <a:ln w="9525">
            <a:noFill/>
          </a:ln>
        </p:spPr>
        <p:txBody>
          <a:bodyPr wrap="square" lIns="69668" tIns="34834" rIns="69668" bIns="34834" anchor="t">
            <a:spAutoFit/>
          </a:bodyPr>
          <a:lstStyle/>
          <a:p>
            <a:r>
              <a:rPr lang="zh-CN" altLang="en-US" sz="2700" spc="-229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错因分析：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1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）写错单位单位。</a:t>
            </a:r>
            <a:endParaRPr lang="en-US" altLang="zh-CN" sz="270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lvl="4"/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 （</a:t>
            </a:r>
            <a:r>
              <a:rPr lang="en-US" altLang="zh-CN" sz="270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zh-CN" altLang="en-US" sz="2700">
                <a:latin typeface="楷体" panose="02010609060101010101" pitchFamily="49" charset="-122"/>
                <a:ea typeface="楷体" panose="02010609060101010101" pitchFamily="49" charset="-122"/>
              </a:rPr>
              <a:t>）体积与面积无法比较大小。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14415" y="2147847"/>
            <a:ext cx="3543895" cy="407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43809" y="3824698"/>
            <a:ext cx="3265655" cy="37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图片 5" descr="图片7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517487" y="98823"/>
            <a:ext cx="2109027" cy="6500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313425" y="827604"/>
            <a:ext cx="8517150" cy="900247"/>
          </a:xfrm>
          <a:prstGeom prst="rect">
            <a:avLst/>
          </a:prstGeom>
          <a:noFill/>
        </p:spPr>
        <p:txBody>
          <a:bodyPr wrap="square" lIns="69668" tIns="34834" rIns="69668" bIns="34834" rtlCol="0">
            <a:spAutoFit/>
          </a:bodyPr>
          <a:lstStyle/>
          <a:p>
            <a:r>
              <a:rPr lang="zh-CN" altLang="en-US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en-US" altLang="zh-CN" sz="2700" dirty="0">
                <a:solidFill>
                  <a:srgbClr val="E30782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.</a:t>
            </a:r>
            <a:r>
              <a:rPr lang="zh-CN" altLang="en-US" sz="27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估一估杯中大约有多少毫升饮料，填一填。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（选自</a:t>
            </a:r>
            <a:endParaRPr lang="en-US" altLang="zh-CN" sz="2700" noProof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教材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P40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T4</a:t>
            </a:r>
            <a:r>
              <a:rPr lang="zh-CN" altLang="en-US" sz="2700" noProof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）</a:t>
            </a:r>
            <a:endParaRPr lang="zh-CN" altLang="en-US" sz="27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97999" y="1879484"/>
            <a:ext cx="1657804" cy="2441332"/>
            <a:chOff x="1558230" y="2838188"/>
            <a:chExt cx="2156297" cy="325511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240409" y="2838188"/>
              <a:ext cx="7239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27"/>
            <p:cNvSpPr txBox="1">
              <a:spLocks noChangeArrowheads="1"/>
            </p:cNvSpPr>
            <p:nvPr/>
          </p:nvSpPr>
          <p:spPr bwMode="auto">
            <a:xfrm>
              <a:off x="1558230" y="4862191"/>
              <a:ext cx="2156297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容积 </a:t>
              </a:r>
            </a:p>
            <a:p>
              <a:pPr algn="ctr" eaLnBrk="0" hangingPunct="0"/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600 mL</a:t>
              </a:r>
              <a:endParaRPr lang="zh-CN" altLang="en-US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034466" y="1879484"/>
            <a:ext cx="2756381" cy="2441139"/>
            <a:chOff x="4162178" y="2838188"/>
            <a:chExt cx="3585210" cy="3254852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5716587" y="2838188"/>
              <a:ext cx="723900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28"/>
            <p:cNvSpPr txBox="1">
              <a:spLocks noChangeArrowheads="1"/>
            </p:cNvSpPr>
            <p:nvPr/>
          </p:nvSpPr>
          <p:spPr bwMode="auto">
            <a:xfrm>
              <a:off x="4162178" y="4861933"/>
              <a:ext cx="3585210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大约有</a:t>
              </a:r>
              <a:endPara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algn="ctr" eaLnBrk="0" hangingPunct="0"/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（       ）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mL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饮料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46280" y="1879484"/>
            <a:ext cx="2606016" cy="2441139"/>
            <a:chOff x="7604224" y="2838188"/>
            <a:chExt cx="3389630" cy="3254852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885237" y="2838188"/>
              <a:ext cx="736600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29"/>
            <p:cNvSpPr txBox="1">
              <a:spLocks noChangeArrowheads="1"/>
            </p:cNvSpPr>
            <p:nvPr/>
          </p:nvSpPr>
          <p:spPr bwMode="auto">
            <a:xfrm>
              <a:off x="7604224" y="4861933"/>
              <a:ext cx="3389630" cy="12311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 eaLnBrk="0" hangingPunct="0"/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大约有</a:t>
              </a:r>
              <a:endParaRPr lang="en-US" altLang="zh-CN" sz="270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  <a:p>
              <a:pPr algn="ctr" eaLnBrk="0" hangingPunct="0"/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（      ）</a:t>
              </a:r>
              <a:r>
                <a:rPr lang="en-US" altLang="zh-CN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mL</a:t>
              </a:r>
              <a:r>
                <a:rPr lang="zh-CN" altLang="en-US" sz="2700">
                  <a:latin typeface="Times New Roman" panose="02020603050405020304" pitchFamily="18" charset="0"/>
                  <a:ea typeface="楷体" panose="02010609060101010101" pitchFamily="49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饮料</a:t>
              </a:r>
            </a:p>
          </p:txBody>
        </p:sp>
      </p:grpSp>
      <p:sp>
        <p:nvSpPr>
          <p:cNvPr id="11" name="弧形 10"/>
          <p:cNvSpPr/>
          <p:nvPr/>
        </p:nvSpPr>
        <p:spPr>
          <a:xfrm flipV="1">
            <a:off x="4250275" y="2214050"/>
            <a:ext cx="499186" cy="135731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2" name="弧形 11"/>
          <p:cNvSpPr/>
          <p:nvPr/>
        </p:nvSpPr>
        <p:spPr>
          <a:xfrm flipV="1">
            <a:off x="4250275" y="2645056"/>
            <a:ext cx="499186" cy="134540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3" name="弧形 12"/>
          <p:cNvSpPr/>
          <p:nvPr/>
        </p:nvSpPr>
        <p:spPr>
          <a:xfrm flipV="1">
            <a:off x="6861661" y="2249769"/>
            <a:ext cx="499186" cy="135731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4" name="弧形 13"/>
          <p:cNvSpPr/>
          <p:nvPr/>
        </p:nvSpPr>
        <p:spPr>
          <a:xfrm flipV="1">
            <a:off x="6861661" y="2680775"/>
            <a:ext cx="499186" cy="134540"/>
          </a:xfrm>
          <a:prstGeom prst="arc">
            <a:avLst>
              <a:gd name="adj1" fmla="val 11098370"/>
              <a:gd name="adj2" fmla="val 0"/>
            </a:avLst>
          </a:prstGeom>
          <a:ln w="285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9668" tIns="34834" rIns="69668" bIns="34834" anchor="ctr"/>
          <a:lstStyle/>
          <a:p>
            <a:pPr algn="ctr" eaLnBrk="0" hangingPunct="0">
              <a:defRPr/>
            </a:pPr>
            <a:endParaRPr lang="zh-CN" altLang="en-US" sz="2700" b="1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15" name="TextBox 36"/>
          <p:cNvSpPr txBox="1">
            <a:spLocks noChangeArrowheads="1"/>
          </p:cNvSpPr>
          <p:nvPr/>
        </p:nvSpPr>
        <p:spPr bwMode="auto">
          <a:xfrm>
            <a:off x="3512993" y="3813426"/>
            <a:ext cx="737183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400</a:t>
            </a:r>
          </a:p>
        </p:txBody>
      </p:sp>
      <p:sp>
        <p:nvSpPr>
          <p:cNvPr id="16" name="TextBox 37"/>
          <p:cNvSpPr txBox="1">
            <a:spLocks noChangeArrowheads="1"/>
          </p:cNvSpPr>
          <p:nvPr/>
        </p:nvSpPr>
        <p:spPr bwMode="auto">
          <a:xfrm>
            <a:off x="6233808" y="3816588"/>
            <a:ext cx="738404" cy="483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9668" tIns="34834" rIns="69668" bIns="34834">
            <a:spAutoFit/>
          </a:bodyPr>
          <a:lstStyle/>
          <a:p>
            <a:pPr eaLnBrk="0" hangingPunct="0"/>
            <a:r>
              <a:rPr lang="en-US" altLang="zh-CN" sz="27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theme/theme1.xml><?xml version="1.0" encoding="utf-8"?>
<a:theme xmlns:a="http://schemas.openxmlformats.org/drawingml/2006/main" name="WWW.2PPT.COM&#10;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564</Words>
  <Application>Microsoft Office PowerPoint</Application>
  <PresentationFormat>全屏显示(16:9)</PresentationFormat>
  <Paragraphs>86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楷体</vt:lpstr>
      <vt:lpstr>楷体+</vt:lpstr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2018-10-27T09:08:00Z</dcterms:created>
  <dcterms:modified xsi:type="dcterms:W3CDTF">2023-01-16T17:48:46Z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E4C111AFBA9646ABAC3F5852B3CF33E2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