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handoutMasterIdLst>
    <p:handoutMasterId r:id="rId16"/>
  </p:handoutMasterIdLst>
  <p:sldIdLst>
    <p:sldId id="262" r:id="rId2"/>
    <p:sldId id="317" r:id="rId3"/>
    <p:sldId id="318" r:id="rId4"/>
    <p:sldId id="319" r:id="rId5"/>
    <p:sldId id="306" r:id="rId6"/>
    <p:sldId id="320" r:id="rId7"/>
    <p:sldId id="321" r:id="rId8"/>
    <p:sldId id="322" r:id="rId9"/>
    <p:sldId id="323" r:id="rId10"/>
    <p:sldId id="324" r:id="rId11"/>
    <p:sldId id="325" r:id="rId12"/>
    <p:sldId id="326" r:id="rId13"/>
    <p:sldId id="327" r:id="rId1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7">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A1E9"/>
    <a:srgbClr val="FFF100"/>
    <a:srgbClr val="17B7FF"/>
    <a:srgbClr val="02B0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333" autoAdjust="0"/>
  </p:normalViewPr>
  <p:slideViewPr>
    <p:cSldViewPr snapToGrid="0">
      <p:cViewPr varScale="1">
        <p:scale>
          <a:sx n="116" d="100"/>
          <a:sy n="116" d="100"/>
        </p:scale>
        <p:origin x="-336" y="-96"/>
      </p:cViewPr>
      <p:guideLst>
        <p:guide orient="horz" pos="214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章节">
    <p:spTree>
      <p:nvGrpSpPr>
        <p:cNvPr id="1" name=""/>
        <p:cNvGrpSpPr/>
        <p:nvPr/>
      </p:nvGrpSpPr>
      <p:grpSpPr>
        <a:xfrm>
          <a:off x="0" y="0"/>
          <a:ext cx="0" cy="0"/>
          <a:chOff x="0" y="0"/>
          <a:chExt cx="0" cy="0"/>
        </a:xfrm>
      </p:grpSpPr>
      <p:sp>
        <p:nvSpPr>
          <p:cNvPr id="2" name="矩形 1"/>
          <p:cNvSpPr/>
          <p:nvPr userDrawn="1"/>
        </p:nvSpPr>
        <p:spPr>
          <a:xfrm>
            <a:off x="0" y="2387600"/>
            <a:ext cx="12192000" cy="184150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标题 1"/>
          <p:cNvSpPr>
            <a:spLocks noGrp="1"/>
          </p:cNvSpPr>
          <p:nvPr>
            <p:ph type="ctrTitle"/>
          </p:nvPr>
        </p:nvSpPr>
        <p:spPr>
          <a:xfrm>
            <a:off x="0" y="2387600"/>
            <a:ext cx="12192000" cy="1841500"/>
          </a:xfrm>
          <a:prstGeom prst="rect">
            <a:avLst/>
          </a:prstGeom>
        </p:spPr>
        <p:txBody>
          <a:bodyPr anchor="ctr"/>
          <a:lstStyle>
            <a:lvl1pPr algn="ctr">
              <a:defRPr sz="4400">
                <a:solidFill>
                  <a:schemeClr val="bg1"/>
                </a:solidFill>
                <a:latin typeface="Adobe 黑体 Std R" panose="020B0400000000000000" pitchFamily="34" charset="-122"/>
                <a:ea typeface="Adobe 黑体 Std R" panose="020B0400000000000000" pitchFamily="34" charset="-122"/>
              </a:defRPr>
            </a:lvl1pPr>
          </a:lstStyle>
          <a:p>
            <a:r>
              <a:rPr lang="zh-CN" altLang="en-US"/>
              <a:t>单击此处编辑母版标题样式</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栏目一">
    <p:spTree>
      <p:nvGrpSpPr>
        <p:cNvPr id="1" name=""/>
        <p:cNvGrpSpPr/>
        <p:nvPr/>
      </p:nvGrpSpPr>
      <p:grpSpPr>
        <a:xfrm>
          <a:off x="0" y="0"/>
          <a:ext cx="0" cy="0"/>
          <a:chOff x="0" y="0"/>
          <a:chExt cx="0" cy="0"/>
        </a:xfrm>
      </p:grpSpPr>
      <p:sp>
        <p:nvSpPr>
          <p:cNvPr id="7" name="同侧圆角矩形 6">
            <a:hlinkClick r:id="rId2" action="ppaction://hlinksldjump" tooltip="点击进入"/>
          </p:cNvPr>
          <p:cNvSpPr/>
          <p:nvPr userDrawn="1"/>
        </p:nvSpPr>
        <p:spPr>
          <a:xfrm>
            <a:off x="2841961" y="469878"/>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C00000"/>
                </a:solidFill>
                <a:latin typeface="微软雅黑" panose="020B0503020204020204" pitchFamily="34" charset="-122"/>
                <a:ea typeface="微软雅黑" panose="020B0503020204020204" pitchFamily="34" charset="-122"/>
              </a:rPr>
              <a:t>基础知识回顾</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栏目二">
    <p:spTree>
      <p:nvGrpSpPr>
        <p:cNvPr id="1" name=""/>
        <p:cNvGrpSpPr/>
        <p:nvPr/>
      </p:nvGrpSpPr>
      <p:grpSpPr>
        <a:xfrm>
          <a:off x="0" y="0"/>
          <a:ext cx="0" cy="0"/>
          <a:chOff x="0" y="0"/>
          <a:chExt cx="0" cy="0"/>
        </a:xfrm>
      </p:grpSpPr>
      <p:sp>
        <p:nvSpPr>
          <p:cNvPr id="8" name="同侧圆角矩形 7">
            <a:hlinkClick r:id="" action="ppaction://noaction"/>
          </p:cNvPr>
          <p:cNvSpPr/>
          <p:nvPr userDrawn="1"/>
        </p:nvSpPr>
        <p:spPr>
          <a:xfrm>
            <a:off x="5645022"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C00000"/>
                </a:solidFill>
                <a:latin typeface="微软雅黑" panose="020B0503020204020204" pitchFamily="34" charset="-122"/>
                <a:ea typeface="微软雅黑" panose="020B0503020204020204" pitchFamily="34" charset="-122"/>
              </a:rPr>
              <a:t>综合能力提升</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栏目三">
    <p:spTree>
      <p:nvGrpSpPr>
        <p:cNvPr id="1" name=""/>
        <p:cNvGrpSpPr/>
        <p:nvPr/>
      </p:nvGrpSpPr>
      <p:grpSpPr>
        <a:xfrm>
          <a:off x="0" y="0"/>
          <a:ext cx="0" cy="0"/>
          <a:chOff x="0" y="0"/>
          <a:chExt cx="0" cy="0"/>
        </a:xfrm>
      </p:grpSpPr>
      <p:sp>
        <p:nvSpPr>
          <p:cNvPr id="10" name="同侧圆角矩形 9">
            <a:hlinkClick r:id="" action="ppaction://noaction"/>
          </p:cNvPr>
          <p:cNvSpPr/>
          <p:nvPr userDrawn="1"/>
        </p:nvSpPr>
        <p:spPr>
          <a:xfrm>
            <a:off x="8346221"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C00000"/>
                </a:solidFill>
                <a:latin typeface="微软雅黑" panose="020B0503020204020204" pitchFamily="34" charset="-122"/>
                <a:ea typeface="微软雅黑" panose="020B0503020204020204" pitchFamily="34" charset="-122"/>
              </a:rPr>
              <a:t>直击中考冲刺练</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栏目四">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2465410" y="0"/>
            <a:ext cx="9105900" cy="46738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a:xfrm>
            <a:off x="838200" y="1803400"/>
            <a:ext cx="10515600" cy="4373563"/>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p:nvSpPr>
        <p:spPr>
          <a:xfrm>
            <a:off x="2465410" y="467380"/>
            <a:ext cx="8363391"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8" name="矩形 7"/>
          <p:cNvSpPr/>
          <p:nvPr/>
        </p:nvSpPr>
        <p:spPr>
          <a:xfrm>
            <a:off x="-1" y="6738379"/>
            <a:ext cx="12209381" cy="128253"/>
          </a:xfrm>
          <a:prstGeom prst="rect">
            <a:avLst/>
          </a:prstGeom>
          <a:solidFill>
            <a:srgbClr val="02B0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9" name="矩形 8"/>
          <p:cNvSpPr/>
          <p:nvPr/>
        </p:nvSpPr>
        <p:spPr>
          <a:xfrm>
            <a:off x="10896533" y="467380"/>
            <a:ext cx="1295467"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FFC000"/>
              </a:solidFill>
            </a:endParaRPr>
          </a:p>
        </p:txBody>
      </p:sp>
      <p:sp>
        <p:nvSpPr>
          <p:cNvPr id="10" name="矩形 9"/>
          <p:cNvSpPr/>
          <p:nvPr/>
        </p:nvSpPr>
        <p:spPr>
          <a:xfrm>
            <a:off x="1" y="0"/>
            <a:ext cx="2423592" cy="90872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kern="1200">
                <a:solidFill>
                  <a:schemeClr val="lt1"/>
                </a:solidFill>
                <a:effectLst/>
                <a:latin typeface="+mn-lt"/>
                <a:ea typeface="+mn-ea"/>
                <a:cs typeface="+mn-cs"/>
              </a:rPr>
              <a:t>Unit</a:t>
            </a:r>
            <a:r>
              <a:rPr lang="en-US" altLang="zh-CN" sz="2400" kern="1200">
                <a:solidFill>
                  <a:schemeClr val="lt1"/>
                </a:solidFill>
                <a:effectLst/>
                <a:latin typeface="+mn-lt"/>
                <a:ea typeface="+mn-ea"/>
                <a:cs typeface="+mn-cs"/>
              </a:rPr>
              <a:t> </a:t>
            </a:r>
            <a:r>
              <a:rPr lang="en-US" altLang="zh-CN" sz="2400" b="1" kern="1200">
                <a:solidFill>
                  <a:schemeClr val="lt1"/>
                </a:solidFill>
                <a:effectLst/>
                <a:latin typeface="+mn-lt"/>
                <a:ea typeface="+mn-ea"/>
                <a:cs typeface="+mn-cs"/>
              </a:rPr>
              <a:t>3</a:t>
            </a:r>
            <a:endParaRPr lang="zh-CN" altLang="en-US" sz="2400" b="1" dirty="0">
              <a:latin typeface="黑体" panose="02010609060101010101" pitchFamily="2" charset="-122"/>
              <a:ea typeface="黑体" panose="02010609060101010101" pitchFamily="2" charset="-122"/>
            </a:endParaRPr>
          </a:p>
        </p:txBody>
      </p:sp>
      <p:sp>
        <p:nvSpPr>
          <p:cNvPr id="12" name="同侧圆角矩形 11">
            <a:hlinkClick r:id="rId13" action="ppaction://hlinksldjump" tooltip="点击进入"/>
          </p:cNvPr>
          <p:cNvSpPr/>
          <p:nvPr/>
        </p:nvSpPr>
        <p:spPr>
          <a:xfrm>
            <a:off x="2833306" y="485731"/>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rPr>
              <a:t>基础知识回顾</a:t>
            </a:r>
          </a:p>
        </p:txBody>
      </p:sp>
      <p:sp>
        <p:nvSpPr>
          <p:cNvPr id="13" name="灯片编号占位符 3"/>
          <p:cNvSpPr txBox="1"/>
          <p:nvPr/>
        </p:nvSpPr>
        <p:spPr>
          <a:xfrm>
            <a:off x="10968141" y="491385"/>
            <a:ext cx="1223860" cy="401006"/>
          </a:xfrm>
          <a:prstGeom prst="rect">
            <a:avLst/>
          </a:prstGeom>
        </p:spPr>
        <p:txBody>
          <a:bodyPr anchor="ctr"/>
          <a:lstStyle>
            <a:defPPr>
              <a:defRPr lang="zh-CN"/>
            </a:defPPr>
            <a:lvl1pPr marL="0" algn="l" defTabSz="914400" rtl="0" eaLnBrk="1" latinLnBrk="0" hangingPunct="1">
              <a:defRPr sz="1800" kern="1200">
                <a:solidFill>
                  <a:srgbClr val="FFC000"/>
                </a:solidFill>
                <a:latin typeface="+mj-ea"/>
                <a:ea typeface="+mj-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dirty="0">
                <a:solidFill>
                  <a:schemeClr val="bg1">
                    <a:lumMod val="95000"/>
                  </a:schemeClr>
                </a:solidFill>
              </a:rPr>
              <a:t>-</a:t>
            </a:r>
            <a:fld id="{4BF17FCF-D4DA-449D-A468-DDB7E43619E6}" type="slidenum">
              <a:rPr lang="zh-CN" altLang="en-US" dirty="0" smtClean="0">
                <a:solidFill>
                  <a:schemeClr val="bg1">
                    <a:lumMod val="95000"/>
                  </a:schemeClr>
                </a:solidFill>
              </a:rPr>
              <a:t>‹#›</a:t>
            </a:fld>
            <a:r>
              <a:rPr lang="en-US" altLang="zh-CN" dirty="0">
                <a:solidFill>
                  <a:schemeClr val="bg1">
                    <a:lumMod val="95000"/>
                  </a:schemeClr>
                </a:solidFill>
              </a:rPr>
              <a:t>-</a:t>
            </a:r>
            <a:endParaRPr lang="zh-CN" altLang="en-US" dirty="0">
              <a:solidFill>
                <a:schemeClr val="bg1">
                  <a:lumMod val="95000"/>
                </a:schemeClr>
              </a:solidFill>
            </a:endParaRPr>
          </a:p>
        </p:txBody>
      </p:sp>
      <p:sp>
        <p:nvSpPr>
          <p:cNvPr id="18" name="同侧圆角矩形 17">
            <a:hlinkClick r:id="rId14" action="ppaction://hlinksldjump" tooltip="点击进入"/>
          </p:cNvPr>
          <p:cNvSpPr/>
          <p:nvPr/>
        </p:nvSpPr>
        <p:spPr>
          <a:xfrm>
            <a:off x="5642525" y="485730"/>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rPr>
              <a:t>综合能力提升</a:t>
            </a:r>
          </a:p>
        </p:txBody>
      </p:sp>
      <p:sp>
        <p:nvSpPr>
          <p:cNvPr id="21" name="标题 1"/>
          <p:cNvSpPr txBox="1"/>
          <p:nvPr/>
        </p:nvSpPr>
        <p:spPr>
          <a:xfrm>
            <a:off x="2719410" y="0"/>
            <a:ext cx="9105900" cy="467380"/>
          </a:xfrm>
          <a:prstGeom prst="rect">
            <a:avLst/>
          </a:prstGeom>
        </p:spPr>
        <p:txBody>
          <a:bodyPr anchor="b"/>
          <a:lst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a:lstStyle>
          <a:p>
            <a:r>
              <a:rPr lang="zh-CN" altLang="zh-CN"/>
              <a:t>第四课时　</a:t>
            </a:r>
            <a:r>
              <a:rPr lang="en-US" altLang="zh-CN"/>
              <a:t>Integrated skills &amp; Study skills</a:t>
            </a:r>
            <a:endParaRPr lang="zh-CN" altLang="zh-CN" sz="2000" b="1" i="0" kern="1200" dirty="0">
              <a:solidFill>
                <a:schemeClr val="tx1"/>
              </a:solidFill>
              <a:effectLst/>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ctrTitle"/>
          </p:nvPr>
        </p:nvSpPr>
        <p:spPr>
          <a:xfrm>
            <a:off x="0" y="2387600"/>
            <a:ext cx="12192000" cy="1841500"/>
          </a:xfrm>
        </p:spPr>
        <p:txBody>
          <a:bodyPr/>
          <a:lstStyle/>
          <a:p>
            <a:r>
              <a:rPr lang="en-US" altLang="zh-CN" sz="6600" dirty="0" smtClean="0"/>
              <a:t>Online </a:t>
            </a:r>
            <a:r>
              <a:rPr lang="en-US" altLang="zh-CN" sz="6600" dirty="0"/>
              <a:t>tours</a:t>
            </a:r>
            <a:endParaRPr lang="zh-CN" altLang="zh-CN" sz="6600" dirty="0"/>
          </a:p>
        </p:txBody>
      </p:sp>
      <p:sp>
        <p:nvSpPr>
          <p:cNvPr id="5" name="矩形 4"/>
          <p:cNvSpPr/>
          <p:nvPr/>
        </p:nvSpPr>
        <p:spPr>
          <a:xfrm>
            <a:off x="0" y="1094257"/>
            <a:ext cx="12192000" cy="830997"/>
          </a:xfrm>
          <a:prstGeom prst="rect">
            <a:avLst/>
          </a:prstGeom>
        </p:spPr>
        <p:txBody>
          <a:bodyPr wrap="square">
            <a:spAutoFit/>
          </a:bodyPr>
          <a:lstStyle/>
          <a:p>
            <a:pPr algn="ctr"/>
            <a:r>
              <a:rPr lang="en-US" altLang="zh-CN" sz="4800" dirty="0"/>
              <a:t>Unit </a:t>
            </a:r>
            <a:r>
              <a:rPr lang="en-US" altLang="zh-CN" sz="4800" dirty="0" smtClean="0"/>
              <a:t>3</a:t>
            </a:r>
            <a:endParaRPr lang="zh-CN" altLang="en-US" sz="4800" dirty="0"/>
          </a:p>
        </p:txBody>
      </p:sp>
      <p:sp>
        <p:nvSpPr>
          <p:cNvPr id="6" name="矩形 5"/>
          <p:cNvSpPr/>
          <p:nvPr/>
        </p:nvSpPr>
        <p:spPr>
          <a:xfrm>
            <a:off x="0" y="4685956"/>
            <a:ext cx="12192000" cy="584775"/>
          </a:xfrm>
          <a:prstGeom prst="rect">
            <a:avLst/>
          </a:prstGeom>
        </p:spPr>
        <p:txBody>
          <a:bodyPr wrap="square">
            <a:spAutoFit/>
          </a:bodyPr>
          <a:lstStyle/>
          <a:p>
            <a:pPr algn="ctr"/>
            <a:r>
              <a:rPr lang="zh-CN" altLang="zh-CN" sz="3200" b="1" dirty="0" smtClean="0">
                <a:latin typeface="微软雅黑" panose="020B0503020204020204" pitchFamily="34" charset="-122"/>
                <a:ea typeface="微软雅黑" panose="020B0503020204020204" pitchFamily="34" charset="-122"/>
              </a:rPr>
              <a:t>第</a:t>
            </a:r>
            <a:r>
              <a:rPr lang="en-US" altLang="zh-CN" sz="3200" b="1" dirty="0" smtClean="0">
                <a:latin typeface="微软雅黑" panose="020B0503020204020204" pitchFamily="34" charset="-122"/>
                <a:ea typeface="微软雅黑" panose="020B0503020204020204" pitchFamily="34" charset="-122"/>
              </a:rPr>
              <a:t>4</a:t>
            </a:r>
            <a:r>
              <a:rPr lang="zh-CN" altLang="zh-CN" sz="3200" b="1" dirty="0" smtClean="0">
                <a:latin typeface="微软雅黑" panose="020B0503020204020204" pitchFamily="34" charset="-122"/>
                <a:ea typeface="微软雅黑" panose="020B0503020204020204" pitchFamily="34" charset="-122"/>
              </a:rPr>
              <a:t>课</a:t>
            </a:r>
            <a:r>
              <a:rPr lang="zh-CN" altLang="zh-CN" sz="3200" b="1" dirty="0">
                <a:latin typeface="微软雅黑" panose="020B0503020204020204" pitchFamily="34" charset="-122"/>
                <a:ea typeface="微软雅黑" panose="020B0503020204020204" pitchFamily="34" charset="-122"/>
              </a:rPr>
              <a:t>时</a:t>
            </a:r>
            <a:endParaRPr lang="zh-CN" altLang="en-US" sz="3200" b="1" dirty="0">
              <a:latin typeface="微软雅黑" panose="020B0503020204020204" pitchFamily="34" charset="-122"/>
              <a:ea typeface="微软雅黑" panose="020B0503020204020204" pitchFamily="34" charset="-122"/>
            </a:endParaRPr>
          </a:p>
        </p:txBody>
      </p:sp>
      <p:sp>
        <p:nvSpPr>
          <p:cNvPr id="7" name="矩形 6"/>
          <p:cNvSpPr/>
          <p:nvPr/>
        </p:nvSpPr>
        <p:spPr>
          <a:xfrm>
            <a:off x="0" y="5892329"/>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901893"/>
            <a:ext cx="8128000" cy="3308213"/>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cs typeface="宋体" panose="02010600030101010101" pitchFamily="2" charset="-122"/>
              </a:rPr>
              <a:t>Ⅲ</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阅读理解</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Tom and his friends have set up a club.It is called Online Travelling Club.They go on holidays together to different countries,but instead of taking planes or trains,they go there on the computer.</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Every week they decide on which country they want to visit and then they organize the “trip”.To become a member of the club,students must give themselves a funny name.For example,Tom</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club name is “Double-click”,while another member calls herself “Icon”.</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089363"/>
            <a:ext cx="8128000" cy="4933274"/>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Tom spends his free time designing a newsletter(  </a:t>
            </a:r>
            <a:r>
              <a:rPr lang="zh-CN" altLang="zh-CN" sz="2200">
                <a:solidFill>
                  <a:srgbClr val="000000"/>
                </a:solidFill>
                <a:latin typeface="Times New Roman" panose="02020603050405020304" pitchFamily="18" charset="0"/>
                <a:cs typeface="Times New Roman" panose="02020603050405020304" pitchFamily="18" charset="0"/>
              </a:rPr>
              <a:t>简讯</a:t>
            </a:r>
            <a:r>
              <a:rPr lang="en-US" altLang="zh-CN" sz="2200">
                <a:solidFill>
                  <a:srgbClr val="000000"/>
                </a:solidFill>
                <a:latin typeface="Times New Roman" panose="02020603050405020304" pitchFamily="18" charset="0"/>
                <a:cs typeface="Times New Roman" panose="02020603050405020304" pitchFamily="18" charset="0"/>
              </a:rPr>
              <a:t>  ).Every week he sends the newsletter by email to all of the members.The newsletter includes information about famous tourist areas in the country he has chosen for the club to go to that week.Once the members have received this email,they can begin their travels.They connect to the Internet to look at all the interesting places and pictures of the country.If you are an online traveller,you can visit a museum,a beach and a mountain all in one day because these places all appear on your computer screen.</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Tom and his friends really like their travel club.He says,“It is an exciting way to travel around the world.We don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have to pack anything!The most important thing is that it is free!”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495628"/>
            <a:ext cx="8128000" cy="4120743"/>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)1.How do Tom and his friends find out about the countries?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A.They search the Internet.</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B.They watch television.</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C.They read the newspaper.</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D.They wait for Tom to tell them.</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en-US" altLang="zh-CN" sz="2200">
                <a:solidFill>
                  <a:srgbClr val="000000"/>
                </a:solidFill>
                <a:latin typeface="Times New Roman" panose="02020603050405020304" pitchFamily="18" charset="0"/>
                <a:cs typeface="Times New Roman" panose="02020603050405020304" pitchFamily="18" charset="0"/>
              </a:rPr>
              <a:t>  )2.What are “Double-click” and “Icon”?</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A.Computer programmes.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B.Small countries to visit.</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C.The members</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 club names.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D.Websites.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20530" y="1632769"/>
            <a:ext cx="39088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275401" y="3624570"/>
            <a:ext cx="39088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495628"/>
            <a:ext cx="8128000" cy="4120743"/>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en-US" altLang="zh-CN" sz="2200">
                <a:solidFill>
                  <a:srgbClr val="000000"/>
                </a:solidFill>
                <a:latin typeface="Times New Roman" panose="02020603050405020304" pitchFamily="18" charset="0"/>
                <a:cs typeface="Times New Roman" panose="02020603050405020304" pitchFamily="18" charset="0"/>
              </a:rPr>
              <a:t>  )3.What is included in the newsletter?</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A.The funniest name they have chosen.</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B.The plan of their trip.</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C.Information about famous tourist areas.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D.The time of meeting.</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)4.What does Tom think about travelling online?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A.It is boring.</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B.It is exciting and free.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C.It is fast and exciting.</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D.It is expensive.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39902" y="1600870"/>
            <a:ext cx="39088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275400" y="3640519"/>
            <a:ext cx="39088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604284" y="957934"/>
            <a:ext cx="10983432" cy="5780044"/>
          </a:xfrm>
          <a:prstGeom prst="rect">
            <a:avLst/>
          </a:prstGeom>
        </p:spPr>
        <p:txBody>
          <a:bodyPr wrap="square">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根据首字母及汉语提示补全单词</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1.We always first take a look at the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menu</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菜单</a:t>
            </a:r>
            <a:r>
              <a:rPr lang="en-US" altLang="zh-CN" sz="2200" dirty="0">
                <a:solidFill>
                  <a:srgbClr val="000000"/>
                </a:solidFill>
                <a:latin typeface="Times New Roman" panose="02020603050405020304" pitchFamily="18" charset="0"/>
                <a:cs typeface="Times New Roman" panose="02020603050405020304" pitchFamily="18" charset="0"/>
              </a:rPr>
              <a:t>  ) before ordering.</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2.I should have a look at your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passport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护照</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3.There are many new cities along the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coast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海岸</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4.The new dress cost me 200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dollars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美元</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5.“Impossible” is the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opposite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反义词</a:t>
            </a:r>
            <a:r>
              <a:rPr lang="en-US" altLang="zh-CN" sz="2200" dirty="0">
                <a:solidFill>
                  <a:srgbClr val="000000"/>
                </a:solidFill>
                <a:latin typeface="Times New Roman" panose="02020603050405020304" pitchFamily="18" charset="0"/>
                <a:cs typeface="Times New Roman" panose="02020603050405020304" pitchFamily="18" charset="0"/>
              </a:rPr>
              <a:t>  ) of “possible”.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Ⅱ</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根据句意用所给词的适当形式填空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1.Linda</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father is a famous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Australian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Australia  ) businessman.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2.I need to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book</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book  ) a room for my best friend from Shanghai.</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3.—Could you post the letter for me?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—With</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pleasure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pleased  ).</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4.I don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mind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printing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print  ) the letters for you.</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Further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far  ) down at the bottom of the </a:t>
            </a:r>
            <a:r>
              <a:rPr lang="en-US" altLang="zh-CN" sz="2200" dirty="0" err="1">
                <a:solidFill>
                  <a:srgbClr val="000000"/>
                </a:solidFill>
                <a:latin typeface="Times New Roman" panose="02020603050405020304" pitchFamily="18" charset="0"/>
                <a:cs typeface="Times New Roman" panose="02020603050405020304" pitchFamily="18" charset="0"/>
              </a:rPr>
              <a:t>page,you</a:t>
            </a:r>
            <a:r>
              <a:rPr lang="en-US" altLang="zh-CN" sz="2200" dirty="0">
                <a:solidFill>
                  <a:srgbClr val="000000"/>
                </a:solidFill>
                <a:latin typeface="Times New Roman" panose="02020603050405020304" pitchFamily="18" charset="0"/>
                <a:cs typeface="Times New Roman" panose="02020603050405020304" pitchFamily="18" charset="0"/>
              </a:rPr>
              <a:t> can also find other information about the city.</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4788738" y="1473281"/>
            <a:ext cx="931578"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4788738" y="1759220"/>
            <a:ext cx="9315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4203948" y="1887949"/>
            <a:ext cx="1250554"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4203948" y="2173888"/>
            <a:ext cx="125055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5063620" y="2288851"/>
            <a:ext cx="1032380"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5063620" y="2574790"/>
            <a:ext cx="10323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4118888" y="2674759"/>
            <a:ext cx="1032380"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4118888" y="2960698"/>
            <a:ext cx="10323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3257649" y="3107511"/>
            <a:ext cx="121865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3257650" y="3393450"/>
            <a:ext cx="12186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4118888" y="3890714"/>
            <a:ext cx="1441940"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9" name="直接连接符 18"/>
          <p:cNvCxnSpPr/>
          <p:nvPr/>
        </p:nvCxnSpPr>
        <p:spPr>
          <a:xfrm>
            <a:off x="4118888" y="4176653"/>
            <a:ext cx="14419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2034906" y="4248947"/>
            <a:ext cx="793354"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2" name="直接连接符 21"/>
          <p:cNvCxnSpPr/>
          <p:nvPr/>
        </p:nvCxnSpPr>
        <p:spPr>
          <a:xfrm>
            <a:off x="2034906" y="4534886"/>
            <a:ext cx="79335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1644024" y="5077718"/>
            <a:ext cx="1184236"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5" name="直接连接符 24"/>
          <p:cNvCxnSpPr/>
          <p:nvPr/>
        </p:nvCxnSpPr>
        <p:spPr>
          <a:xfrm>
            <a:off x="1644024" y="5363657"/>
            <a:ext cx="11842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2632818" y="5499485"/>
            <a:ext cx="1184235"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8" name="直接连接符 27"/>
          <p:cNvCxnSpPr/>
          <p:nvPr/>
        </p:nvCxnSpPr>
        <p:spPr>
          <a:xfrm>
            <a:off x="2632819" y="5785424"/>
            <a:ext cx="11842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1088609" y="5900066"/>
            <a:ext cx="1059168"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31" name="直接连接符 30"/>
          <p:cNvCxnSpPr/>
          <p:nvPr/>
        </p:nvCxnSpPr>
        <p:spPr>
          <a:xfrm>
            <a:off x="1088609" y="6186005"/>
            <a:ext cx="10591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P spid="18" grpId="0" animBg="1"/>
      <p:bldP spid="21" grpId="0" animBg="1"/>
      <p:bldP spid="24" grpId="0" animBg="1"/>
      <p:bldP spid="27" grpId="0" animBg="1"/>
      <p:bldP spid="3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700492"/>
            <a:ext cx="8128000" cy="3711016"/>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Ⅲ</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用方框中所给短语的适当形式填空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click </a:t>
            </a:r>
            <a:r>
              <a:rPr lang="en-US" altLang="zh-CN" sz="2200" dirty="0" err="1">
                <a:solidFill>
                  <a:srgbClr val="000000"/>
                </a:solidFill>
                <a:latin typeface="Times New Roman" panose="02020603050405020304" pitchFamily="18" charset="0"/>
                <a:cs typeface="Times New Roman" panose="02020603050405020304" pitchFamily="18" charset="0"/>
              </a:rPr>
              <a:t>on,make</a:t>
            </a:r>
            <a:r>
              <a:rPr lang="en-US" altLang="zh-CN" sz="2200" dirty="0">
                <a:solidFill>
                  <a:srgbClr val="000000"/>
                </a:solidFill>
                <a:latin typeface="Times New Roman" panose="02020603050405020304" pitchFamily="18" charset="0"/>
                <a:cs typeface="Times New Roman" panose="02020603050405020304" pitchFamily="18" charset="0"/>
              </a:rPr>
              <a:t> notes </a:t>
            </a:r>
            <a:r>
              <a:rPr lang="en-US" altLang="zh-CN" sz="2200" dirty="0" err="1">
                <a:solidFill>
                  <a:srgbClr val="000000"/>
                </a:solidFill>
                <a:latin typeface="Times New Roman" panose="02020603050405020304" pitchFamily="18" charset="0"/>
                <a:cs typeface="Times New Roman" panose="02020603050405020304" pitchFamily="18" charset="0"/>
              </a:rPr>
              <a:t>of,on</a:t>
            </a:r>
            <a:r>
              <a:rPr lang="en-US" altLang="zh-CN" sz="2200" dirty="0">
                <a:solidFill>
                  <a:srgbClr val="000000"/>
                </a:solidFill>
                <a:latin typeface="Times New Roman" panose="02020603050405020304" pitchFamily="18" charset="0"/>
                <a:cs typeface="Times New Roman" panose="02020603050405020304" pitchFamily="18" charset="0"/>
              </a:rPr>
              <a:t> the website,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the opposite </a:t>
            </a:r>
            <a:r>
              <a:rPr lang="en-US" altLang="zh-CN" sz="2200" dirty="0" err="1">
                <a:solidFill>
                  <a:srgbClr val="000000"/>
                </a:solidFill>
                <a:latin typeface="Times New Roman" panose="02020603050405020304" pitchFamily="18" charset="0"/>
                <a:cs typeface="Times New Roman" panose="02020603050405020304" pitchFamily="18" charset="0"/>
              </a:rPr>
              <a:t>of,look</a:t>
            </a:r>
            <a:r>
              <a:rPr lang="en-US" altLang="zh-CN" sz="2200" dirty="0">
                <a:solidFill>
                  <a:srgbClr val="000000"/>
                </a:solidFill>
                <a:latin typeface="Times New Roman" panose="02020603050405020304" pitchFamily="18" charset="0"/>
                <a:cs typeface="Times New Roman" panose="02020603050405020304" pitchFamily="18" charset="0"/>
              </a:rPr>
              <a:t> like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1.It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a good study habit to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make notes of</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what your teachers say.</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2.Just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click on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“Start” icon and it will start.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3.His house is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the opposite of</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my new house.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4.Stars in the darkness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look like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eyes.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5.You can get more information about our school</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on the website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5437325" y="2993736"/>
            <a:ext cx="1931038"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5437325" y="3279675"/>
            <a:ext cx="193103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2928040" y="3812443"/>
            <a:ext cx="1144229"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2928041" y="4098382"/>
            <a:ext cx="11442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3876828" y="4234210"/>
            <a:ext cx="1931038"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3876828" y="4520149"/>
            <a:ext cx="193103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4799370" y="4624078"/>
            <a:ext cx="121865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4799371" y="4910017"/>
            <a:ext cx="12186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7819018" y="5007396"/>
            <a:ext cx="1814080"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7819018" y="5293335"/>
            <a:ext cx="18140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499731" y="938897"/>
            <a:ext cx="11504427" cy="5780044"/>
          </a:xfrm>
          <a:prstGeom prst="rect">
            <a:avLst/>
          </a:prstGeom>
        </p:spPr>
        <p:txBody>
          <a:bodyPr wrap="square">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cs typeface="宋体" panose="02010600030101010101" pitchFamily="2" charset="-122"/>
              </a:rPr>
              <a:t>Ⅳ</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根据汉语意思完成句子</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每空一词</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1.</a:t>
            </a:r>
            <a:r>
              <a:rPr lang="zh-CN" altLang="zh-CN" sz="2200">
                <a:solidFill>
                  <a:srgbClr val="000000"/>
                </a:solidFill>
                <a:latin typeface="Times New Roman" panose="02020603050405020304" pitchFamily="18" charset="0"/>
                <a:cs typeface="Times New Roman" panose="02020603050405020304" pitchFamily="18" charset="0"/>
              </a:rPr>
              <a:t>悉尼位于澳大利亚东北海岸吗</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Is Sydney on the</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north-east</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coast</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of Australia?</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非常感谢你的善良。</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我很乐意效劳。</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—Many thanks for your</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kindness</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—It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my</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pleasure</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cs typeface="Times New Roman" panose="02020603050405020304" pitchFamily="18" charset="0"/>
              </a:rPr>
              <a:t>你曾经梦想过不用护照而环球旅行吗</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Have</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you ever</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dreamt</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of</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travelling</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around the world</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without</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passport</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4.</a:t>
            </a:r>
            <a:r>
              <a:rPr lang="zh-CN" altLang="zh-CN" sz="2200">
                <a:solidFill>
                  <a:srgbClr val="000000"/>
                </a:solidFill>
                <a:latin typeface="Times New Roman" panose="02020603050405020304" pitchFamily="18" charset="0"/>
                <a:cs typeface="Times New Roman" panose="02020603050405020304" pitchFamily="18" charset="0"/>
              </a:rPr>
              <a:t>你会介意教我如何开始这次网上旅行吗</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Would you</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mind</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teaching</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me</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how</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to</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start this online tour?</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5.</a:t>
            </a:r>
            <a:r>
              <a:rPr lang="zh-CN" altLang="zh-CN" sz="2200">
                <a:solidFill>
                  <a:srgbClr val="000000"/>
                </a:solidFill>
                <a:latin typeface="Times New Roman" panose="02020603050405020304" pitchFamily="18" charset="0"/>
                <a:cs typeface="Times New Roman" panose="02020603050405020304" pitchFamily="18" charset="0"/>
              </a:rPr>
              <a:t>澳大利亚的季节和我们的相反。</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Australian</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seasons are the</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opposite</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of</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ours</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587799" y="1866684"/>
            <a:ext cx="2643419"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2587800" y="2152623"/>
            <a:ext cx="26434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3385241" y="3066127"/>
            <a:ext cx="123992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3385241" y="3352066"/>
            <a:ext cx="123992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2003008" y="3460899"/>
            <a:ext cx="1165494"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2003008" y="3746838"/>
            <a:ext cx="116549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758999" y="4269643"/>
            <a:ext cx="78272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758999" y="4555582"/>
            <a:ext cx="78272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2811083" y="4269643"/>
            <a:ext cx="3802368"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2811083" y="4555582"/>
            <a:ext cx="38023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8722481" y="4269643"/>
            <a:ext cx="2005770"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9" name="直接连接符 18"/>
          <p:cNvCxnSpPr/>
          <p:nvPr/>
        </p:nvCxnSpPr>
        <p:spPr>
          <a:xfrm>
            <a:off x="8722481" y="4555582"/>
            <a:ext cx="20057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563557" y="4705693"/>
            <a:ext cx="1084489"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2" name="直接连接符 21"/>
          <p:cNvCxnSpPr/>
          <p:nvPr/>
        </p:nvCxnSpPr>
        <p:spPr>
          <a:xfrm>
            <a:off x="563558" y="4991632"/>
            <a:ext cx="10844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2003008" y="5471123"/>
            <a:ext cx="5546108"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5" name="直接连接符 24"/>
          <p:cNvCxnSpPr/>
          <p:nvPr/>
        </p:nvCxnSpPr>
        <p:spPr>
          <a:xfrm>
            <a:off x="2003008" y="5757062"/>
            <a:ext cx="554610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758999" y="6275748"/>
            <a:ext cx="1399410"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8" name="直接连接符 27"/>
          <p:cNvCxnSpPr/>
          <p:nvPr/>
        </p:nvCxnSpPr>
        <p:spPr>
          <a:xfrm>
            <a:off x="758999" y="6561687"/>
            <a:ext cx="13994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4193315" y="6275748"/>
            <a:ext cx="113359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31" name="直接连接符 30"/>
          <p:cNvCxnSpPr/>
          <p:nvPr/>
        </p:nvCxnSpPr>
        <p:spPr>
          <a:xfrm>
            <a:off x="4193315" y="6561687"/>
            <a:ext cx="11335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矩形 32"/>
          <p:cNvSpPr/>
          <p:nvPr/>
        </p:nvSpPr>
        <p:spPr>
          <a:xfrm>
            <a:off x="5873260" y="6275748"/>
            <a:ext cx="740191"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34" name="直接连接符 33"/>
          <p:cNvCxnSpPr/>
          <p:nvPr/>
        </p:nvCxnSpPr>
        <p:spPr>
          <a:xfrm>
            <a:off x="5873260" y="6561687"/>
            <a:ext cx="7401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3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3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P spid="18" grpId="0" animBg="1"/>
      <p:bldP spid="21" grpId="0" animBg="1"/>
      <p:bldP spid="24" grpId="0" animBg="1"/>
      <p:bldP spid="27" grpId="0" animBg="1"/>
      <p:bldP spid="30" grpId="0" animBg="1"/>
      <p:bldP spid="3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659218" y="1298672"/>
            <a:ext cx="11089759" cy="4967514"/>
          </a:xfrm>
          <a:prstGeom prst="rect">
            <a:avLst/>
          </a:prstGeom>
        </p:spPr>
        <p:txBody>
          <a:bodyPr wrap="square">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单项填空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)1.Now let me show you how</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this digital washing machine.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A.to use	</a:t>
            </a:r>
            <a:r>
              <a:rPr lang="en-US" altLang="zh-CN" sz="2200" dirty="0" err="1">
                <a:solidFill>
                  <a:srgbClr val="000000"/>
                </a:solidFill>
                <a:latin typeface="Times New Roman" panose="02020603050405020304" pitchFamily="18" charset="0"/>
                <a:cs typeface="Times New Roman" panose="02020603050405020304" pitchFamily="18" charset="0"/>
              </a:rPr>
              <a:t>B.using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C.about</a:t>
            </a:r>
            <a:r>
              <a:rPr lang="en-US" altLang="zh-CN" sz="2200" dirty="0">
                <a:solidFill>
                  <a:srgbClr val="000000"/>
                </a:solidFill>
                <a:latin typeface="Times New Roman" panose="02020603050405020304" pitchFamily="18" charset="0"/>
                <a:cs typeface="Times New Roman" panose="02020603050405020304" pitchFamily="18" charset="0"/>
              </a:rPr>
              <a:t> use	</a:t>
            </a:r>
            <a:r>
              <a:rPr lang="en-US" altLang="zh-CN" sz="2200" dirty="0" err="1">
                <a:solidFill>
                  <a:srgbClr val="000000"/>
                </a:solidFill>
                <a:latin typeface="Times New Roman" panose="02020603050405020304" pitchFamily="18" charset="0"/>
                <a:cs typeface="Times New Roman" panose="02020603050405020304" pitchFamily="18" charset="0"/>
              </a:rPr>
              <a:t>D.used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)2.</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my oral </a:t>
            </a:r>
            <a:r>
              <a:rPr lang="en-US" altLang="zh-CN" sz="2200" dirty="0" err="1">
                <a:solidFill>
                  <a:srgbClr val="000000"/>
                </a:solidFill>
                <a:latin typeface="Times New Roman" panose="02020603050405020304" pitchFamily="18" charset="0"/>
                <a:cs typeface="Times New Roman" panose="02020603050405020304" pitchFamily="18" charset="0"/>
              </a:rPr>
              <a:t>English,I</a:t>
            </a:r>
            <a:r>
              <a:rPr lang="en-US" altLang="zh-CN" sz="2200" dirty="0">
                <a:solidFill>
                  <a:srgbClr val="000000"/>
                </a:solidFill>
                <a:latin typeface="Times New Roman" panose="02020603050405020304" pitchFamily="18" charset="0"/>
                <a:cs typeface="Times New Roman" panose="02020603050405020304" pitchFamily="18" charset="0"/>
              </a:rPr>
              <a:t> catch every chance to speak English.</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A.Improving</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B.To</a:t>
            </a:r>
            <a:r>
              <a:rPr lang="en-US" altLang="zh-CN" sz="2200" dirty="0">
                <a:solidFill>
                  <a:srgbClr val="000000"/>
                </a:solidFill>
                <a:latin typeface="Times New Roman" panose="02020603050405020304" pitchFamily="18" charset="0"/>
                <a:cs typeface="Times New Roman" panose="02020603050405020304" pitchFamily="18" charset="0"/>
              </a:rPr>
              <a:t> improve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C.To</a:t>
            </a:r>
            <a:r>
              <a:rPr lang="en-US" altLang="zh-CN" sz="2200" dirty="0">
                <a:solidFill>
                  <a:srgbClr val="000000"/>
                </a:solidFill>
                <a:latin typeface="Times New Roman" panose="02020603050405020304" pitchFamily="18" charset="0"/>
                <a:cs typeface="Times New Roman" panose="02020603050405020304" pitchFamily="18" charset="0"/>
              </a:rPr>
              <a:t> improving	</a:t>
            </a:r>
            <a:r>
              <a:rPr lang="en-US" altLang="zh-CN" sz="2200" dirty="0" err="1">
                <a:solidFill>
                  <a:srgbClr val="000000"/>
                </a:solidFill>
                <a:latin typeface="Times New Roman" panose="02020603050405020304" pitchFamily="18" charset="0"/>
                <a:cs typeface="Times New Roman" panose="02020603050405020304" pitchFamily="18" charset="0"/>
              </a:rPr>
              <a:t>D.Improved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)3.Just click</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icon and you can watch a film.</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A.on</a:t>
            </a:r>
            <a:r>
              <a:rPr lang="en-US" altLang="zh-CN" sz="2200" dirty="0">
                <a:solidFill>
                  <a:srgbClr val="000000"/>
                </a:solidFill>
                <a:latin typeface="Times New Roman" panose="02020603050405020304" pitchFamily="18" charset="0"/>
                <a:cs typeface="Times New Roman" panose="02020603050405020304" pitchFamily="18" charset="0"/>
              </a:rPr>
              <a:t>	B.at	</a:t>
            </a:r>
            <a:r>
              <a:rPr lang="en-US" altLang="zh-CN" sz="2200" dirty="0" err="1">
                <a:solidFill>
                  <a:srgbClr val="000000"/>
                </a:solidFill>
                <a:latin typeface="Times New Roman" panose="02020603050405020304" pitchFamily="18" charset="0"/>
                <a:cs typeface="Times New Roman" panose="02020603050405020304" pitchFamily="18" charset="0"/>
              </a:rPr>
              <a:t>C.from</a:t>
            </a:r>
            <a:r>
              <a:rPr lang="en-US" altLang="zh-CN" sz="2200" dirty="0">
                <a:solidFill>
                  <a:srgbClr val="000000"/>
                </a:solidFill>
                <a:latin typeface="Times New Roman" panose="02020603050405020304" pitchFamily="18" charset="0"/>
                <a:cs typeface="Times New Roman" panose="02020603050405020304" pitchFamily="18" charset="0"/>
              </a:rPr>
              <a:t>	D.in</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)4.“Remember</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books in </a:t>
            </a:r>
            <a:r>
              <a:rPr lang="en-US" altLang="zh-CN" sz="2200" dirty="0" err="1">
                <a:solidFill>
                  <a:srgbClr val="000000"/>
                </a:solidFill>
                <a:latin typeface="Times New Roman" panose="02020603050405020304" pitchFamily="18" charset="0"/>
                <a:cs typeface="Times New Roman" panose="02020603050405020304" pitchFamily="18" charset="0"/>
              </a:rPr>
              <a:t>time,or</a:t>
            </a:r>
            <a:r>
              <a:rPr lang="en-US" altLang="zh-CN" sz="2200" dirty="0">
                <a:solidFill>
                  <a:srgbClr val="000000"/>
                </a:solidFill>
                <a:latin typeface="Times New Roman" panose="02020603050405020304" pitchFamily="18" charset="0"/>
                <a:cs typeface="Times New Roman" panose="02020603050405020304" pitchFamily="18" charset="0"/>
              </a:rPr>
              <a:t> you will be fined,” he reminded me.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A.return</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B.returning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C.returned</a:t>
            </a:r>
            <a:r>
              <a:rPr lang="en-US" altLang="zh-CN" sz="2200" dirty="0">
                <a:solidFill>
                  <a:srgbClr val="000000"/>
                </a:solidFill>
                <a:latin typeface="Times New Roman" panose="02020603050405020304" pitchFamily="18" charset="0"/>
                <a:cs typeface="Times New Roman" panose="02020603050405020304" pitchFamily="18" charset="0"/>
              </a:rPr>
              <a:t>	D.to return</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854693" y="1813522"/>
            <a:ext cx="39088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854693" y="3015001"/>
            <a:ext cx="39088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854693" y="4269643"/>
            <a:ext cx="39088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矩形 5"/>
          <p:cNvSpPr/>
          <p:nvPr/>
        </p:nvSpPr>
        <p:spPr>
          <a:xfrm>
            <a:off x="854693" y="5045820"/>
            <a:ext cx="39088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495628"/>
            <a:ext cx="8128000" cy="4120743"/>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)5.The town is</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south coast of Sydney.</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A.with</a:t>
            </a:r>
            <a:r>
              <a:rPr lang="en-US" altLang="zh-CN" sz="2200" dirty="0">
                <a:solidFill>
                  <a:srgbClr val="000000"/>
                </a:solidFill>
                <a:latin typeface="Times New Roman" panose="02020603050405020304" pitchFamily="18" charset="0"/>
                <a:cs typeface="Times New Roman" panose="02020603050405020304" pitchFamily="18" charset="0"/>
              </a:rPr>
              <a:t>	B.in	C.to	</a:t>
            </a:r>
            <a:r>
              <a:rPr lang="en-US" altLang="zh-CN" sz="2200" dirty="0" err="1">
                <a:solidFill>
                  <a:srgbClr val="000000"/>
                </a:solidFill>
                <a:latin typeface="Times New Roman" panose="02020603050405020304" pitchFamily="18" charset="0"/>
                <a:cs typeface="Times New Roman" panose="02020603050405020304" pitchFamily="18" charset="0"/>
              </a:rPr>
              <a:t>D.on</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)6.Would you mind</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me how</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English words?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A.tell;to</a:t>
            </a:r>
            <a:r>
              <a:rPr lang="en-US" altLang="zh-CN" sz="2200" dirty="0">
                <a:solidFill>
                  <a:srgbClr val="000000"/>
                </a:solidFill>
                <a:latin typeface="Times New Roman" panose="02020603050405020304" pitchFamily="18" charset="0"/>
                <a:cs typeface="Times New Roman" panose="02020603050405020304" pitchFamily="18" charset="0"/>
              </a:rPr>
              <a:t> remember</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B.telling;remember</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C.telling;to</a:t>
            </a:r>
            <a:r>
              <a:rPr lang="en-US" altLang="zh-CN" sz="2200" dirty="0">
                <a:solidFill>
                  <a:srgbClr val="000000"/>
                </a:solidFill>
                <a:latin typeface="Times New Roman" panose="02020603050405020304" pitchFamily="18" charset="0"/>
                <a:cs typeface="Times New Roman" panose="02020603050405020304" pitchFamily="18" charset="0"/>
              </a:rPr>
              <a:t> remember</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D.to </a:t>
            </a:r>
            <a:r>
              <a:rPr lang="en-US" altLang="zh-CN" sz="2200" dirty="0" err="1">
                <a:solidFill>
                  <a:srgbClr val="000000"/>
                </a:solidFill>
                <a:latin typeface="Times New Roman" panose="02020603050405020304" pitchFamily="18" charset="0"/>
                <a:cs typeface="Times New Roman" panose="02020603050405020304" pitchFamily="18" charset="0"/>
              </a:rPr>
              <a:t>tell;remember</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)7.It</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you about 800 </a:t>
            </a:r>
            <a:r>
              <a:rPr lang="en-US" altLang="zh-CN" sz="2200" i="1" dirty="0" err="1">
                <a:solidFill>
                  <a:srgbClr val="000000"/>
                </a:solidFill>
                <a:latin typeface="Times New Roman" panose="02020603050405020304" pitchFamily="18" charset="0"/>
                <a:cs typeface="Times New Roman" panose="02020603050405020304" pitchFamily="18" charset="0"/>
              </a:rPr>
              <a:t>yuan</a:t>
            </a:r>
            <a:r>
              <a:rPr lang="en-US" altLang="zh-CN" sz="2200" dirty="0">
                <a:solidFill>
                  <a:srgbClr val="000000"/>
                </a:solidFill>
                <a:latin typeface="Times New Roman" panose="02020603050405020304" pitchFamily="18" charset="0"/>
                <a:cs typeface="Times New Roman" panose="02020603050405020304" pitchFamily="18" charset="0"/>
              </a:rPr>
              <a:t> to fly to Hainan.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A.takes</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B.spends</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C.costs</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D.pays</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04217" y="1590238"/>
            <a:ext cx="39088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243501" y="2408946"/>
            <a:ext cx="39088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2243501" y="4429132"/>
            <a:ext cx="39088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1511005" y="1150930"/>
            <a:ext cx="9929628" cy="5373779"/>
          </a:xfrm>
          <a:prstGeom prst="rect">
            <a:avLst/>
          </a:prstGeom>
        </p:spPr>
        <p:txBody>
          <a:bodyPr wrap="square">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a:t>
            </a:r>
            <a:r>
              <a:rPr lang="en-US" altLang="zh-CN" sz="2200">
                <a:solidFill>
                  <a:srgbClr val="000000"/>
                </a:solidFill>
                <a:latin typeface="Times New Roman" panose="02020603050405020304" pitchFamily="18" charset="0"/>
                <a:cs typeface="Times New Roman" panose="02020603050405020304" pitchFamily="18" charset="0"/>
              </a:rPr>
              <a:t>  )8.—Hello,Sunshine Bookstore.This is Jeff speaking.Can I help you?</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—Yes,please.I want to</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some storybooks for my daughter.</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A.write	B.borrow</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C.print	D.order</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)9.Times Square is a great place</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A.to visit	B.of visiting</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C.to visiting	D.visit</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a:t>
            </a:r>
            <a:r>
              <a:rPr lang="en-US" altLang="zh-CN" sz="2200">
                <a:solidFill>
                  <a:srgbClr val="000000"/>
                </a:solidFill>
                <a:latin typeface="Times New Roman" panose="02020603050405020304" pitchFamily="18" charset="0"/>
                <a:cs typeface="Times New Roman" panose="02020603050405020304" pitchFamily="18" charset="0"/>
              </a:rPr>
              <a:t>  )10.—Do you think the rain will stop tomorrow?</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.It has rained for half a month.It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too wet.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A.I hope that</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B.I don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hope so</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C.I</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m afraid it will</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D.I hope so</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1829539" y="1260629"/>
            <a:ext cx="39088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1705297" y="2855512"/>
            <a:ext cx="39088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1705297" y="4067624"/>
            <a:ext cx="39088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141412"/>
            <a:ext cx="8128000" cy="5339539"/>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cs typeface="宋体" panose="02010600030101010101" pitchFamily="2" charset="-122"/>
              </a:rPr>
              <a:t>Ⅱ</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补全对话</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A:Excuse me,I am a reporter from a student magazine.1.</a:t>
            </a:r>
            <a:r>
              <a:rPr lang="zh-CN"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C</a:t>
            </a:r>
            <a:r>
              <a:rPr lang="zh-CN"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B:Sure,please.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A:2.</a:t>
            </a:r>
            <a:r>
              <a:rPr lang="zh-CN"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G</a:t>
            </a:r>
            <a:r>
              <a:rPr lang="zh-CN"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B:I am from Germany.</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A:3.</a:t>
            </a:r>
            <a:r>
              <a:rPr lang="zh-CN"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F</a:t>
            </a:r>
            <a:r>
              <a:rPr lang="zh-CN"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B:I got here the day before yesterday.</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A:How do you like Lanzhou?</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B:I like this city very much.The people here are very friendly.But I still don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like the weather here.I have a sore throat today.</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A:The weather in Lanzhou is kind of dry.Drinking more water can make you feel better.</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B:Thanks for your suggestion.</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8499501" y="1664666"/>
            <a:ext cx="633865"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8499502" y="1950605"/>
            <a:ext cx="6338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2768553" y="2451475"/>
            <a:ext cx="39088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2768553" y="2737414"/>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2768553" y="3259549"/>
            <a:ext cx="39088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9" name="直接连接符 8"/>
          <p:cNvCxnSpPr/>
          <p:nvPr/>
        </p:nvCxnSpPr>
        <p:spPr>
          <a:xfrm>
            <a:off x="2768553" y="3545488"/>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323279"/>
            <a:ext cx="8128000" cy="4933274"/>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A:4.</a:t>
            </a:r>
            <a:r>
              <a:rPr lang="zh-CN"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B</a:t>
            </a:r>
            <a:r>
              <a:rPr lang="zh-CN"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B:Of course not.I come here for watching Lanzhou International Marathon.And then I</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m planning to go to Dunhuang for a tour.</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A:Great.Thank you for answering my questions.5.</a:t>
            </a:r>
            <a:r>
              <a:rPr lang="zh-CN"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D</a:t>
            </a:r>
            <a:r>
              <a:rPr lang="zh-CN"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FF00FF"/>
                </a:solidFill>
                <a:uFill>
                  <a:solidFill>
                    <a:srgbClr val="000000"/>
                  </a:solidFill>
                </a:u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B:Thank you.</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A.I often go to Shanghai on business.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B.Would you mind telling me what you come here for?</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C.May I ask you some questions?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D.Have a great time.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E.How will you do that?</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F.When did you arrive in Lanzhou?</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G.Where do you come from?</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726023" y="1398852"/>
            <a:ext cx="39088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2726023" y="1684791"/>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矩形 4"/>
          <p:cNvSpPr/>
          <p:nvPr/>
        </p:nvSpPr>
        <p:spPr>
          <a:xfrm>
            <a:off x="7925344" y="2621596"/>
            <a:ext cx="39088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6" name="直接连接符 5"/>
          <p:cNvCxnSpPr/>
          <p:nvPr/>
        </p:nvCxnSpPr>
        <p:spPr>
          <a:xfrm>
            <a:off x="7925344" y="2907535"/>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英语正文模板</Template>
  <TotalTime>0</TotalTime>
  <Words>486</Words>
  <Application>Microsoft Office PowerPoint</Application>
  <PresentationFormat>宽屏</PresentationFormat>
  <Paragraphs>120</Paragraphs>
  <Slides>13</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13</vt:i4>
      </vt:variant>
    </vt:vector>
  </HeadingPairs>
  <TitlesOfParts>
    <vt:vector size="23" baseType="lpstr">
      <vt:lpstr>Adobe 黑体 Std R</vt:lpstr>
      <vt:lpstr>NEU-BZ-S92</vt:lpstr>
      <vt:lpstr>黑体</vt:lpstr>
      <vt:lpstr>宋体</vt:lpstr>
      <vt:lpstr>微软雅黑</vt:lpstr>
      <vt:lpstr>Arial</vt:lpstr>
      <vt:lpstr>Calibri</vt:lpstr>
      <vt:lpstr>Calibri Light</vt:lpstr>
      <vt:lpstr>Times New Roman</vt:lpstr>
      <vt:lpstr>WWW.2PPT.COM
</vt:lpstr>
      <vt:lpstr>Online tours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2017-12-06T03:18:00Z</dcterms:created>
  <dcterms:modified xsi:type="dcterms:W3CDTF">2023-01-16T17:48:51Z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3E75A3AAB34F497EA17348E7C6F1291B</vt:lpwstr>
  </property>
  <property fmtid="{A09F084E-AD41-489F-8076-AA5BE3082BCA}" pid="100">
    <vt:ui4>5</vt:ui4>
  </property>
  <property fmtid="{64440492-4C8B-11D1-8B70-080036B11A03}" pid="11">
    <vt:lpwstr>www.2ppt.com-爱PPT提供资源下载</vt:lpwstr>
  </property>
</Properties>
</file>