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7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POSans R" panose="02010600030101010101" charset="-122"/>
      <p:regular r:id="rId41"/>
    </p:embeddedFont>
    <p:embeddedFont>
      <p:font typeface="微软雅黑" panose="020B0503020204020204" pitchFamily="34" charset="-122"/>
      <p:regular r:id="rId42"/>
      <p:bold r:id="rId43"/>
    </p:embeddedFont>
  </p:embeddedFontLst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  <p15:guide id="3" pos="393">
          <p15:clr>
            <a:srgbClr val="A4A3A4"/>
          </p15:clr>
        </p15:guide>
        <p15:guide id="4" pos="7242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040"/>
    <a:srgbClr val="9A3B39"/>
    <a:srgbClr val="FD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>
        <p:scale>
          <a:sx n="75" d="100"/>
          <a:sy n="75" d="100"/>
        </p:scale>
        <p:origin x="2076" y="684"/>
      </p:cViewPr>
      <p:guideLst>
        <p:guide orient="horz" pos="2251"/>
        <p:guide pos="3840"/>
        <p:guide pos="393"/>
        <p:guide pos="7242"/>
        <p:guide orient="horz" pos="572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93B5E-6B24-4BC4-976F-C929FC8398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E022154-656D-416A-A79C-CFE510054C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19460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22154-656D-416A-A79C-CFE510054CE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4787"/>
            <a:chOff x="518339" y="1348621"/>
            <a:chExt cx="6404513" cy="3564787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45859"/>
              <a:ext cx="6018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演示斜黑体" panose="00000A08000000000000" pitchFamily="50" charset="-122"/>
                  <a:ea typeface="演示斜黑体" panose="00000A08000000000000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我是什么？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996267" y="315120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毁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42876" y="205486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huǐ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138" y="2345013"/>
            <a:ext cx="3592688" cy="2694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36649" y="315120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冲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73710" y="2054861"/>
            <a:ext cx="2944284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chōnɡ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1845" y="2759147"/>
            <a:ext cx="2951255" cy="196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852" y="2177178"/>
            <a:ext cx="2615552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屋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猜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cāi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 bwMode="auto">
          <a:xfrm>
            <a:off x="8265418" y="1227130"/>
            <a:ext cx="1790557" cy="1849538"/>
            <a:chOff x="6861531" y="607940"/>
            <a:chExt cx="1847428" cy="1909137"/>
          </a:xfrm>
        </p:grpSpPr>
        <p:sp>
          <p:nvSpPr>
            <p:cNvPr id="17410" name="Text Box 5"/>
            <p:cNvSpPr txBox="1">
              <a:spLocks noChangeArrowheads="1"/>
            </p:cNvSpPr>
            <p:nvPr/>
          </p:nvSpPr>
          <p:spPr bwMode="auto">
            <a:xfrm>
              <a:off x="7419278" y="1893693"/>
              <a:ext cx="600027" cy="62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冲</a:t>
              </a:r>
            </a:p>
          </p:txBody>
        </p:sp>
        <p:pic>
          <p:nvPicPr>
            <p:cNvPr id="1741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861531" y="60794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图片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70" y="3935201"/>
            <a:ext cx="2336800" cy="202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5197990" y="3871140"/>
            <a:ext cx="1790557" cy="1901786"/>
            <a:chOff x="4677557" y="2494009"/>
            <a:chExt cx="1847428" cy="1962446"/>
          </a:xfrm>
        </p:grpSpPr>
        <p:pic>
          <p:nvPicPr>
            <p:cNvPr id="17415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4677557" y="249400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5259380" y="3833268"/>
              <a:ext cx="600027" cy="62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猜</a:t>
              </a:r>
            </a:p>
          </p:txBody>
        </p:sp>
      </p:grpSp>
      <p:grpSp>
        <p:nvGrpSpPr>
          <p:cNvPr id="150" name="组合 149"/>
          <p:cNvGrpSpPr/>
          <p:nvPr/>
        </p:nvGrpSpPr>
        <p:grpSpPr bwMode="auto">
          <a:xfrm>
            <a:off x="3896029" y="1266918"/>
            <a:ext cx="1772097" cy="1818096"/>
            <a:chOff x="1327916" y="706959"/>
            <a:chExt cx="1272176" cy="1646076"/>
          </a:xfrm>
        </p:grpSpPr>
        <p:pic>
          <p:nvPicPr>
            <p:cNvPr id="17418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27916" y="706959"/>
              <a:ext cx="1272176" cy="105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723566" y="1806252"/>
              <a:ext cx="417495" cy="54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奔</a:t>
              </a:r>
            </a:p>
          </p:txBody>
        </p:sp>
      </p:grpSp>
      <p:grpSp>
        <p:nvGrpSpPr>
          <p:cNvPr id="153" name="组合 152"/>
          <p:cNvGrpSpPr/>
          <p:nvPr/>
        </p:nvGrpSpPr>
        <p:grpSpPr bwMode="auto">
          <a:xfrm>
            <a:off x="2739542" y="1269271"/>
            <a:ext cx="1747485" cy="1815743"/>
            <a:chOff x="1232103" y="559909"/>
            <a:chExt cx="1176330" cy="1546850"/>
          </a:xfrm>
        </p:grpSpPr>
        <p:pic>
          <p:nvPicPr>
            <p:cNvPr id="1742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232103" y="559909"/>
              <a:ext cx="1176330" cy="975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5"/>
            <p:cNvSpPr txBox="1">
              <a:spLocks noChangeArrowheads="1"/>
            </p:cNvSpPr>
            <p:nvPr/>
          </p:nvSpPr>
          <p:spPr bwMode="auto">
            <a:xfrm>
              <a:off x="1588423" y="1592270"/>
              <a:ext cx="391478" cy="514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越</a:t>
              </a:r>
            </a:p>
          </p:txBody>
        </p:sp>
      </p:grpSp>
      <p:grpSp>
        <p:nvGrpSpPr>
          <p:cNvPr id="156" name="组合 155"/>
          <p:cNvGrpSpPr/>
          <p:nvPr/>
        </p:nvGrpSpPr>
        <p:grpSpPr bwMode="auto">
          <a:xfrm>
            <a:off x="1692160" y="1268102"/>
            <a:ext cx="1725949" cy="1813306"/>
            <a:chOff x="1395360" y="778384"/>
            <a:chExt cx="1161993" cy="1544507"/>
          </a:xfrm>
        </p:grpSpPr>
        <p:pic>
          <p:nvPicPr>
            <p:cNvPr id="17424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95360" y="778384"/>
              <a:ext cx="1161993" cy="96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1705639" y="1808491"/>
              <a:ext cx="391532" cy="5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傍</a:t>
              </a:r>
            </a:p>
          </p:txBody>
        </p:sp>
      </p:grpSp>
      <p:grpSp>
        <p:nvGrpSpPr>
          <p:cNvPr id="159" name="组合 158"/>
          <p:cNvGrpSpPr/>
          <p:nvPr/>
        </p:nvGrpSpPr>
        <p:grpSpPr bwMode="auto">
          <a:xfrm>
            <a:off x="516304" y="1214161"/>
            <a:ext cx="1790556" cy="2094474"/>
            <a:chOff x="1386718" y="601230"/>
            <a:chExt cx="1205261" cy="1783937"/>
          </a:xfrm>
        </p:grpSpPr>
        <p:pic>
          <p:nvPicPr>
            <p:cNvPr id="17427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386718" y="601230"/>
              <a:ext cx="1205261" cy="99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Text Box 5"/>
            <p:cNvSpPr txBox="1">
              <a:spLocks noChangeArrowheads="1"/>
            </p:cNvSpPr>
            <p:nvPr/>
          </p:nvSpPr>
          <p:spPr bwMode="auto">
            <a:xfrm>
              <a:off x="1704095" y="1677378"/>
              <a:ext cx="549434" cy="7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滴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090420" y="1196571"/>
            <a:ext cx="1790556" cy="1864864"/>
            <a:chOff x="4785052" y="492393"/>
            <a:chExt cx="1847428" cy="1924580"/>
          </a:xfrm>
        </p:grpSpPr>
        <p:sp>
          <p:nvSpPr>
            <p:cNvPr id="17430" name="Text Box 5"/>
            <p:cNvSpPr txBox="1">
              <a:spLocks noChangeArrowheads="1"/>
            </p:cNvSpPr>
            <p:nvPr/>
          </p:nvSpPr>
          <p:spPr bwMode="auto">
            <a:xfrm>
              <a:off x="5317923" y="1793711"/>
              <a:ext cx="600027" cy="62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没</a:t>
              </a:r>
            </a:p>
          </p:txBody>
        </p:sp>
        <p:pic>
          <p:nvPicPr>
            <p:cNvPr id="17431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4785052" y="492393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6140287" y="1245839"/>
            <a:ext cx="1790556" cy="1845944"/>
            <a:chOff x="5816777" y="592939"/>
            <a:chExt cx="1847428" cy="1906215"/>
          </a:xfrm>
        </p:grpSpPr>
        <p:sp>
          <p:nvSpPr>
            <p:cNvPr id="17433" name="Text Box 5"/>
            <p:cNvSpPr txBox="1">
              <a:spLocks noChangeArrowheads="1"/>
            </p:cNvSpPr>
            <p:nvPr/>
          </p:nvSpPr>
          <p:spPr bwMode="auto">
            <a:xfrm>
              <a:off x="6349846" y="1875512"/>
              <a:ext cx="600027" cy="623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毁</a:t>
              </a:r>
            </a:p>
          </p:txBody>
        </p:sp>
        <p:pic>
          <p:nvPicPr>
            <p:cNvPr id="17434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5816777" y="59293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7202852" y="1227139"/>
            <a:ext cx="1790557" cy="1857875"/>
            <a:chOff x="6861531" y="607940"/>
            <a:chExt cx="1847428" cy="1917703"/>
          </a:xfrm>
        </p:grpSpPr>
        <p:sp>
          <p:nvSpPr>
            <p:cNvPr id="17436" name="Text Box 5"/>
            <p:cNvSpPr txBox="1">
              <a:spLocks noChangeArrowheads="1"/>
            </p:cNvSpPr>
            <p:nvPr/>
          </p:nvSpPr>
          <p:spPr bwMode="auto">
            <a:xfrm>
              <a:off x="7432578" y="1902271"/>
              <a:ext cx="600027" cy="62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屋</a:t>
              </a:r>
            </a:p>
          </p:txBody>
        </p:sp>
        <p:pic>
          <p:nvPicPr>
            <p:cNvPr id="17437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861531" y="60794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628108" y="3871140"/>
            <a:ext cx="1790556" cy="2089712"/>
            <a:chOff x="661308" y="2422690"/>
            <a:chExt cx="1847428" cy="2157306"/>
          </a:xfrm>
        </p:grpSpPr>
        <p:sp>
          <p:nvSpPr>
            <p:cNvPr id="17439" name="Text Box 5"/>
            <p:cNvSpPr txBox="1">
              <a:spLocks noChangeArrowheads="1"/>
            </p:cNvSpPr>
            <p:nvPr/>
          </p:nvSpPr>
          <p:spPr bwMode="auto">
            <a:xfrm>
              <a:off x="1144369" y="3722120"/>
              <a:ext cx="842175" cy="85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淹</a:t>
              </a:r>
            </a:p>
          </p:txBody>
        </p:sp>
        <p:pic>
          <p:nvPicPr>
            <p:cNvPr id="17440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61308" y="2422690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1701451" y="3871140"/>
            <a:ext cx="1789018" cy="1874660"/>
            <a:chOff x="1685386" y="2462412"/>
            <a:chExt cx="1847428" cy="1935194"/>
          </a:xfrm>
        </p:grpSpPr>
        <p:sp>
          <p:nvSpPr>
            <p:cNvPr id="17442" name="Text Box 5"/>
            <p:cNvSpPr txBox="1">
              <a:spLocks noChangeArrowheads="1"/>
            </p:cNvSpPr>
            <p:nvPr/>
          </p:nvSpPr>
          <p:spPr bwMode="auto">
            <a:xfrm>
              <a:off x="2186467" y="3774181"/>
              <a:ext cx="600543" cy="62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坏</a:t>
              </a:r>
            </a:p>
          </p:txBody>
        </p:sp>
        <p:pic>
          <p:nvPicPr>
            <p:cNvPr id="17443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1685386" y="2462412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 bwMode="auto">
          <a:xfrm>
            <a:off x="2863308" y="3871140"/>
            <a:ext cx="1790556" cy="1895575"/>
            <a:chOff x="2732341" y="2469913"/>
            <a:chExt cx="1847428" cy="1955790"/>
          </a:xfrm>
        </p:grpSpPr>
        <p:sp>
          <p:nvSpPr>
            <p:cNvPr id="17445" name="Text Box 5"/>
            <p:cNvSpPr txBox="1">
              <a:spLocks noChangeArrowheads="1"/>
            </p:cNvSpPr>
            <p:nvPr/>
          </p:nvSpPr>
          <p:spPr bwMode="auto">
            <a:xfrm>
              <a:off x="3269926" y="3802595"/>
              <a:ext cx="600027" cy="62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溪</a:t>
              </a:r>
            </a:p>
          </p:txBody>
        </p:sp>
        <p:pic>
          <p:nvPicPr>
            <p:cNvPr id="17446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2732341" y="2469913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 bwMode="auto">
          <a:xfrm>
            <a:off x="3983023" y="3871140"/>
            <a:ext cx="1790557" cy="1928931"/>
            <a:chOff x="3733681" y="2479007"/>
            <a:chExt cx="1847428" cy="1989622"/>
          </a:xfrm>
        </p:grpSpPr>
        <p:sp>
          <p:nvSpPr>
            <p:cNvPr id="17448" name="Text Box 5"/>
            <p:cNvSpPr txBox="1">
              <a:spLocks noChangeArrowheads="1"/>
            </p:cNvSpPr>
            <p:nvPr/>
          </p:nvSpPr>
          <p:spPr bwMode="auto">
            <a:xfrm>
              <a:off x="4309404" y="3845704"/>
              <a:ext cx="600027" cy="62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洋</a:t>
              </a:r>
            </a:p>
          </p:txBody>
        </p:sp>
        <p:pic>
          <p:nvPicPr>
            <p:cNvPr id="17449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3733681" y="2479007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 bwMode="auto">
          <a:xfrm>
            <a:off x="6271141" y="3871140"/>
            <a:ext cx="1790556" cy="1893519"/>
            <a:chOff x="5846043" y="2524638"/>
            <a:chExt cx="1847428" cy="1953415"/>
          </a:xfrm>
        </p:grpSpPr>
        <p:sp>
          <p:nvSpPr>
            <p:cNvPr id="17451" name="Text Box 5"/>
            <p:cNvSpPr txBox="1">
              <a:spLocks noChangeArrowheads="1"/>
            </p:cNvSpPr>
            <p:nvPr/>
          </p:nvSpPr>
          <p:spPr bwMode="auto">
            <a:xfrm>
              <a:off x="6418580" y="3855026"/>
              <a:ext cx="600027" cy="62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极</a:t>
              </a:r>
            </a:p>
          </p:txBody>
        </p:sp>
        <p:pic>
          <p:nvPicPr>
            <p:cNvPr id="17452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5846043" y="2524638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53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088724" y="4864352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436002" y="4891978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2" descr="大雨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029">
            <a:off x="9802920" y="4891978"/>
            <a:ext cx="10541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7363341" y="3871140"/>
            <a:ext cx="1790556" cy="1907483"/>
            <a:chOff x="6937932" y="2524639"/>
            <a:chExt cx="1847428" cy="1970132"/>
          </a:xfrm>
        </p:grpSpPr>
        <p:sp>
          <p:nvSpPr>
            <p:cNvPr id="17457" name="Text Box 5"/>
            <p:cNvSpPr txBox="1">
              <a:spLocks noChangeArrowheads="1"/>
            </p:cNvSpPr>
            <p:nvPr/>
          </p:nvSpPr>
          <p:spPr bwMode="auto">
            <a:xfrm>
              <a:off x="7522384" y="3871012"/>
              <a:ext cx="600027" cy="62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r>
                <a:rPr lang="zh-CN" altLang="en-US" sz="48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晒</a:t>
              </a:r>
            </a:p>
          </p:txBody>
        </p:sp>
        <p:pic>
          <p:nvPicPr>
            <p:cNvPr id="17458" name="Picture 2" descr="大雨点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51971">
              <a:off x="6937932" y="2524639"/>
              <a:ext cx="1847428" cy="121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57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6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收集水滴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4 3.7037E-7 L 0.72356 0.3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60572 0.34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1576 0.3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42031 0.353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2187 0.37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2982 0.3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15209 0.37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6576 0.3655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70208 -0.04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60899 -0.04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1706 -0.041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2188 -0.0435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3008 -0.0479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2306 -0.0460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4102 -0.041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4344959" y="1673540"/>
            <a:ext cx="65828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极小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4080375" y="1631207"/>
            <a:ext cx="6584951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早晨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4213726" y="1673540"/>
            <a:ext cx="65828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傍晚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088592" y="1684122"/>
            <a:ext cx="8483600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越升越高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3953375" y="1673540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冰雹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3868709" y="1694706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小溪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3953375" y="1705289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散步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3995708" y="1705289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奔跑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3995708" y="1652373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跳舞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3953375" y="1726456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唱歌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4061325" y="1726456"/>
            <a:ext cx="4538133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淹没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4029575" y="1684122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冲毁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3970309" y="1656606"/>
            <a:ext cx="4536017" cy="3662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533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房屋</a:t>
            </a:r>
            <a:endParaRPr lang="en-US" altLang="zh-CN" sz="15335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2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5258388" y="2700948"/>
            <a:ext cx="1733551" cy="2554545"/>
            <a:chOff x="392858" y="1665630"/>
            <a:chExt cx="1812664" cy="2949754"/>
          </a:xfrm>
        </p:grpSpPr>
        <p:pic>
          <p:nvPicPr>
            <p:cNvPr id="2048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58" y="1748179"/>
              <a:ext cx="181266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4"/>
            <p:cNvSpPr txBox="1">
              <a:spLocks noChangeArrowheads="1"/>
            </p:cNvSpPr>
            <p:nvPr/>
          </p:nvSpPr>
          <p:spPr bwMode="auto">
            <a:xfrm>
              <a:off x="402603" y="1665630"/>
              <a:ext cx="1779339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316318" y="2700948"/>
            <a:ext cx="1784351" cy="2554545"/>
            <a:chOff x="317987" y="1665630"/>
            <a:chExt cx="1863956" cy="2949755"/>
          </a:xfrm>
        </p:grpSpPr>
        <p:pic>
          <p:nvPicPr>
            <p:cNvPr id="20485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86395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425046" y="2700948"/>
            <a:ext cx="1756833" cy="2554545"/>
            <a:chOff x="343617" y="1665630"/>
            <a:chExt cx="1838326" cy="2947340"/>
          </a:xfrm>
        </p:grpSpPr>
        <p:pic>
          <p:nvPicPr>
            <p:cNvPr id="20488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7" y="1748179"/>
              <a:ext cx="183832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6479" y="1545938"/>
            <a:ext cx="11298767" cy="1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biàn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jí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piàn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bàng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zuò</a:t>
            </a:r>
            <a:endParaRPr lang="zh-CN" altLang="en-US" sz="6000" kern="0" dirty="0">
              <a:solidFill>
                <a:srgbClr val="FF0000"/>
              </a:solidFill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6479" y="4620994"/>
            <a:ext cx="11743267" cy="7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变化</a:t>
            </a:r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   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（极小）（一片） （傍晚）（工作）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3238558" y="2700948"/>
            <a:ext cx="1695451" cy="2554545"/>
            <a:chOff x="317987" y="1665630"/>
            <a:chExt cx="1770365" cy="2949755"/>
          </a:xfrm>
        </p:grpSpPr>
        <p:pic>
          <p:nvPicPr>
            <p:cNvPr id="20496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77036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735001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558954" y="2869171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片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557406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傍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737254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526628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1041722" y="2804850"/>
            <a:ext cx="1872457" cy="2667868"/>
            <a:chOff x="-695565" y="1688065"/>
            <a:chExt cx="1958345" cy="3079668"/>
          </a:xfrm>
        </p:grpSpPr>
        <p:pic>
          <p:nvPicPr>
            <p:cNvPr id="20503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5565" y="1688065"/>
              <a:ext cx="1803363" cy="18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23475" y="2918173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05217" y="259882"/>
            <a:ext cx="1785047" cy="681343"/>
            <a:chOff x="305216" y="259882"/>
            <a:chExt cx="907813" cy="346508"/>
          </a:xfrm>
        </p:grpSpPr>
        <p:sp>
          <p:nvSpPr>
            <p:cNvPr id="2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3016" y="284437"/>
              <a:ext cx="7200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4"/>
          <p:cNvGrpSpPr/>
          <p:nvPr/>
        </p:nvGrpSpPr>
        <p:grpSpPr bwMode="auto">
          <a:xfrm>
            <a:off x="5258388" y="2700948"/>
            <a:ext cx="1733551" cy="2554545"/>
            <a:chOff x="392858" y="1665630"/>
            <a:chExt cx="1812664" cy="2949754"/>
          </a:xfrm>
        </p:grpSpPr>
        <p:pic>
          <p:nvPicPr>
            <p:cNvPr id="27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58" y="1748179"/>
              <a:ext cx="181266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402603" y="1665630"/>
              <a:ext cx="1779339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4"/>
          <p:cNvGrpSpPr/>
          <p:nvPr/>
        </p:nvGrpSpPr>
        <p:grpSpPr bwMode="auto">
          <a:xfrm>
            <a:off x="7316318" y="2700948"/>
            <a:ext cx="1784351" cy="2554545"/>
            <a:chOff x="317987" y="1665630"/>
            <a:chExt cx="1863956" cy="2949755"/>
          </a:xfrm>
        </p:grpSpPr>
        <p:pic>
          <p:nvPicPr>
            <p:cNvPr id="30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86395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4"/>
          <p:cNvGrpSpPr/>
          <p:nvPr/>
        </p:nvGrpSpPr>
        <p:grpSpPr bwMode="auto">
          <a:xfrm>
            <a:off x="9425046" y="2700948"/>
            <a:ext cx="1756833" cy="2554545"/>
            <a:chOff x="343617" y="1665630"/>
            <a:chExt cx="1838326" cy="2947340"/>
          </a:xfrm>
        </p:grpSpPr>
        <p:pic>
          <p:nvPicPr>
            <p:cNvPr id="33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7" y="1748179"/>
              <a:ext cx="1838326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156479" y="1545938"/>
            <a:ext cx="11298767" cy="10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hǎi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yáng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huài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gěi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endParaRPr lang="en-US" altLang="zh-CN" sz="6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934228" y="4655702"/>
            <a:ext cx="11743267" cy="7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海洋）       （坏人） （送给） （带来）</a:t>
            </a:r>
          </a:p>
        </p:txBody>
      </p:sp>
      <p:grpSp>
        <p:nvGrpSpPr>
          <p:cNvPr id="37" name="组合 4"/>
          <p:cNvGrpSpPr/>
          <p:nvPr/>
        </p:nvGrpSpPr>
        <p:grpSpPr bwMode="auto">
          <a:xfrm>
            <a:off x="3238558" y="2700948"/>
            <a:ext cx="1695451" cy="2554545"/>
            <a:chOff x="317987" y="1665630"/>
            <a:chExt cx="1770365" cy="2949755"/>
          </a:xfrm>
        </p:grpSpPr>
        <p:pic>
          <p:nvPicPr>
            <p:cNvPr id="38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7" y="1748179"/>
              <a:ext cx="177036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735001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5558954" y="2869171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坏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557406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给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9737254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带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526628" y="286917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洋</a:t>
            </a:r>
          </a:p>
        </p:txBody>
      </p:sp>
      <p:grpSp>
        <p:nvGrpSpPr>
          <p:cNvPr id="44" name="组合 4"/>
          <p:cNvGrpSpPr/>
          <p:nvPr/>
        </p:nvGrpSpPr>
        <p:grpSpPr bwMode="auto">
          <a:xfrm>
            <a:off x="1030148" y="2772437"/>
            <a:ext cx="1884031" cy="2773734"/>
            <a:chOff x="-707670" y="1565858"/>
            <a:chExt cx="1970450" cy="3201875"/>
          </a:xfrm>
        </p:grpSpPr>
        <p:pic>
          <p:nvPicPr>
            <p:cNvPr id="45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7670" y="1565858"/>
              <a:ext cx="1815470" cy="18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1253105" y="2869171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海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05217" y="259882"/>
            <a:ext cx="1785047" cy="681343"/>
            <a:chOff x="305216" y="259882"/>
            <a:chExt cx="907813" cy="346508"/>
          </a:xfrm>
        </p:grpSpPr>
        <p:sp>
          <p:nvSpPr>
            <p:cNvPr id="4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3016" y="284437"/>
              <a:ext cx="7200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0" grpId="0"/>
      <p:bldP spid="41" grpId="0"/>
      <p:bldP spid="42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"/>
          <p:cNvSpPr>
            <a:spLocks noChangeArrowheads="1"/>
          </p:cNvSpPr>
          <p:nvPr/>
        </p:nvSpPr>
        <p:spPr bwMode="auto">
          <a:xfrm>
            <a:off x="674491" y="1170062"/>
            <a:ext cx="11216217" cy="22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“我”都变成了什么？在文中圈出来。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“我”是什么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90" y="3101962"/>
            <a:ext cx="2025649" cy="20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563544" y="941225"/>
            <a:ext cx="10881784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我会变。太阳一晒，我就变成汽。升到天空，我又变成无数极小极小的点儿，连成一片，在空中飘浮。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875407" y="1248808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变成汽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782583" y="1248808"/>
            <a:ext cx="2400647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变成无数极小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63544" y="2116884"/>
            <a:ext cx="9611360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极小的点儿，连成一片，在空中飘浮。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39607 L 0.54622 -1.3687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4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610140" y="1181725"/>
            <a:ext cx="11150600" cy="172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有时候我穿着白衣服，有时侯我穿着黑衣服，早晨和傍晚我又把红袍披在身上。人们叫我“云”。</a:t>
            </a:r>
          </a:p>
        </p:txBody>
      </p:sp>
      <p:pic>
        <p:nvPicPr>
          <p:cNvPr id="4" name="Picture 4" descr="http://pic9.nipic.com/20100820/2112108_213653882716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3"/>
          <a:stretch>
            <a:fillRect/>
          </a:stretch>
        </p:blipFill>
        <p:spPr bwMode="auto">
          <a:xfrm>
            <a:off x="1179474" y="3573463"/>
            <a:ext cx="2595850" cy="146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abc.2008php.com/2011_Website_appreciate/11-03-02/201103020035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8"/>
          <a:stretch>
            <a:fillRect/>
          </a:stretch>
        </p:blipFill>
        <p:spPr bwMode="auto">
          <a:xfrm>
            <a:off x="4759400" y="3594100"/>
            <a:ext cx="2614899" cy="147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11293110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r="7814"/>
          <a:stretch>
            <a:fillRect/>
          </a:stretch>
        </p:blipFill>
        <p:spPr bwMode="auto">
          <a:xfrm>
            <a:off x="8358375" y="3594100"/>
            <a:ext cx="2614899" cy="1471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32204" y="1477448"/>
            <a:ext cx="132342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白衣服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95882" y="1477448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黑衣服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10140" y="2338739"/>
            <a:ext cx="60528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袍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28816" y="2330690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云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960430" y="1482005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红</a:t>
            </a:r>
            <a:endParaRPr lang="zh-CN" altLang="en-US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1954" y="2794296"/>
            <a:ext cx="1108498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  <a:spcBef>
                <a:spcPts val="800"/>
              </a:spcBef>
            </a:pPr>
            <a:r>
              <a:rPr lang="en-US" altLang="zh-CN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我在下雨前和晚上时穿“黑衣服”，人们叫我（               ）；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21954" y="4076116"/>
            <a:ext cx="11846058" cy="15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ts val="800"/>
              </a:spcBef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早上，我穿上“红袍”，人们叫我（               ），傍晚，人们又叫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  <a:spcBef>
                <a:spcPts val="800"/>
              </a:spcBef>
            </a:pPr>
            <a:r>
              <a:rPr lang="en-US" altLang="zh-CN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我（            ）。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362422" y="2858929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乌云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708269" y="4230007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朝霞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62759" y="4930950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晚霞</a:t>
            </a: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auto">
          <a:xfrm>
            <a:off x="221954" y="1426299"/>
            <a:ext cx="10193867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  <a:spcBef>
                <a:spcPts val="800"/>
              </a:spcBef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我在白天的时候穿“白衣服”，人们叫我（              ）；</a:t>
            </a:r>
            <a:endParaRPr lang="en-US" altLang="zh-CN" sz="2800" kern="0" dirty="0">
              <a:solidFill>
                <a:schemeClr val="tx1">
                  <a:lumMod val="95000"/>
                  <a:lumOff val="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91862" y="1506897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白云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1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AA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69" name="矩形 2"/>
          <p:cNvSpPr>
            <a:spLocks noChangeArrowheads="1"/>
          </p:cNvSpPr>
          <p:nvPr/>
        </p:nvSpPr>
        <p:spPr bwMode="auto">
          <a:xfrm>
            <a:off x="563542" y="1332708"/>
            <a:ext cx="7408333" cy="12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4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忽然不见忽然有，像虎像龙又像狗，</a:t>
            </a:r>
            <a:b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太阳出来他不怕，大风一吹他就走。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3542" y="3148807"/>
            <a:ext cx="7738533" cy="134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千条线，万条线，数不清，剪不断，</a:t>
            </a:r>
            <a:b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落到田里秧苗绿，落到河里看不见。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169773" y="1583181"/>
            <a:ext cx="877794" cy="8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云</a:t>
            </a:r>
            <a:endParaRPr lang="zh-CN" altLang="en-US" sz="4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169773" y="3540232"/>
            <a:ext cx="877794" cy="8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4800" b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endParaRPr lang="zh-CN" altLang="en-US" sz="4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95414" cy="681343"/>
            <a:chOff x="305216" y="259882"/>
            <a:chExt cx="1116513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9287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2"/>
          <p:cNvSpPr>
            <a:spLocks noChangeArrowheads="1"/>
          </p:cNvSpPr>
          <p:nvPr/>
        </p:nvSpPr>
        <p:spPr bwMode="auto">
          <a:xfrm>
            <a:off x="623888" y="1266614"/>
            <a:ext cx="10325100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除了汽和云，“我”还会变成什么？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自然段，找一找，并说一说。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3544" y="1303020"/>
            <a:ext cx="11091333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我在空中越升越高，体温越来越低，变成了无数小水滴。小水滴聚在一起落下来，人们叫我“雨”。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27694" y="246549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</a:p>
        </p:txBody>
      </p:sp>
      <p:sp>
        <p:nvSpPr>
          <p:cNvPr id="9" name="椭圆 8"/>
          <p:cNvSpPr/>
          <p:nvPr/>
        </p:nvSpPr>
        <p:spPr>
          <a:xfrm>
            <a:off x="1695873" y="2439248"/>
            <a:ext cx="502915" cy="553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05217" y="1480204"/>
            <a:ext cx="1150578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有时候我变成小硬球打下来，人们就叫我“冰雹”。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457150" y="1554948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冰雹</a:t>
            </a:r>
          </a:p>
        </p:txBody>
      </p:sp>
      <p:sp>
        <p:nvSpPr>
          <p:cNvPr id="9" name="椭圆 8"/>
          <p:cNvSpPr/>
          <p:nvPr/>
        </p:nvSpPr>
        <p:spPr>
          <a:xfrm>
            <a:off x="3981665" y="1523150"/>
            <a:ext cx="535516" cy="597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789" y="2868463"/>
            <a:ext cx="3195636" cy="23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924" y="2868463"/>
            <a:ext cx="3376249" cy="239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498" y="2760881"/>
            <a:ext cx="3322095" cy="21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1397115"/>
            <a:ext cx="10511367" cy="634591"/>
          </a:xfrm>
          <a:prstGeom prst="rect">
            <a:avLst/>
          </a:prstGeom>
          <a:noFill/>
          <a:ln>
            <a:noFill/>
          </a:ln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　　到了冬天，我变成小花朵飘下来，人们又叫我“雪”。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76018" y="147771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雪</a:t>
            </a:r>
          </a:p>
        </p:txBody>
      </p:sp>
      <p:sp>
        <p:nvSpPr>
          <p:cNvPr id="9" name="椭圆 8"/>
          <p:cNvSpPr/>
          <p:nvPr/>
        </p:nvSpPr>
        <p:spPr>
          <a:xfrm>
            <a:off x="4646885" y="1436723"/>
            <a:ext cx="550923" cy="61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2195415" cy="681343"/>
            <a:chOff x="305216" y="259882"/>
            <a:chExt cx="1116512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28712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自读课文</a:t>
              </a:r>
            </a:p>
          </p:txBody>
        </p:sp>
      </p:grp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520" y="2760881"/>
            <a:ext cx="3219288" cy="214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877" y="2882593"/>
            <a:ext cx="3437887" cy="2291924"/>
          </a:xfrm>
          <a:prstGeom prst="clou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96770" y="1506585"/>
            <a:ext cx="1091219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凉爽的清晨，我在花瓣上滚来滚去，人们叫我“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66177" y="1506585"/>
            <a:ext cx="98359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露珠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230" y="2721203"/>
            <a:ext cx="3247234" cy="2453314"/>
          </a:xfrm>
          <a:prstGeom prst="cloud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5"/>
          <p:cNvSpPr txBox="1">
            <a:spLocks noChangeArrowheads="1"/>
          </p:cNvSpPr>
          <p:nvPr/>
        </p:nvSpPr>
        <p:spPr bwMode="auto">
          <a:xfrm>
            <a:off x="292102" y="1421004"/>
            <a:ext cx="11226798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清晨，我变成神秘的青纱，遮住了你的眼睛。人们叫我“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058356" y="142100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60" y="2632326"/>
            <a:ext cx="3308028" cy="22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59" y="2752906"/>
            <a:ext cx="3526382" cy="220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317766" y="1472234"/>
            <a:ext cx="11201134" cy="6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秋天，我变成晶莹的小冰花，盖在动植物上。人们叫我“</a:t>
            </a:r>
            <a:r>
              <a:rPr lang="zh-CN" altLang="en-US" sz="2800" u="sng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”。 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904047" y="1472234"/>
            <a:ext cx="6149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霜</a:t>
            </a:r>
          </a:p>
        </p:txBody>
      </p:sp>
      <p:pic>
        <p:nvPicPr>
          <p:cNvPr id="32771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5985" y="2643099"/>
            <a:ext cx="3314204" cy="23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379" y="2643098"/>
            <a:ext cx="3482452" cy="232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3"/>
          <p:cNvSpPr>
            <a:spLocks noChangeArrowheads="1"/>
          </p:cNvSpPr>
          <p:nvPr/>
        </p:nvSpPr>
        <p:spPr bwMode="auto">
          <a:xfrm>
            <a:off x="660400" y="1806989"/>
            <a:ext cx="10494433" cy="18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平常我在池子里睡觉，在小溪里散步，在江河里奔跑，在海洋里跳舞、唱歌、开大会。</a:t>
            </a:r>
          </a:p>
        </p:txBody>
      </p:sp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660400" y="1385203"/>
            <a:ext cx="708301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自然段，说说“我”有哪些活动。</a:t>
            </a:r>
          </a:p>
        </p:txBody>
      </p:sp>
      <p:sp>
        <p:nvSpPr>
          <p:cNvPr id="8" name="椭圆 7"/>
          <p:cNvSpPr/>
          <p:nvPr/>
        </p:nvSpPr>
        <p:spPr>
          <a:xfrm>
            <a:off x="3633957" y="2006758"/>
            <a:ext cx="787573" cy="70844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96000" y="1945564"/>
            <a:ext cx="893075" cy="78569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01813" y="2006758"/>
            <a:ext cx="830027" cy="78831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28760" y="2879738"/>
            <a:ext cx="760204" cy="71436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72451" y="2899751"/>
            <a:ext cx="845756" cy="69434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08390" y="2858060"/>
            <a:ext cx="1213139" cy="77773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4539" y="2138561"/>
            <a:ext cx="393700" cy="406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 defTabSz="1219200" eaLnBrk="0" hangingPunct="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1607737"/>
            <a:ext cx="3077527" cy="176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00" y="3933799"/>
            <a:ext cx="3077527" cy="19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64052" y="4539703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在江河里奔跑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02812" y="2144984"/>
            <a:ext cx="5039190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在海洋里跳舞、唱歌、开大会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844781"/>
            <a:ext cx="3030775" cy="1968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605171"/>
            <a:ext cx="3030775" cy="1975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24308" y="4604312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在池子里睡觉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447136" y="1941781"/>
            <a:ext cx="2458355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在小溪里散步</a:t>
            </a: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3704" y="1317590"/>
            <a:ext cx="8621184" cy="1463284"/>
          </a:xfrm>
          <a:prstGeom prst="rect">
            <a:avLst/>
          </a:prstGeom>
        </p:spPr>
        <p:txBody>
          <a:bodyPr lIns="91416" tIns="45719" rIns="91416" bIns="45719">
            <a:spAutoFit/>
          </a:bodyPr>
          <a:lstStyle/>
          <a:p>
            <a:pPr defTabSz="913765">
              <a:lnSpc>
                <a:spcPct val="20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读准字音，读通句子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难读的句子多读几遍。</a:t>
            </a:r>
          </a:p>
          <a:p>
            <a:pPr defTabSz="913765">
              <a:lnSpc>
                <a:spcPct val="20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课文一共有几个自然段，标上序号。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6" y="259882"/>
            <a:ext cx="2195414" cy="681343"/>
            <a:chOff x="305216" y="259882"/>
            <a:chExt cx="1116513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84437"/>
              <a:ext cx="928713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初读要求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804" y="2210219"/>
            <a:ext cx="2752167" cy="39238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2"/>
          <p:cNvSpPr>
            <a:spLocks noChangeArrowheads="1"/>
          </p:cNvSpPr>
          <p:nvPr/>
        </p:nvSpPr>
        <p:spPr bwMode="auto">
          <a:xfrm>
            <a:off x="754013" y="2500811"/>
            <a:ext cx="10788750" cy="33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hangingPunct="1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有时候我很温和，有时候我却很暴躁。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我做过许多好事，灌溉田地，发动机器，帮助人们工作。我也做过许多坏事，淹没庄稼，冲毁房屋，给人们带来灾害。人们想出种种办法管住我，让我光做好事，不做坏事。</a:t>
            </a:r>
          </a:p>
          <a:p>
            <a:pPr defTabSz="1219200" hangingPunct="1">
              <a:lnSpc>
                <a:spcPct val="150000"/>
              </a:lnSpc>
            </a:pPr>
            <a:endParaRPr lang="zh-CN" altLang="en-US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623888" y="1189217"/>
            <a:ext cx="11049000" cy="14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自然段，“我”的脾气是怎样变化的？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在不同的脾气下“我”会做什么？</a:t>
            </a:r>
          </a:p>
        </p:txBody>
      </p:sp>
      <p:sp>
        <p:nvSpPr>
          <p:cNvPr id="5" name="椭圆 4"/>
          <p:cNvSpPr/>
          <p:nvPr/>
        </p:nvSpPr>
        <p:spPr>
          <a:xfrm>
            <a:off x="873193" y="2715254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anchor="ctr"/>
          <a:lstStyle/>
          <a:p>
            <a:pPr algn="ctr" defTabSz="1219200" eaLnBrk="0" hangingPunct="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585" y="2486019"/>
            <a:ext cx="3267437" cy="21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76818" y="4970550"/>
            <a:ext cx="172097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灌溉田地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52448" y="4970550"/>
            <a:ext cx="1720974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发动机器</a:t>
            </a:r>
          </a:p>
        </p:txBody>
      </p:sp>
      <p:pic>
        <p:nvPicPr>
          <p:cNvPr id="144389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1768" y="2486019"/>
            <a:ext cx="3262332" cy="21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矩形 10"/>
          <p:cNvSpPr>
            <a:spLocks noChangeArrowheads="1"/>
          </p:cNvSpPr>
          <p:nvPr/>
        </p:nvSpPr>
        <p:spPr bwMode="auto">
          <a:xfrm>
            <a:off x="5419858" y="1487950"/>
            <a:ext cx="13522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做好事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99317" y="5045948"/>
            <a:ext cx="16825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淹没庄稼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906746" y="5045948"/>
            <a:ext cx="1682502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>
                <a:ea typeface="思源黑体 CN Medium" panose="020B0600000000000000" pitchFamily="34" charset="-122"/>
                <a:sym typeface="Arial" panose="020B0604020202020204" pitchFamily="34" charset="0"/>
              </a:rPr>
              <a:t>冲毁房屋</a:t>
            </a:r>
          </a:p>
        </p:txBody>
      </p:sp>
      <p:sp>
        <p:nvSpPr>
          <p:cNvPr id="38915" name="矩形 10"/>
          <p:cNvSpPr>
            <a:spLocks noChangeArrowheads="1"/>
          </p:cNvSpPr>
          <p:nvPr/>
        </p:nvSpPr>
        <p:spPr bwMode="auto">
          <a:xfrm>
            <a:off x="5468271" y="1405380"/>
            <a:ext cx="132342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做坏事</a:t>
            </a:r>
          </a:p>
        </p:txBody>
      </p:sp>
      <p:pic>
        <p:nvPicPr>
          <p:cNvPr id="8" name="Picture 9" descr="shouyedizhou20070730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39" y="2407552"/>
            <a:ext cx="3636877" cy="2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700" y="2407552"/>
            <a:ext cx="3288849" cy="225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05217" y="259882"/>
            <a:ext cx="3426521" cy="681343"/>
            <a:chOff x="305216" y="259882"/>
            <a:chExt cx="1742610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84437"/>
              <a:ext cx="155481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想一想，说一说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851108" y="1341120"/>
            <a:ext cx="10396012" cy="4792980"/>
          </a:xfrm>
          <a:prstGeom prst="roundRect">
            <a:avLst/>
          </a:prstGeom>
          <a:noFill/>
          <a:ln w="38100">
            <a:solidFill>
              <a:srgbClr val="AA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" b="263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>
            <a:off x="3328899" y="0"/>
            <a:ext cx="8863101" cy="6858000"/>
          </a:xfrm>
          <a:custGeom>
            <a:avLst/>
            <a:gdLst>
              <a:gd name="connsiteX0" fmla="*/ 0 w 8863101"/>
              <a:gd name="connsiteY0" fmla="*/ 0 h 6858000"/>
              <a:gd name="connsiteX1" fmla="*/ 8863101 w 8863101"/>
              <a:gd name="connsiteY1" fmla="*/ 0 h 6858000"/>
              <a:gd name="connsiteX2" fmla="*/ 8863101 w 8863101"/>
              <a:gd name="connsiteY2" fmla="*/ 6858000 h 6858000"/>
              <a:gd name="connsiteX3" fmla="*/ 7749780 w 88631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3101" h="6858000">
                <a:moveTo>
                  <a:pt x="0" y="0"/>
                </a:moveTo>
                <a:lnTo>
                  <a:pt x="8863101" y="0"/>
                </a:lnTo>
                <a:lnTo>
                  <a:pt x="8863101" y="6858000"/>
                </a:lnTo>
                <a:lnTo>
                  <a:pt x="7749780" y="685800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87000"/>
                </a:schemeClr>
              </a:gs>
              <a:gs pos="11000">
                <a:schemeClr val="bg1"/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" y="0"/>
            <a:ext cx="11078677" cy="6858000"/>
          </a:xfrm>
          <a:custGeom>
            <a:avLst/>
            <a:gdLst>
              <a:gd name="connsiteX0" fmla="*/ 0 w 10026669"/>
              <a:gd name="connsiteY0" fmla="*/ 0 h 6858000"/>
              <a:gd name="connsiteX1" fmla="*/ 3012792 w 10026669"/>
              <a:gd name="connsiteY1" fmla="*/ 0 h 6858000"/>
              <a:gd name="connsiteX2" fmla="*/ 10026669 w 10026669"/>
              <a:gd name="connsiteY2" fmla="*/ 6858000 h 6858000"/>
              <a:gd name="connsiteX3" fmla="*/ 0 w 100266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69" h="6858000">
                <a:moveTo>
                  <a:pt x="0" y="0"/>
                </a:moveTo>
                <a:lnTo>
                  <a:pt x="3012792" y="0"/>
                </a:lnTo>
                <a:lnTo>
                  <a:pt x="1002666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8000">
                <a:srgbClr val="9E3C3C"/>
              </a:gs>
              <a:gs pos="0">
                <a:srgbClr val="9E3C3C">
                  <a:alpha val="69000"/>
                </a:srgbClr>
              </a:gs>
            </a:gsLst>
            <a:lin ang="8100000" scaled="1"/>
            <a:tileRect/>
          </a:gradFill>
          <a:ln w="12700" cap="flat" cmpd="sng" algn="ctr">
            <a:solidFill>
              <a:srgbClr val="9E3C3C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28" y="1038785"/>
            <a:ext cx="3621651" cy="4983629"/>
          </a:xfrm>
          <a:prstGeom prst="rect">
            <a:avLst/>
          </a:prstGeom>
          <a:noFill/>
          <a:ln w="22225">
            <a:solidFill>
              <a:srgbClr val="FDFBF8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PA-组合 24"/>
          <p:cNvGrpSpPr/>
          <p:nvPr/>
        </p:nvGrpSpPr>
        <p:grpSpPr>
          <a:xfrm>
            <a:off x="518339" y="1647137"/>
            <a:ext cx="6404513" cy="3564787"/>
            <a:chOff x="518339" y="1348621"/>
            <a:chExt cx="6404513" cy="3564787"/>
          </a:xfrm>
        </p:grpSpPr>
        <p:sp>
          <p:nvSpPr>
            <p:cNvPr id="15" name="PA-文本框 6"/>
            <p:cNvSpPr txBox="1"/>
            <p:nvPr/>
          </p:nvSpPr>
          <p:spPr>
            <a:xfrm>
              <a:off x="711201" y="2775196"/>
              <a:ext cx="60187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1219200">
                <a:defRPr/>
              </a:pPr>
              <a:r>
                <a:rPr lang="zh-CN" altLang="en-US" sz="6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6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solidFill>
              <a:srgbClr val="9A3B39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8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9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6" descr="E:\上课课件\制作\人二语上\人二语状元大课堂\晒衣服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63" y="1609923"/>
            <a:ext cx="3847738" cy="32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1771205" y="2677257"/>
            <a:ext cx="2755075" cy="29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85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晒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912254" y="1609923"/>
            <a:ext cx="2370667" cy="135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8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shài</a:t>
            </a:r>
            <a:endParaRPr lang="en-US" altLang="zh-CN" sz="8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极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jí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>
                <a:ea typeface="思源黑体 CN Medium" panose="020B0600000000000000" pitchFamily="34" charset="-122"/>
                <a:sym typeface="Arial" panose="020B0604020202020204" pitchFamily="34" charset="0"/>
              </a:rPr>
              <a:t>傍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bànɡ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8" y="2759022"/>
            <a:ext cx="3121852" cy="2081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330" y="2727754"/>
            <a:ext cx="2854369" cy="21397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50" y="2440014"/>
            <a:ext cx="2798919" cy="215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52" y="2531136"/>
            <a:ext cx="1577019" cy="233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越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yuè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滴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34" y="2576772"/>
            <a:ext cx="3124151" cy="234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857" y="2737546"/>
            <a:ext cx="3080170" cy="2053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溪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奔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bēn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3371" y="2791793"/>
            <a:ext cx="3199000" cy="17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9807" y="2791793"/>
            <a:ext cx="3366193" cy="1889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88194" y="309775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洋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1199" y="187063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yánɡ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435234" y="323491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坏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19692" y="2096145"/>
            <a:ext cx="3334575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huài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92531" y="2282951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淹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55980" y="1197101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yān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501814" y="2289300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没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063664" y="1250017"/>
            <a:ext cx="2370667" cy="113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mò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829" y="2485393"/>
            <a:ext cx="3927770" cy="2749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大括号 6"/>
          <p:cNvSpPr/>
          <p:nvPr/>
        </p:nvSpPr>
        <p:spPr>
          <a:xfrm>
            <a:off x="2368972" y="4483355"/>
            <a:ext cx="429683" cy="153881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5" tIns="60957" rIns="121915" bIns="60957"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28806" y="4265339"/>
            <a:ext cx="4512733" cy="9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5335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mò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426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（淹没）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28807" y="5291922"/>
            <a:ext cx="3829049" cy="9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5335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méi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（没有）</a:t>
            </a:r>
          </a:p>
        </p:txBody>
      </p:sp>
      <p:sp>
        <p:nvSpPr>
          <p:cNvPr id="14347" name="TextBox 1"/>
          <p:cNvSpPr txBox="1">
            <a:spLocks noChangeArrowheads="1"/>
          </p:cNvSpPr>
          <p:nvPr/>
        </p:nvSpPr>
        <p:spPr bwMode="auto">
          <a:xfrm>
            <a:off x="1192531" y="4737228"/>
            <a:ext cx="1536275" cy="9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58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05217" y="259882"/>
            <a:ext cx="2249918" cy="681343"/>
            <a:chOff x="305216" y="259882"/>
            <a:chExt cx="1144230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9E3C3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84437"/>
              <a:ext cx="956430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9E3C3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字词认识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7" grpId="0" animBg="1"/>
      <p:bldP spid="8" grpId="0"/>
      <p:bldP spid="9" grpId="0"/>
      <p:bldP spid="143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AA404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宽屏</PresentationFormat>
  <Paragraphs>205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Calibri</vt:lpstr>
      <vt:lpstr>OPPOSans R</vt:lpstr>
      <vt:lpstr>FandolFang R</vt:lpstr>
      <vt:lpstr>阿里巴巴普惠体 M</vt:lpstr>
      <vt:lpstr>Arial</vt:lpstr>
      <vt:lpstr>宋体</vt:lpstr>
      <vt:lpstr>微软雅黑</vt:lpstr>
      <vt:lpstr>思源黑体 CN Medium</vt:lpstr>
      <vt:lpstr>演示斜黑体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2020-10-19T02:44:00Z</dcterms:created>
  <dcterms:modified xsi:type="dcterms:W3CDTF">2023-01-16T17:49:12Z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B84EBC09183542D0A5578F9D44C6F3DC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