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87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18412-7598-455F-BD7B-7C59CF925A7F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 noChangeArrowheads="1"/>
          </p:cNvSpPr>
          <p:nvPr>
            <p:ph type="ctrTitle"/>
          </p:nvPr>
        </p:nvSpPr>
        <p:spPr>
          <a:xfrm>
            <a:off x="3406440" y="2859783"/>
            <a:ext cx="2332037" cy="382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6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984" y="807555"/>
            <a:ext cx="9140856" cy="133214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4.3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探索三角形全等的条件</a:t>
            </a:r>
            <a:endParaRPr lang="en-US" altLang="zh-CN" sz="40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7" name="矩形 6"/>
          <p:cNvSpPr/>
          <p:nvPr/>
        </p:nvSpPr>
        <p:spPr>
          <a:xfrm>
            <a:off x="2" y="4122822"/>
            <a:ext cx="914491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73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973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699" name="标题 5"/>
          <p:cNvSpPr txBox="1"/>
          <p:nvPr/>
        </p:nvSpPr>
        <p:spPr bwMode="auto">
          <a:xfrm>
            <a:off x="2673127" y="666750"/>
            <a:ext cx="3555124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SAS)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512454" y="4107418"/>
            <a:ext cx="1154547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=∠D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513820" y="3711035"/>
            <a:ext cx="942887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AB=DE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552068" y="4559420"/>
            <a:ext cx="930063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AC=DF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493" name="AutoShape 5"/>
          <p:cNvSpPr/>
          <p:nvPr/>
        </p:nvSpPr>
        <p:spPr bwMode="auto">
          <a:xfrm>
            <a:off x="1426729" y="3803460"/>
            <a:ext cx="147199" cy="976996"/>
          </a:xfrm>
          <a:prstGeom prst="leftBrace">
            <a:avLst>
              <a:gd name="adj1" fmla="val 5782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509482" y="4186504"/>
            <a:ext cx="914400" cy="369332"/>
          </a:xfrm>
          <a:prstGeom prst="rect">
            <a:avLst/>
          </a:prstGeom>
          <a:noFill/>
          <a:ln w="57150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kumimoji="1"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kumimoji="1"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559676" y="1047751"/>
            <a:ext cx="1569660" cy="369332"/>
          </a:xfrm>
          <a:prstGeom prst="rect">
            <a:avLst/>
          </a:prstGeom>
          <a:noFill/>
          <a:ln w="57150">
            <a:noFill/>
            <a:miter lim="800000"/>
          </a:ln>
          <a:effectLst>
            <a:outerShdw dist="35921" dir="2700000" sy="50000" kx="2115830" algn="bl" rotWithShape="0">
              <a:schemeClr val="bg2">
                <a:alpha val="8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数学表达式：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295400" y="3257551"/>
            <a:ext cx="233261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A'B'C'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</p:txBody>
      </p:sp>
      <p:grpSp>
        <p:nvGrpSpPr>
          <p:cNvPr id="3" name="Group 56"/>
          <p:cNvGrpSpPr/>
          <p:nvPr/>
        </p:nvGrpSpPr>
        <p:grpSpPr bwMode="auto">
          <a:xfrm>
            <a:off x="3198613" y="4186509"/>
            <a:ext cx="2592388" cy="369889"/>
            <a:chOff x="2064" y="2340"/>
            <a:chExt cx="1633" cy="233"/>
          </a:xfrm>
        </p:grpSpPr>
        <p:sp>
          <p:nvSpPr>
            <p:cNvPr id="29709" name="Text Box 36"/>
            <p:cNvSpPr txBox="1">
              <a:spLocks noChangeArrowheads="1"/>
            </p:cNvSpPr>
            <p:nvPr/>
          </p:nvSpPr>
          <p:spPr bwMode="auto">
            <a:xfrm>
              <a:off x="2544" y="2340"/>
              <a:ext cx="115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△ABC ≌△</a:t>
              </a:r>
              <a:r>
                <a:rPr lang="en-US" altLang="zh-CN" dirty="0" err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A'B'C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'</a:t>
              </a:r>
            </a:p>
          </p:txBody>
        </p:sp>
        <p:sp>
          <p:nvSpPr>
            <p:cNvPr id="29710" name="Text Box 39"/>
            <p:cNvSpPr txBox="1">
              <a:spLocks noChangeArrowheads="1"/>
            </p:cNvSpPr>
            <p:nvPr/>
          </p:nvSpPr>
          <p:spPr bwMode="auto">
            <a:xfrm>
              <a:off x="2064" y="2340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所以：</a:t>
              </a:r>
            </a:p>
          </p:txBody>
        </p:sp>
      </p:grp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516814" y="1504950"/>
            <a:ext cx="76660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=∠D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AC=DF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ABC≌△DEF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的理由是：</a:t>
            </a:r>
          </a:p>
        </p:txBody>
      </p:sp>
      <p:grpSp>
        <p:nvGrpSpPr>
          <p:cNvPr id="4" name="Group 5"/>
          <p:cNvGrpSpPr/>
          <p:nvPr/>
        </p:nvGrpSpPr>
        <p:grpSpPr bwMode="auto">
          <a:xfrm>
            <a:off x="1600200" y="1733551"/>
            <a:ext cx="5715000" cy="1552164"/>
            <a:chOff x="0" y="0"/>
            <a:chExt cx="4219" cy="1488"/>
          </a:xfrm>
        </p:grpSpPr>
        <p:grpSp>
          <p:nvGrpSpPr>
            <p:cNvPr id="5" name="Group 6"/>
            <p:cNvGrpSpPr/>
            <p:nvPr/>
          </p:nvGrpSpPr>
          <p:grpSpPr bwMode="auto">
            <a:xfrm>
              <a:off x="0" y="0"/>
              <a:ext cx="1996" cy="1488"/>
              <a:chOff x="0" y="0"/>
              <a:chExt cx="1996" cy="1488"/>
            </a:xfrm>
          </p:grpSpPr>
          <p:grpSp>
            <p:nvGrpSpPr>
              <p:cNvPr id="6" name="Group 7"/>
              <p:cNvGrpSpPr/>
              <p:nvPr/>
            </p:nvGrpSpPr>
            <p:grpSpPr bwMode="auto">
              <a:xfrm>
                <a:off x="227" y="227"/>
                <a:ext cx="1315" cy="952"/>
                <a:chOff x="0" y="0"/>
                <a:chExt cx="1315" cy="952"/>
              </a:xfrm>
            </p:grpSpPr>
            <p:sp>
              <p:nvSpPr>
                <p:cNvPr id="61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07" cy="952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Line 9"/>
                <p:cNvSpPr>
                  <a:spLocks noChangeShapeType="1"/>
                </p:cNvSpPr>
                <p:nvPr/>
              </p:nvSpPr>
              <p:spPr bwMode="auto">
                <a:xfrm>
                  <a:off x="0" y="952"/>
                  <a:ext cx="1315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Line 10"/>
                <p:cNvSpPr>
                  <a:spLocks noChangeShapeType="1"/>
                </p:cNvSpPr>
                <p:nvPr/>
              </p:nvSpPr>
              <p:spPr bwMode="auto">
                <a:xfrm>
                  <a:off x="907" y="0"/>
                  <a:ext cx="408" cy="952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8" name="Text Box 11"/>
              <p:cNvSpPr txBox="1">
                <a:spLocks noChangeArrowheads="1"/>
              </p:cNvSpPr>
              <p:nvPr/>
            </p:nvSpPr>
            <p:spPr bwMode="auto">
              <a:xfrm>
                <a:off x="0" y="1134"/>
                <a:ext cx="363" cy="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1588" y="1088"/>
                <a:ext cx="408" cy="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0" name="Text Box 13"/>
              <p:cNvSpPr txBox="1">
                <a:spLocks noChangeArrowheads="1"/>
              </p:cNvSpPr>
              <p:nvPr/>
            </p:nvSpPr>
            <p:spPr bwMode="auto">
              <a:xfrm>
                <a:off x="1180" y="0"/>
                <a:ext cx="317" cy="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8" name="Group 14"/>
            <p:cNvGrpSpPr/>
            <p:nvPr/>
          </p:nvGrpSpPr>
          <p:grpSpPr bwMode="auto">
            <a:xfrm>
              <a:off x="2223" y="0"/>
              <a:ext cx="1996" cy="1488"/>
              <a:chOff x="0" y="0"/>
              <a:chExt cx="1996" cy="1488"/>
            </a:xfrm>
          </p:grpSpPr>
          <p:grpSp>
            <p:nvGrpSpPr>
              <p:cNvPr id="10" name="Group 15"/>
              <p:cNvGrpSpPr/>
              <p:nvPr/>
            </p:nvGrpSpPr>
            <p:grpSpPr bwMode="auto">
              <a:xfrm>
                <a:off x="227" y="227"/>
                <a:ext cx="1315" cy="952"/>
                <a:chOff x="0" y="0"/>
                <a:chExt cx="1315" cy="952"/>
              </a:xfrm>
            </p:grpSpPr>
            <p:sp>
              <p:nvSpPr>
                <p:cNvPr id="54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907" cy="952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17"/>
                <p:cNvSpPr>
                  <a:spLocks noChangeShapeType="1"/>
                </p:cNvSpPr>
                <p:nvPr/>
              </p:nvSpPr>
              <p:spPr bwMode="auto">
                <a:xfrm>
                  <a:off x="0" y="952"/>
                  <a:ext cx="1315" cy="0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8"/>
                <p:cNvSpPr>
                  <a:spLocks noChangeShapeType="1"/>
                </p:cNvSpPr>
                <p:nvPr/>
              </p:nvSpPr>
              <p:spPr bwMode="auto">
                <a:xfrm>
                  <a:off x="907" y="0"/>
                  <a:ext cx="408" cy="952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1" name="Text Box 19"/>
              <p:cNvSpPr txBox="1">
                <a:spLocks noChangeArrowheads="1"/>
              </p:cNvSpPr>
              <p:nvPr/>
            </p:nvSpPr>
            <p:spPr bwMode="auto">
              <a:xfrm>
                <a:off x="0" y="1134"/>
                <a:ext cx="363" cy="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52" name="Text Box 20"/>
              <p:cNvSpPr txBox="1">
                <a:spLocks noChangeArrowheads="1"/>
              </p:cNvSpPr>
              <p:nvPr/>
            </p:nvSpPr>
            <p:spPr bwMode="auto">
              <a:xfrm>
                <a:off x="1588" y="1088"/>
                <a:ext cx="408" cy="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53" name="Text Box 21"/>
              <p:cNvSpPr txBox="1">
                <a:spLocks noChangeArrowheads="1"/>
              </p:cNvSpPr>
              <p:nvPr/>
            </p:nvSpPr>
            <p:spPr bwMode="auto">
              <a:xfrm>
                <a:off x="1180" y="0"/>
                <a:ext cx="317" cy="3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F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  <p:bldP spid="63493" grpId="0" animBg="1"/>
      <p:bldP spid="63494" grpId="0" autoUpdateAnimBg="0"/>
      <p:bldP spid="635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5" name="TextBox 2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075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075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627172" y="819150"/>
            <a:ext cx="32590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分别找出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各图中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的全等三角形</a:t>
            </a: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990600" y="1381125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>
            <a:off x="990600" y="1381125"/>
            <a:ext cx="1828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 flipH="1">
            <a:off x="2819400" y="1381125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6" name="Freeform 7"/>
          <p:cNvSpPr/>
          <p:nvPr/>
        </p:nvSpPr>
        <p:spPr bwMode="auto">
          <a:xfrm>
            <a:off x="1325567" y="1397002"/>
            <a:ext cx="104775" cy="196850"/>
          </a:xfrm>
          <a:custGeom>
            <a:avLst/>
            <a:gdLst>
              <a:gd name="T0" fmla="*/ 2147483647 w 66"/>
              <a:gd name="T1" fmla="*/ 0 h 124"/>
              <a:gd name="T2" fmla="*/ 0 w 66"/>
              <a:gd name="T3" fmla="*/ 2147483647 h 124"/>
              <a:gd name="T4" fmla="*/ 0 60000 65536"/>
              <a:gd name="T5" fmla="*/ 0 60000 65536"/>
              <a:gd name="T6" fmla="*/ 0 w 66"/>
              <a:gd name="T7" fmla="*/ 0 h 124"/>
              <a:gd name="T8" fmla="*/ 66 w 66"/>
              <a:gd name="T9" fmla="*/ 124 h 1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" h="124">
                <a:moveTo>
                  <a:pt x="58" y="0"/>
                </a:moveTo>
                <a:cubicBezTo>
                  <a:pt x="48" y="93"/>
                  <a:pt x="66" y="93"/>
                  <a:pt x="0" y="124"/>
                </a:cubicBezTo>
              </a:path>
            </a:pathLst>
          </a:custGeom>
          <a:noFill/>
          <a:ln w="38100">
            <a:noFill/>
            <a:bevel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609600" y="1076325"/>
            <a:ext cx="685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657600" y="1076325"/>
            <a:ext cx="53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0" name="Text Box 10"/>
          <p:cNvSpPr txBox="1">
            <a:spLocks noChangeArrowheads="1"/>
          </p:cNvSpPr>
          <p:nvPr/>
        </p:nvSpPr>
        <p:spPr bwMode="auto">
          <a:xfrm>
            <a:off x="2743200" y="2524125"/>
            <a:ext cx="838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" name="Rectangle 11"/>
          <p:cNvSpPr>
            <a:spLocks noChangeArrowheads="1"/>
          </p:cNvSpPr>
          <p:nvPr/>
        </p:nvSpPr>
        <p:spPr bwMode="auto">
          <a:xfrm rot="10800000" flipV="1">
            <a:off x="1473200" y="1292227"/>
            <a:ext cx="1023938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40°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" name="Line 12"/>
          <p:cNvSpPr>
            <a:spLocks noChangeShapeType="1"/>
          </p:cNvSpPr>
          <p:nvPr/>
        </p:nvSpPr>
        <p:spPr bwMode="auto">
          <a:xfrm>
            <a:off x="2286000" y="1304925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5" name="Line 13"/>
          <p:cNvSpPr>
            <a:spLocks noChangeShapeType="1"/>
          </p:cNvSpPr>
          <p:nvPr/>
        </p:nvSpPr>
        <p:spPr bwMode="auto">
          <a:xfrm flipH="1">
            <a:off x="1828800" y="1914525"/>
            <a:ext cx="76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6" name="Line 14"/>
          <p:cNvSpPr>
            <a:spLocks noChangeShapeType="1"/>
          </p:cNvSpPr>
          <p:nvPr/>
        </p:nvSpPr>
        <p:spPr bwMode="auto">
          <a:xfrm flipH="1">
            <a:off x="1828800" y="1914525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7" name="Line 15"/>
          <p:cNvSpPr>
            <a:spLocks noChangeShapeType="1"/>
          </p:cNvSpPr>
          <p:nvPr/>
        </p:nvSpPr>
        <p:spPr bwMode="auto">
          <a:xfrm rot="11400000">
            <a:off x="933450" y="4276725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8" name="Line 16"/>
          <p:cNvSpPr>
            <a:spLocks noChangeShapeType="1"/>
          </p:cNvSpPr>
          <p:nvPr/>
        </p:nvSpPr>
        <p:spPr bwMode="auto">
          <a:xfrm rot="11400000">
            <a:off x="1871663" y="3138488"/>
            <a:ext cx="1828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9" name="Line 17"/>
          <p:cNvSpPr>
            <a:spLocks noChangeShapeType="1"/>
          </p:cNvSpPr>
          <p:nvPr/>
        </p:nvSpPr>
        <p:spPr bwMode="auto">
          <a:xfrm rot="11400000" flipH="1">
            <a:off x="1052513" y="2906713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0" name="Freeform 18"/>
          <p:cNvSpPr/>
          <p:nvPr/>
        </p:nvSpPr>
        <p:spPr bwMode="auto">
          <a:xfrm rot="11400000">
            <a:off x="3165479" y="4229101"/>
            <a:ext cx="104775" cy="196850"/>
          </a:xfrm>
          <a:custGeom>
            <a:avLst/>
            <a:gdLst>
              <a:gd name="T0" fmla="*/ 2147483647 w 66"/>
              <a:gd name="T1" fmla="*/ 0 h 124"/>
              <a:gd name="T2" fmla="*/ 0 w 66"/>
              <a:gd name="T3" fmla="*/ 2147483647 h 124"/>
              <a:gd name="T4" fmla="*/ 0 60000 65536"/>
              <a:gd name="T5" fmla="*/ 0 60000 65536"/>
              <a:gd name="T6" fmla="*/ 0 w 66"/>
              <a:gd name="T7" fmla="*/ 0 h 124"/>
              <a:gd name="T8" fmla="*/ 66 w 66"/>
              <a:gd name="T9" fmla="*/ 124 h 1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" h="124">
                <a:moveTo>
                  <a:pt x="58" y="0"/>
                </a:moveTo>
                <a:cubicBezTo>
                  <a:pt x="48" y="93"/>
                  <a:pt x="66" y="93"/>
                  <a:pt x="0" y="124"/>
                </a:cubicBezTo>
              </a:path>
            </a:pathLst>
          </a:custGeom>
          <a:noFill/>
          <a:ln w="38100">
            <a:noFill/>
            <a:bevel/>
          </a:ln>
        </p:spPr>
        <p:txBody>
          <a:bodyPr rot="10800000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1" name="Rectangle 19"/>
          <p:cNvSpPr>
            <a:spLocks noChangeArrowheads="1"/>
          </p:cNvSpPr>
          <p:nvPr/>
        </p:nvSpPr>
        <p:spPr bwMode="auto">
          <a:xfrm rot="12000000" flipV="1">
            <a:off x="2465392" y="3906840"/>
            <a:ext cx="1023937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40° </a:t>
            </a:r>
          </a:p>
        </p:txBody>
      </p:sp>
      <p:sp>
        <p:nvSpPr>
          <p:cNvPr id="92" name="Line 20"/>
          <p:cNvSpPr>
            <a:spLocks noChangeShapeType="1"/>
          </p:cNvSpPr>
          <p:nvPr/>
        </p:nvSpPr>
        <p:spPr bwMode="auto">
          <a:xfrm rot="11400000">
            <a:off x="2305050" y="4206875"/>
            <a:ext cx="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3" name="Line 21"/>
          <p:cNvSpPr>
            <a:spLocks noChangeShapeType="1"/>
          </p:cNvSpPr>
          <p:nvPr/>
        </p:nvSpPr>
        <p:spPr bwMode="auto">
          <a:xfrm rot="11400000" flipH="1">
            <a:off x="2778125" y="3754438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4" name="Line 22"/>
          <p:cNvSpPr>
            <a:spLocks noChangeShapeType="1"/>
          </p:cNvSpPr>
          <p:nvPr/>
        </p:nvSpPr>
        <p:spPr bwMode="auto">
          <a:xfrm rot="11400000" flipH="1">
            <a:off x="2709863" y="3671888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1809750" y="2520950"/>
            <a:ext cx="685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3486150" y="4273550"/>
            <a:ext cx="685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97" name="Text Box 25"/>
          <p:cNvSpPr txBox="1">
            <a:spLocks noChangeArrowheads="1"/>
          </p:cNvSpPr>
          <p:nvPr/>
        </p:nvSpPr>
        <p:spPr bwMode="auto">
          <a:xfrm>
            <a:off x="590550" y="3816350"/>
            <a:ext cx="53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98" name="Text Box 26"/>
          <p:cNvSpPr txBox="1">
            <a:spLocks noChangeArrowheads="1"/>
          </p:cNvSpPr>
          <p:nvPr/>
        </p:nvSpPr>
        <p:spPr bwMode="auto">
          <a:xfrm>
            <a:off x="1809750" y="4502150"/>
            <a:ext cx="914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99" name="Line 27"/>
          <p:cNvSpPr>
            <a:spLocks noChangeShapeType="1"/>
          </p:cNvSpPr>
          <p:nvPr/>
        </p:nvSpPr>
        <p:spPr bwMode="auto">
          <a:xfrm>
            <a:off x="5619750" y="168275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0" name="Line 28"/>
          <p:cNvSpPr>
            <a:spLocks noChangeShapeType="1"/>
          </p:cNvSpPr>
          <p:nvPr/>
        </p:nvSpPr>
        <p:spPr bwMode="auto">
          <a:xfrm flipH="1">
            <a:off x="4857750" y="1682750"/>
            <a:ext cx="762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1" name="Line 29"/>
          <p:cNvSpPr>
            <a:spLocks noChangeShapeType="1"/>
          </p:cNvSpPr>
          <p:nvPr/>
        </p:nvSpPr>
        <p:spPr bwMode="auto">
          <a:xfrm>
            <a:off x="4857750" y="290195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2" name="Line 30"/>
          <p:cNvSpPr>
            <a:spLocks noChangeShapeType="1"/>
          </p:cNvSpPr>
          <p:nvPr/>
        </p:nvSpPr>
        <p:spPr bwMode="auto">
          <a:xfrm flipV="1">
            <a:off x="7143750" y="1682750"/>
            <a:ext cx="762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3" name="Line 31"/>
          <p:cNvSpPr>
            <a:spLocks noChangeShapeType="1"/>
          </p:cNvSpPr>
          <p:nvPr/>
        </p:nvSpPr>
        <p:spPr bwMode="auto">
          <a:xfrm>
            <a:off x="5619750" y="1682750"/>
            <a:ext cx="1524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4" name="Text Box 32"/>
          <p:cNvSpPr txBox="1">
            <a:spLocks noChangeArrowheads="1"/>
          </p:cNvSpPr>
          <p:nvPr/>
        </p:nvSpPr>
        <p:spPr bwMode="auto">
          <a:xfrm>
            <a:off x="4552950" y="2673350"/>
            <a:ext cx="685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5" name="Text Box 33"/>
          <p:cNvSpPr txBox="1">
            <a:spLocks noChangeArrowheads="1"/>
          </p:cNvSpPr>
          <p:nvPr/>
        </p:nvSpPr>
        <p:spPr bwMode="auto">
          <a:xfrm>
            <a:off x="7234238" y="2876550"/>
            <a:ext cx="685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6" name="Text Box 34"/>
          <p:cNvSpPr txBox="1">
            <a:spLocks noChangeArrowheads="1"/>
          </p:cNvSpPr>
          <p:nvPr/>
        </p:nvSpPr>
        <p:spPr bwMode="auto">
          <a:xfrm>
            <a:off x="5073650" y="1220788"/>
            <a:ext cx="609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7" name="Text Box 35"/>
          <p:cNvSpPr txBox="1">
            <a:spLocks noChangeArrowheads="1"/>
          </p:cNvSpPr>
          <p:nvPr/>
        </p:nvSpPr>
        <p:spPr bwMode="auto">
          <a:xfrm>
            <a:off x="7829550" y="1454150"/>
            <a:ext cx="53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8" name="Text Box 36"/>
          <p:cNvSpPr txBox="1">
            <a:spLocks noChangeArrowheads="1"/>
          </p:cNvSpPr>
          <p:nvPr/>
        </p:nvSpPr>
        <p:spPr bwMode="auto">
          <a:xfrm>
            <a:off x="6000750" y="3130550"/>
            <a:ext cx="990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09" name="Text Box 37"/>
          <p:cNvSpPr txBox="1">
            <a:spLocks noChangeArrowheads="1"/>
          </p:cNvSpPr>
          <p:nvPr/>
        </p:nvSpPr>
        <p:spPr bwMode="auto">
          <a:xfrm>
            <a:off x="4572000" y="4019550"/>
            <a:ext cx="24193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△ABC≌△EFD (SAS)</a:t>
            </a:r>
          </a:p>
        </p:txBody>
      </p:sp>
      <p:sp>
        <p:nvSpPr>
          <p:cNvPr id="110" name="Text Box 38"/>
          <p:cNvSpPr txBox="1">
            <a:spLocks noChangeArrowheads="1"/>
          </p:cNvSpPr>
          <p:nvPr/>
        </p:nvSpPr>
        <p:spPr bwMode="auto">
          <a:xfrm>
            <a:off x="4572000" y="4476750"/>
            <a:ext cx="2286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△ADC≌△CBA (SAS)</a:t>
            </a:r>
          </a:p>
        </p:txBody>
      </p:sp>
      <p:sp>
        <p:nvSpPr>
          <p:cNvPr id="111" name="Line 39"/>
          <p:cNvSpPr>
            <a:spLocks noChangeShapeType="1"/>
          </p:cNvSpPr>
          <p:nvPr/>
        </p:nvSpPr>
        <p:spPr bwMode="auto">
          <a:xfrm>
            <a:off x="5002213" y="2228852"/>
            <a:ext cx="360362" cy="1444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7378700" y="2228851"/>
            <a:ext cx="215900" cy="714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13" name="Group 42"/>
          <p:cNvGrpSpPr/>
          <p:nvPr/>
        </p:nvGrpSpPr>
        <p:grpSpPr bwMode="auto">
          <a:xfrm>
            <a:off x="5578477" y="1797052"/>
            <a:ext cx="142875" cy="71438"/>
            <a:chOff x="0" y="0"/>
            <a:chExt cx="90" cy="45"/>
          </a:xfrm>
        </p:grpSpPr>
        <p:sp>
          <p:nvSpPr>
            <p:cNvPr id="114" name="Line 43"/>
            <p:cNvSpPr>
              <a:spLocks noChangeShapeType="1"/>
            </p:cNvSpPr>
            <p:nvPr/>
          </p:nvSpPr>
          <p:spPr bwMode="auto">
            <a:xfrm>
              <a:off x="0" y="0"/>
              <a:ext cx="45" cy="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5" name="Line 44"/>
            <p:cNvSpPr>
              <a:spLocks noChangeShapeType="1"/>
            </p:cNvSpPr>
            <p:nvPr/>
          </p:nvSpPr>
          <p:spPr bwMode="auto">
            <a:xfrm flipV="1">
              <a:off x="45" y="0"/>
              <a:ext cx="45" cy="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6" name="Group 45"/>
          <p:cNvGrpSpPr/>
          <p:nvPr/>
        </p:nvGrpSpPr>
        <p:grpSpPr bwMode="auto">
          <a:xfrm>
            <a:off x="7018338" y="2660652"/>
            <a:ext cx="215900" cy="144463"/>
            <a:chOff x="0" y="0"/>
            <a:chExt cx="136" cy="91"/>
          </a:xfrm>
        </p:grpSpPr>
        <p:sp>
          <p:nvSpPr>
            <p:cNvPr id="117" name="Line 46"/>
            <p:cNvSpPr>
              <a:spLocks noChangeShapeType="1"/>
            </p:cNvSpPr>
            <p:nvPr/>
          </p:nvSpPr>
          <p:spPr bwMode="auto">
            <a:xfrm flipV="1">
              <a:off x="0" y="0"/>
              <a:ext cx="91" cy="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8" name="Line 47"/>
            <p:cNvSpPr>
              <a:spLocks noChangeShapeType="1"/>
            </p:cNvSpPr>
            <p:nvPr/>
          </p:nvSpPr>
          <p:spPr bwMode="auto">
            <a:xfrm>
              <a:off x="91" y="0"/>
              <a:ext cx="45" cy="9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utoUpdateAnimBg="0"/>
      <p:bldP spid="1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grpSp>
        <p:nvGrpSpPr>
          <p:cNvPr id="33794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38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38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73397" y="806311"/>
            <a:ext cx="83502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全等吗？为什么？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155669" y="1281699"/>
            <a:ext cx="250193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吗？为什么？</a:t>
            </a:r>
          </a:p>
        </p:txBody>
      </p:sp>
      <p:grpSp>
        <p:nvGrpSpPr>
          <p:cNvPr id="49" name="Group 4"/>
          <p:cNvGrpSpPr/>
          <p:nvPr/>
        </p:nvGrpSpPr>
        <p:grpSpPr bwMode="auto">
          <a:xfrm>
            <a:off x="4495801" y="971550"/>
            <a:ext cx="3962400" cy="1967670"/>
            <a:chOff x="0" y="0"/>
            <a:chExt cx="2631" cy="1340"/>
          </a:xfrm>
        </p:grpSpPr>
        <p:sp>
          <p:nvSpPr>
            <p:cNvPr id="50" name="Line 5"/>
            <p:cNvSpPr>
              <a:spLocks noChangeShapeType="1"/>
            </p:cNvSpPr>
            <p:nvPr/>
          </p:nvSpPr>
          <p:spPr bwMode="auto">
            <a:xfrm>
              <a:off x="227" y="771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>
              <a:off x="227" y="771"/>
              <a:ext cx="635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Line 7"/>
            <p:cNvSpPr>
              <a:spLocks noChangeShapeType="1"/>
            </p:cNvSpPr>
            <p:nvPr/>
          </p:nvSpPr>
          <p:spPr bwMode="auto">
            <a:xfrm flipV="1">
              <a:off x="862" y="771"/>
              <a:ext cx="181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Line 8"/>
            <p:cNvSpPr>
              <a:spLocks noChangeShapeType="1"/>
            </p:cNvSpPr>
            <p:nvPr/>
          </p:nvSpPr>
          <p:spPr bwMode="auto">
            <a:xfrm flipH="1" flipV="1">
              <a:off x="1814" y="226"/>
              <a:ext cx="590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 flipH="1">
              <a:off x="1633" y="226"/>
              <a:ext cx="181" cy="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1860" y="0"/>
              <a:ext cx="499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56" name="Text Box 11"/>
            <p:cNvSpPr txBox="1">
              <a:spLocks noChangeArrowheads="1"/>
            </p:cNvSpPr>
            <p:nvPr/>
          </p:nvSpPr>
          <p:spPr bwMode="auto">
            <a:xfrm>
              <a:off x="2359" y="635"/>
              <a:ext cx="272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7" name="Text Box 12"/>
            <p:cNvSpPr txBox="1">
              <a:spLocks noChangeArrowheads="1"/>
            </p:cNvSpPr>
            <p:nvPr/>
          </p:nvSpPr>
          <p:spPr bwMode="auto">
            <a:xfrm>
              <a:off x="1452" y="725"/>
              <a:ext cx="499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771" y="453"/>
              <a:ext cx="499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0" y="680"/>
              <a:ext cx="499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0" name="Text Box 15"/>
            <p:cNvSpPr txBox="1">
              <a:spLocks noChangeArrowheads="1"/>
            </p:cNvSpPr>
            <p:nvPr/>
          </p:nvSpPr>
          <p:spPr bwMode="auto">
            <a:xfrm>
              <a:off x="907" y="1088"/>
              <a:ext cx="499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1451" y="579"/>
              <a:ext cx="590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2" name="Text Box 17"/>
            <p:cNvSpPr txBox="1">
              <a:spLocks noChangeArrowheads="1"/>
            </p:cNvSpPr>
            <p:nvPr/>
          </p:nvSpPr>
          <p:spPr bwMode="auto">
            <a:xfrm>
              <a:off x="998" y="725"/>
              <a:ext cx="195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63" name="Group 18"/>
            <p:cNvGrpSpPr/>
            <p:nvPr/>
          </p:nvGrpSpPr>
          <p:grpSpPr bwMode="auto">
            <a:xfrm>
              <a:off x="861" y="725"/>
              <a:ext cx="227" cy="590"/>
              <a:chOff x="135" y="0"/>
              <a:chExt cx="227" cy="590"/>
            </a:xfrm>
          </p:grpSpPr>
          <p:sp>
            <p:nvSpPr>
              <p:cNvPr id="67" name="Text Box 19"/>
              <p:cNvSpPr txBox="1">
                <a:spLocks noChangeArrowheads="1"/>
              </p:cNvSpPr>
              <p:nvPr/>
            </p:nvSpPr>
            <p:spPr bwMode="auto">
              <a:xfrm>
                <a:off x="135" y="0"/>
                <a:ext cx="227" cy="25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8" name="Line 20"/>
              <p:cNvSpPr>
                <a:spLocks noChangeShapeType="1"/>
              </p:cNvSpPr>
              <p:nvPr/>
            </p:nvSpPr>
            <p:spPr bwMode="auto">
              <a:xfrm flipH="1">
                <a:off x="136" y="46"/>
                <a:ext cx="181" cy="5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Group 21"/>
            <p:cNvGrpSpPr/>
            <p:nvPr/>
          </p:nvGrpSpPr>
          <p:grpSpPr bwMode="auto">
            <a:xfrm>
              <a:off x="1619" y="226"/>
              <a:ext cx="590" cy="604"/>
              <a:chOff x="-14" y="0"/>
              <a:chExt cx="590" cy="604"/>
            </a:xfrm>
          </p:grpSpPr>
          <p:sp>
            <p:nvSpPr>
              <p:cNvPr id="65" name="Text Box 22"/>
              <p:cNvSpPr txBox="1">
                <a:spLocks noChangeArrowheads="1"/>
              </p:cNvSpPr>
              <p:nvPr/>
            </p:nvSpPr>
            <p:spPr bwMode="auto">
              <a:xfrm>
                <a:off x="-14" y="352"/>
                <a:ext cx="590" cy="25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81" cy="54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1155673" y="2884448"/>
            <a:ext cx="21971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</a:p>
        </p:txBody>
      </p:sp>
      <p:sp>
        <p:nvSpPr>
          <p:cNvPr id="70" name="Text Box 28"/>
          <p:cNvSpPr txBox="1">
            <a:spLocks noChangeArrowheads="1"/>
          </p:cNvSpPr>
          <p:nvPr/>
        </p:nvSpPr>
        <p:spPr bwMode="auto">
          <a:xfrm>
            <a:off x="1140375" y="1778512"/>
            <a:ext cx="3793145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解：全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1016112" y="4507967"/>
            <a:ext cx="271769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∴△ABC≌△FED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4800600" y="3257550"/>
            <a:ext cx="2146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3" name="Text Box 31"/>
          <p:cNvSpPr txBox="1">
            <a:spLocks noChangeArrowheads="1"/>
          </p:cNvSpPr>
          <p:nvPr/>
        </p:nvSpPr>
        <p:spPr bwMode="auto">
          <a:xfrm>
            <a:off x="4800600" y="3714750"/>
            <a:ext cx="21463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4800604" y="4171950"/>
            <a:ext cx="23606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∴AC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FD</a:t>
            </a:r>
          </a:p>
        </p:txBody>
      </p:sp>
      <p:graphicFrame>
        <p:nvGraphicFramePr>
          <p:cNvPr id="75" name="Object 31"/>
          <p:cNvGraphicFramePr>
            <a:graphicFrameLocks noChangeAspect="1"/>
          </p:cNvGraphicFramePr>
          <p:nvPr/>
        </p:nvGraphicFramePr>
        <p:xfrm>
          <a:off x="1219200" y="3333752"/>
          <a:ext cx="1830000" cy="105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r:id="rId4" imgW="1511300" imgH="850900" progId="">
                  <p:embed/>
                </p:oleObj>
              </mc:Choice>
              <mc:Fallback>
                <p:oleObj r:id="rId4" imgW="1511300" imgH="850900" progId="">
                  <p:embed/>
                  <p:pic>
                    <p:nvPicPr>
                      <p:cNvPr id="0" name="图片 24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33752"/>
                        <a:ext cx="1830000" cy="1055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85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585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charset="0"/>
            </a:endParaRPr>
          </a:p>
        </p:txBody>
      </p:sp>
      <p:sp>
        <p:nvSpPr>
          <p:cNvPr id="35846" name="Rectangle 14"/>
          <p:cNvSpPr>
            <a:spLocks noChangeArrowheads="1"/>
          </p:cNvSpPr>
          <p:nvPr/>
        </p:nvSpPr>
        <p:spPr bwMode="auto">
          <a:xfrm>
            <a:off x="-1060450" y="1773954"/>
            <a:ext cx="216726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440632" y="895350"/>
            <a:ext cx="8246168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，那么判定△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ABD≌△ACD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的理由是（    ）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            B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          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ASA           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2706" name="Picture 67" descr="学科网(www.zxxk.com)--教育资源门户，提供试卷、教案、课件、论文、素材以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66952"/>
            <a:ext cx="1676400" cy="2048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094168" y="2065235"/>
            <a:ext cx="3634328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∵AD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BAD=∠CAD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AD=AD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∴可由“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SAS”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判定△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ABD≌△ACD.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08232" y="99601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ctr" hangingPunct="0"/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301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301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" y="129171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 flipH="1">
            <a:off x="6172200" y="1733552"/>
            <a:ext cx="1079500" cy="2303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7251700" y="1733552"/>
            <a:ext cx="1081088" cy="2303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72200" y="4037013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7251700" y="1804990"/>
            <a:ext cx="0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035804" y="4006850"/>
            <a:ext cx="7921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8293898" y="3822184"/>
            <a:ext cx="50958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19791" y="3853912"/>
            <a:ext cx="7921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7052866" y="1452728"/>
            <a:ext cx="79216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40548" y="1452730"/>
            <a:ext cx="6005513" cy="3271837"/>
            <a:chOff x="540544" y="1452728"/>
            <a:chExt cx="6005513" cy="3271837"/>
          </a:xfrm>
        </p:grpSpPr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540544" y="1452728"/>
              <a:ext cx="6005513" cy="32718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anchor="ctr"/>
            <a:lstStyle/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解：相等 </a:t>
              </a: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理由：∵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是∠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BAC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的角平分线</a:t>
              </a: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∴∠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BAD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＝∠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CAD</a:t>
              </a: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∵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在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△ABD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和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△ACD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</a:t>
              </a:r>
              <a:endPara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AB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∠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BAD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＝∠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CAD</a:t>
              </a: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</a:t>
              </a:r>
            </a:p>
            <a:p>
              <a:pPr eaLnBrk="1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∴△ABD≌△ACD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SAS</a:t>
              </a:r>
              <a:r>
                <a:rPr lang="zh-CN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 ∴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CD</a:t>
              </a:r>
            </a:p>
          </p:txBody>
        </p:sp>
        <p:sp>
          <p:nvSpPr>
            <p:cNvPr id="27" name="左大括号 26"/>
            <p:cNvSpPr/>
            <p:nvPr/>
          </p:nvSpPr>
          <p:spPr>
            <a:xfrm>
              <a:off x="609600" y="3181350"/>
              <a:ext cx="152400" cy="106680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97188" y="844721"/>
            <a:ext cx="84182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的角平分线。那么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？为什么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789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789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" name="Group 2"/>
          <p:cNvGrpSpPr/>
          <p:nvPr/>
        </p:nvGrpSpPr>
        <p:grpSpPr bwMode="auto">
          <a:xfrm>
            <a:off x="5334000" y="2060575"/>
            <a:ext cx="1905000" cy="2133600"/>
            <a:chOff x="0" y="0"/>
            <a:chExt cx="2321" cy="1560"/>
          </a:xfrm>
        </p:grpSpPr>
        <p:sp>
          <p:nvSpPr>
            <p:cNvPr id="24" name="Line 3"/>
            <p:cNvSpPr>
              <a:spLocks noChangeShapeType="1"/>
            </p:cNvSpPr>
            <p:nvPr/>
          </p:nvSpPr>
          <p:spPr bwMode="auto">
            <a:xfrm>
              <a:off x="1061" y="0"/>
              <a:ext cx="1260" cy="15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 flipH="1">
              <a:off x="11" y="0"/>
              <a:ext cx="1050" cy="15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0" y="758"/>
              <a:ext cx="1680" cy="7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 flipH="1" flipV="1">
              <a:off x="536" y="758"/>
              <a:ext cx="1785" cy="7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5029200" y="3943350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299325" y="3832225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858000" y="2876550"/>
            <a:ext cx="3513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334000" y="2800350"/>
            <a:ext cx="32573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953125" y="1622425"/>
            <a:ext cx="3513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762000" y="931126"/>
            <a:ext cx="6985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如图，已知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相等吗？为什么？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762000" y="1739902"/>
            <a:ext cx="4191000" cy="2524125"/>
            <a:chOff x="762000" y="1739900"/>
            <a:chExt cx="4191000" cy="2524125"/>
          </a:xfrm>
        </p:grpSpPr>
        <p:grpSp>
          <p:nvGrpSpPr>
            <p:cNvPr id="34" name="Group 35"/>
            <p:cNvGrpSpPr/>
            <p:nvPr/>
          </p:nvGrpSpPr>
          <p:grpSpPr bwMode="auto">
            <a:xfrm>
              <a:off x="762000" y="1739900"/>
              <a:ext cx="4191000" cy="2524125"/>
              <a:chOff x="192" y="367"/>
              <a:chExt cx="2640" cy="1590"/>
            </a:xfrm>
          </p:grpSpPr>
          <p:sp>
            <p:nvSpPr>
              <p:cNvPr id="35" name="Text Box 36"/>
              <p:cNvSpPr txBox="1">
                <a:spLocks noChangeArrowheads="1"/>
              </p:cNvSpPr>
              <p:nvPr/>
            </p:nvSpPr>
            <p:spPr bwMode="auto">
              <a:xfrm>
                <a:off x="278" y="367"/>
                <a:ext cx="2554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解：相等 理由：在△</a:t>
                </a: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ABD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和△</a:t>
                </a: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ACE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中</a:t>
                </a:r>
              </a:p>
            </p:txBody>
          </p:sp>
          <p:sp>
            <p:nvSpPr>
              <p:cNvPr id="36" name="Text Box 37"/>
              <p:cNvSpPr txBox="1">
                <a:spLocks noChangeArrowheads="1"/>
              </p:cNvSpPr>
              <p:nvPr/>
            </p:nvSpPr>
            <p:spPr bwMode="auto">
              <a:xfrm>
                <a:off x="192" y="1515"/>
                <a:ext cx="2583" cy="44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5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∴△ABD≌△ACE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SAS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）</a:t>
                </a:r>
              </a:p>
              <a:p>
                <a:pPr eaLnBrk="1" hangingPunct="1">
                  <a:lnSpc>
                    <a:spcPct val="85000"/>
                  </a:lnSpc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∴∠</a:t>
                </a: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</a:t>
                </a:r>
                <a:r>
                  <a: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＝∠</a:t>
                </a: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grpSp>
            <p:nvGrpSpPr>
              <p:cNvPr id="37" name="Group 38"/>
              <p:cNvGrpSpPr/>
              <p:nvPr/>
            </p:nvGrpSpPr>
            <p:grpSpPr bwMode="auto">
              <a:xfrm>
                <a:off x="432" y="669"/>
                <a:ext cx="1223" cy="1070"/>
                <a:chOff x="139" y="-10"/>
                <a:chExt cx="1223" cy="1070"/>
              </a:xfrm>
            </p:grpSpPr>
            <p:sp>
              <p:nvSpPr>
                <p:cNvPr id="45" name="Rectangle 46"/>
                <p:cNvSpPr>
                  <a:spLocks noChangeArrowheads="1"/>
                </p:cNvSpPr>
                <p:nvPr/>
              </p:nvSpPr>
              <p:spPr bwMode="auto">
                <a:xfrm>
                  <a:off x="1260" y="886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8"/>
                <p:cNvSpPr>
                  <a:spLocks noChangeArrowheads="1"/>
                </p:cNvSpPr>
                <p:nvPr/>
              </p:nvSpPr>
              <p:spPr bwMode="auto">
                <a:xfrm>
                  <a:off x="1362" y="501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9"/>
                <p:cNvSpPr>
                  <a:spLocks noChangeArrowheads="1"/>
                </p:cNvSpPr>
                <p:nvPr/>
              </p:nvSpPr>
              <p:spPr bwMode="auto">
                <a:xfrm>
                  <a:off x="576" y="459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Rectangle 50"/>
                <p:cNvSpPr>
                  <a:spLocks noChangeArrowheads="1"/>
                </p:cNvSpPr>
                <p:nvPr/>
              </p:nvSpPr>
              <p:spPr bwMode="auto">
                <a:xfrm>
                  <a:off x="1260" y="32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Rectangle 51"/>
                <p:cNvSpPr>
                  <a:spLocks noChangeArrowheads="1"/>
                </p:cNvSpPr>
                <p:nvPr/>
              </p:nvSpPr>
              <p:spPr bwMode="auto">
                <a:xfrm>
                  <a:off x="553" y="32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zh-CN" altLang="en-US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Rectangle 52"/>
                <p:cNvSpPr>
                  <a:spLocks noChangeArrowheads="1"/>
                </p:cNvSpPr>
                <p:nvPr/>
              </p:nvSpPr>
              <p:spPr bwMode="auto">
                <a:xfrm>
                  <a:off x="523" y="88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Rectangle 53"/>
                <p:cNvSpPr>
                  <a:spLocks noChangeArrowheads="1"/>
                </p:cNvSpPr>
                <p:nvPr/>
              </p:nvSpPr>
              <p:spPr bwMode="auto">
                <a:xfrm>
                  <a:off x="139" y="500"/>
                  <a:ext cx="549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dirty="0" smtClean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AD</a:t>
                  </a:r>
                  <a:r>
                    <a:rPr lang="zh-CN" altLang="en-US" dirty="0" smtClean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＝</a:t>
                  </a:r>
                  <a:r>
                    <a:rPr lang="en-US" altLang="zh-CN" dirty="0" smtClean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AE</a:t>
                  </a:r>
                  <a:endPara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Rectangle 57"/>
                <p:cNvSpPr>
                  <a:spLocks noChangeArrowheads="1"/>
                </p:cNvSpPr>
                <p:nvPr/>
              </p:nvSpPr>
              <p:spPr bwMode="auto">
                <a:xfrm>
                  <a:off x="153" y="-10"/>
                  <a:ext cx="549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dirty="0" smtClean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AB</a:t>
                  </a:r>
                  <a:r>
                    <a:rPr lang="zh-CN" altLang="en-US" dirty="0" smtClean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＝</a:t>
                  </a:r>
                  <a:r>
                    <a:rPr lang="en-US" altLang="zh-CN" dirty="0" smtClean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AC</a:t>
                  </a:r>
                  <a:endPara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9" name="组合 58"/>
            <p:cNvGrpSpPr/>
            <p:nvPr/>
          </p:nvGrpSpPr>
          <p:grpSpPr>
            <a:xfrm>
              <a:off x="990600" y="2343150"/>
              <a:ext cx="1143000" cy="838200"/>
              <a:chOff x="990600" y="2343150"/>
              <a:chExt cx="1143000" cy="838200"/>
            </a:xfrm>
          </p:grpSpPr>
          <p:pic>
            <p:nvPicPr>
              <p:cNvPr id="37891" name="Picture 9" descr="学科网(www.zxxk.com)--教育资源门户，提供试卷、教案、课件、论文、素材及各类教学资源下载，还有大量而丰富的教学相关资讯！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57388" y="2486025"/>
                <a:ext cx="9525" cy="19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" name="左大括号 56"/>
              <p:cNvSpPr/>
              <p:nvPr/>
            </p:nvSpPr>
            <p:spPr>
              <a:xfrm>
                <a:off x="990600" y="2343150"/>
                <a:ext cx="76200" cy="8382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Rectangle 57"/>
              <p:cNvSpPr>
                <a:spLocks noChangeArrowheads="1"/>
              </p:cNvSpPr>
              <p:nvPr/>
            </p:nvSpPr>
            <p:spPr bwMode="auto">
              <a:xfrm>
                <a:off x="1107678" y="2599551"/>
                <a:ext cx="1025922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dirty="0" smtClean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∠</a:t>
                </a:r>
                <a:r>
                  <a:rPr lang="en-US" altLang="zh-CN" dirty="0" smtClean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＝∠</a:t>
                </a:r>
                <a:r>
                  <a:rPr lang="en-US" altLang="zh-CN" dirty="0" smtClean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endPara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组合 5"/>
          <p:cNvGrpSpPr/>
          <p:nvPr/>
        </p:nvGrpSpPr>
        <p:grpSpPr bwMode="auto">
          <a:xfrm>
            <a:off x="268290" y="122239"/>
            <a:ext cx="2179359" cy="515641"/>
            <a:chOff x="279260" y="218396"/>
            <a:chExt cx="2179008" cy="51868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4" y="272690"/>
              <a:ext cx="1415544" cy="4643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096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4096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2" name="TextBox 6"/>
          <p:cNvSpPr txBox="1">
            <a:spLocks noChangeArrowheads="1"/>
          </p:cNvSpPr>
          <p:nvPr/>
        </p:nvSpPr>
        <p:spPr bwMode="auto">
          <a:xfrm>
            <a:off x="2927587" y="603353"/>
            <a:ext cx="25003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17836" y="1123950"/>
            <a:ext cx="545916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今天我们学习哪种方法判定两三角形全等？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86954" y="1595602"/>
            <a:ext cx="33209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边角边（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79251" y="2060200"/>
            <a:ext cx="58785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通过这节课，判定三角形全等的条件有哪些？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52604" y="2583418"/>
            <a:ext cx="283933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SSS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908267" y="3138902"/>
            <a:ext cx="594949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在这四种说明三角形全等的条件中，你发现了什么？ 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76400" y="3650218"/>
            <a:ext cx="50026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至少有一个条件：边相等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432877" y="4217604"/>
            <a:ext cx="5246215" cy="369332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边边角”不能判定两个三角形全等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77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8178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48186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8224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5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6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7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7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8221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2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223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8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48194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5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6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7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8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199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0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1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2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3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4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5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6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7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8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09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0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1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2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3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4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5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6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7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8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19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8220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8189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48190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1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2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93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8179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pic>
        <p:nvPicPr>
          <p:cNvPr id="48180" name="Picture 4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63813" y="1173164"/>
            <a:ext cx="1905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82" name="Picture 5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2402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85" name="Rectangle 56"/>
          <p:cNvSpPr>
            <a:spLocks noChangeArrowheads="1"/>
          </p:cNvSpPr>
          <p:nvPr/>
        </p:nvSpPr>
        <p:spPr bwMode="auto">
          <a:xfrm>
            <a:off x="3" y="347769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228600" y="895350"/>
            <a:ext cx="8763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△DEF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中，已知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AB=DE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BC=EF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，根据“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SAS”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判定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△ABC≌△DEF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，还需的条件是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∠A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=∠D      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B.∠B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=∠E      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∠C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=∠F      D.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以上三个均可以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5" name="图片 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384992"/>
            <a:ext cx="3429000" cy="2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1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6922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36928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36966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7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8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9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29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6963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4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65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30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36936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7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8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9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40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1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2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3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4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5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6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7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8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49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0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1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2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3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4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5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6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7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8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59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60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61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36962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6931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36932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3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4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935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36923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pic>
        <p:nvPicPr>
          <p:cNvPr id="36924" name="Picture 57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63813" y="1173164"/>
            <a:ext cx="19050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9"/>
          <p:cNvSpPr>
            <a:spLocks noChangeArrowheads="1"/>
          </p:cNvSpPr>
          <p:nvPr/>
        </p:nvSpPr>
        <p:spPr bwMode="auto">
          <a:xfrm>
            <a:off x="73028" y="135838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0003" y="1013131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、如图，E，F是四边形ABCD的对角线BD上的两点，AE</a:t>
            </a:r>
            <a:r>
              <a:rPr lang="zh-CN" altLang="en-US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∥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CF，AE=CF，BE=DF.</a:t>
            </a:r>
            <a:endParaRPr lang="en-US" altLang="zh-CN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说明：△ADE≌△CBF.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4" name="图片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190752"/>
            <a:ext cx="28384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4034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44042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4080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1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2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3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3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4077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78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79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4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44050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1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2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3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54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5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6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7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8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59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0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1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2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3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4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5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6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7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8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69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0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1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2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3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4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5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charset="0"/>
                </a:endParaRPr>
              </a:p>
            </p:txBody>
          </p:sp>
          <p:sp>
            <p:nvSpPr>
              <p:cNvPr id="44076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45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44046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7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8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9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4035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44041" name="Rectangle 59"/>
          <p:cNvSpPr>
            <a:spLocks noChangeArrowheads="1"/>
          </p:cNvSpPr>
          <p:nvPr/>
        </p:nvSpPr>
        <p:spPr bwMode="auto">
          <a:xfrm>
            <a:off x="569913" y="3551209"/>
            <a:ext cx="31290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zh-CN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CN" altLang="en-US"/>
          </a:p>
        </p:txBody>
      </p:sp>
      <p:sp>
        <p:nvSpPr>
          <p:cNvPr id="75777" name="AutoShape 1" descr=" "/>
          <p:cNvSpPr>
            <a:spLocks noChangeAspect="1" noChangeArrowheads="1"/>
          </p:cNvSpPr>
          <p:nvPr/>
        </p:nvSpPr>
        <p:spPr bwMode="auto">
          <a:xfrm>
            <a:off x="4" y="809625"/>
            <a:ext cx="151447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3" y="62496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3" y="62496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783500" y="998924"/>
            <a:ext cx="6705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、如图，AC=AD，∠BAC=∠BAD，点E在AB上.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(1)能找出_____对全等的三角形；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(2)请写出一对全等三角形，并说明理由.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8" name="图片 6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1681964"/>
            <a:ext cx="1879600" cy="26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769" y="1091397"/>
            <a:ext cx="8153400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完成课本“做一做”，请问发现了什么？得到什么结论？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两边和它们的夹角对应相等的两个三角形全等，简写为“边角边”或“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SAS”.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通过对课本中“议一议”的思考学习，你发现了什么规律？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两边及其一边所对的角对应相等，两个三角形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</a:t>
            </a:r>
          </a:p>
        </p:txBody>
      </p:sp>
      <p:grpSp>
        <p:nvGrpSpPr>
          <p:cNvPr id="1638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38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638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819400" y="1848475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798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893" y="272616"/>
              <a:ext cx="1415431" cy="46376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41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74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393" y="2221708"/>
            <a:ext cx="3643312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25" y="3057527"/>
            <a:ext cx="642938" cy="6381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1600200" y="1682921"/>
            <a:ext cx="6858000" cy="50783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spcAft>
                <a:spcPts val="1080"/>
              </a:spcAft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使学生掌握</a:t>
            </a:r>
            <a:r>
              <a:rPr lang="en-GB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的内容，会运用</a:t>
            </a:r>
            <a:r>
              <a:rPr lang="en-GB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来识别两个三角形全等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1676400" y="3179837"/>
            <a:ext cx="6934200" cy="507831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spcAft>
                <a:spcPts val="1080"/>
              </a:spcAft>
            </a:pP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掌握并会运用</a:t>
            </a:r>
            <a:r>
              <a:rPr lang="en-GB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来识别两个三角形全等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并能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解决简单的实际问题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8306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893" y="272650"/>
              <a:ext cx="1415431" cy="4640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46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946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3200404" y="2190752"/>
            <a:ext cx="2663825" cy="1584325"/>
          </a:xfrm>
          <a:prstGeom prst="triangle">
            <a:avLst>
              <a:gd name="adj" fmla="val 69458"/>
            </a:avLst>
          </a:prstGeom>
          <a:solidFill>
            <a:schemeClr val="accent1"/>
          </a:solidFill>
          <a:ln w="9525">
            <a:solidFill>
              <a:schemeClr val="tx1"/>
            </a:solidFill>
            <a:bevel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489325" y="2335214"/>
            <a:ext cx="2426116" cy="1974553"/>
            <a:chOff x="3398838" y="3113087"/>
            <a:chExt cx="2426116" cy="1974553"/>
          </a:xfrm>
        </p:grpSpPr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3541713" y="325755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5486400" y="3328987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4262438" y="462597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4535488" y="3162300"/>
              <a:ext cx="341760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β</a:t>
              </a: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5111750" y="4025900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γ</a:t>
              </a:r>
            </a:p>
          </p:txBody>
        </p:sp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3398838" y="4044950"/>
              <a:ext cx="346570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α</a:t>
              </a:r>
            </a:p>
          </p:txBody>
        </p:sp>
        <p:sp>
          <p:nvSpPr>
            <p:cNvPr id="32" name="Arc 25"/>
            <p:cNvSpPr>
              <a:spLocks noChangeArrowheads="1"/>
            </p:cNvSpPr>
            <p:nvPr/>
          </p:nvSpPr>
          <p:spPr bwMode="auto">
            <a:xfrm>
              <a:off x="3398838" y="4337050"/>
              <a:ext cx="71437" cy="215900"/>
            </a:xfrm>
            <a:custGeom>
              <a:avLst/>
              <a:gdLst>
                <a:gd name="T0" fmla="*/ -3 w 21600"/>
                <a:gd name="T1" fmla="*/ 0 h 21600"/>
                <a:gd name="T2" fmla="*/ 71437 w 21600"/>
                <a:gd name="T3" fmla="*/ 215900 h 21600"/>
                <a:gd name="T4" fmla="*/ -3 w 21600"/>
                <a:gd name="T5" fmla="*/ 0 h 21600"/>
                <a:gd name="T6" fmla="*/ 71437 w 21600"/>
                <a:gd name="T7" fmla="*/ 215900 h 21600"/>
                <a:gd name="T8" fmla="*/ 0 w 21600"/>
                <a:gd name="T9" fmla="*/ 2159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Arc 26"/>
            <p:cNvSpPr>
              <a:spLocks noChangeArrowheads="1"/>
            </p:cNvSpPr>
            <p:nvPr/>
          </p:nvSpPr>
          <p:spPr bwMode="auto">
            <a:xfrm flipV="1">
              <a:off x="4651375" y="3113087"/>
              <a:ext cx="420688" cy="144463"/>
            </a:xfrm>
            <a:custGeom>
              <a:avLst/>
              <a:gdLst>
                <a:gd name="T0" fmla="*/ -20 w 21058"/>
                <a:gd name="T1" fmla="*/ 716 h 21600"/>
                <a:gd name="T2" fmla="*/ 43092 w 21058"/>
                <a:gd name="T3" fmla="*/ 0 h 21600"/>
                <a:gd name="T4" fmla="*/ 420688 w 21058"/>
                <a:gd name="T5" fmla="*/ 74532 h 21600"/>
                <a:gd name="T6" fmla="*/ -20 w 21058"/>
                <a:gd name="T7" fmla="*/ 716 h 21600"/>
                <a:gd name="T8" fmla="*/ 43092 w 21058"/>
                <a:gd name="T9" fmla="*/ 0 h 21600"/>
                <a:gd name="T10" fmla="*/ 420688 w 21058"/>
                <a:gd name="T11" fmla="*/ 74532 h 21600"/>
                <a:gd name="T12" fmla="*/ 43092 w 21058"/>
                <a:gd name="T13" fmla="*/ 144463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058" h="21600" fill="none">
                  <a:moveTo>
                    <a:pt x="-1" y="107"/>
                  </a:moveTo>
                  <a:cubicBezTo>
                    <a:pt x="716" y="36"/>
                    <a:pt x="1436" y="-1"/>
                    <a:pt x="2157" y="0"/>
                  </a:cubicBezTo>
                  <a:cubicBezTo>
                    <a:pt x="10015" y="0"/>
                    <a:pt x="17254" y="4268"/>
                    <a:pt x="21058" y="11144"/>
                  </a:cubicBezTo>
                </a:path>
                <a:path w="21058" h="21600" stroke="0">
                  <a:moveTo>
                    <a:pt x="-1" y="107"/>
                  </a:moveTo>
                  <a:cubicBezTo>
                    <a:pt x="716" y="36"/>
                    <a:pt x="1436" y="-1"/>
                    <a:pt x="2157" y="0"/>
                  </a:cubicBezTo>
                  <a:cubicBezTo>
                    <a:pt x="10015" y="0"/>
                    <a:pt x="17254" y="4268"/>
                    <a:pt x="21058" y="11144"/>
                  </a:cubicBezTo>
                  <a:lnTo>
                    <a:pt x="2157" y="21600"/>
                  </a:lnTo>
                  <a:lnTo>
                    <a:pt x="-1" y="10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Arc 27"/>
            <p:cNvSpPr>
              <a:spLocks noChangeArrowheads="1"/>
            </p:cNvSpPr>
            <p:nvPr/>
          </p:nvSpPr>
          <p:spPr bwMode="auto">
            <a:xfrm flipH="1">
              <a:off x="5630863" y="4351337"/>
              <a:ext cx="71437" cy="201613"/>
            </a:xfrm>
            <a:custGeom>
              <a:avLst/>
              <a:gdLst>
                <a:gd name="T0" fmla="*/ 25244 w 21600"/>
                <a:gd name="T1" fmla="*/ -10 h 20206"/>
                <a:gd name="T2" fmla="*/ 71437 w 21600"/>
                <a:gd name="T3" fmla="*/ 201613 h 20206"/>
                <a:gd name="T4" fmla="*/ 25244 w 21600"/>
                <a:gd name="T5" fmla="*/ -10 h 20206"/>
                <a:gd name="T6" fmla="*/ 71437 w 21600"/>
                <a:gd name="T7" fmla="*/ 201613 h 20206"/>
                <a:gd name="T8" fmla="*/ 0 w 21600"/>
                <a:gd name="T9" fmla="*/ 201613 h 20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0206" fill="none">
                  <a:moveTo>
                    <a:pt x="7633" y="-1"/>
                  </a:moveTo>
                  <a:cubicBezTo>
                    <a:pt x="16038" y="3174"/>
                    <a:pt x="21600" y="11221"/>
                    <a:pt x="21600" y="20206"/>
                  </a:cubicBezTo>
                </a:path>
                <a:path w="21600" h="20206" stroke="0">
                  <a:moveTo>
                    <a:pt x="7633" y="-1"/>
                  </a:moveTo>
                  <a:cubicBezTo>
                    <a:pt x="16038" y="3174"/>
                    <a:pt x="21600" y="11221"/>
                    <a:pt x="21600" y="20206"/>
                  </a:cubicBezTo>
                  <a:lnTo>
                    <a:pt x="0" y="20206"/>
                  </a:lnTo>
                  <a:lnTo>
                    <a:pt x="7633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81000" y="810220"/>
            <a:ext cx="8400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" indent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某工厂接到一批三角形零件的加工任务，要求尺寸如图。如果你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是质检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人员，你至少需要量出几个数据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才能判断产品是否合格呢？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5"/>
          <p:cNvSpPr txBox="1"/>
          <p:nvPr/>
        </p:nvSpPr>
        <p:spPr bwMode="auto">
          <a:xfrm>
            <a:off x="2667000" y="666750"/>
            <a:ext cx="47244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探究：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三角形全等的条件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48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050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050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矩形 26"/>
          <p:cNvSpPr/>
          <p:nvPr/>
        </p:nvSpPr>
        <p:spPr>
          <a:xfrm>
            <a:off x="458262" y="1224587"/>
            <a:ext cx="83047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我们知道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如果给定一个三角形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三条边的长度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两角一边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，那么因此得到的三角形都是全等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如果已知一个三角形的两边及一角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那么有几种可能的情况呢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081133" y="2226500"/>
            <a:ext cx="221086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45720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、两边及夹角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671937" y="2226500"/>
            <a:ext cx="307007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45720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、两边及其一边的对角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1081137" y="2952750"/>
            <a:ext cx="4862467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每种情况下得到的三角形都全等吗</a:t>
            </a: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5"/>
          <p:cNvSpPr txBox="1"/>
          <p:nvPr/>
        </p:nvSpPr>
        <p:spPr bwMode="auto">
          <a:xfrm>
            <a:off x="2743200" y="6667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探究点一：三角形全等的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150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2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52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152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45297" y="1278378"/>
            <a:ext cx="847010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）两边及夹角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三角形两边分别为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2.5cm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3.5cm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，它们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，你能画出这个三角形吗？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你画的三角形与同伴画的一定全等吗？</a:t>
            </a:r>
          </a:p>
        </p:txBody>
      </p:sp>
      <p:grpSp>
        <p:nvGrpSpPr>
          <p:cNvPr id="38" name="Group 3"/>
          <p:cNvGrpSpPr/>
          <p:nvPr/>
        </p:nvGrpSpPr>
        <p:grpSpPr bwMode="auto">
          <a:xfrm>
            <a:off x="1531938" y="2647951"/>
            <a:ext cx="3200400" cy="1893890"/>
            <a:chOff x="96" y="0"/>
            <a:chExt cx="2016" cy="1193"/>
          </a:xfrm>
        </p:grpSpPr>
        <p:grpSp>
          <p:nvGrpSpPr>
            <p:cNvPr id="39" name="Group 4"/>
            <p:cNvGrpSpPr/>
            <p:nvPr/>
          </p:nvGrpSpPr>
          <p:grpSpPr bwMode="auto">
            <a:xfrm>
              <a:off x="240" y="192"/>
              <a:ext cx="1584" cy="1001"/>
              <a:chOff x="0" y="0"/>
              <a:chExt cx="1584" cy="1001"/>
            </a:xfrm>
          </p:grpSpPr>
          <p:sp>
            <p:nvSpPr>
              <p:cNvPr id="43" name="Line 5"/>
              <p:cNvSpPr>
                <a:spLocks noChangeShapeType="1"/>
              </p:cNvSpPr>
              <p:nvPr/>
            </p:nvSpPr>
            <p:spPr bwMode="auto">
              <a:xfrm>
                <a:off x="48" y="768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6"/>
              <p:cNvSpPr>
                <a:spLocks noChangeShapeType="1"/>
              </p:cNvSpPr>
              <p:nvPr/>
            </p:nvSpPr>
            <p:spPr bwMode="auto">
              <a:xfrm flipV="1">
                <a:off x="48" y="0"/>
                <a:ext cx="96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Freeform 7"/>
              <p:cNvSpPr/>
              <p:nvPr/>
            </p:nvSpPr>
            <p:spPr bwMode="auto">
              <a:xfrm>
                <a:off x="144" y="672"/>
                <a:ext cx="160" cy="112"/>
              </a:xfrm>
              <a:custGeom>
                <a:avLst/>
                <a:gdLst>
                  <a:gd name="T0" fmla="*/ 96 w 160"/>
                  <a:gd name="T1" fmla="*/ 0 h 112"/>
                  <a:gd name="T2" fmla="*/ 144 w 160"/>
                  <a:gd name="T3" fmla="*/ 96 h 112"/>
                  <a:gd name="T4" fmla="*/ 0 w 160"/>
                  <a:gd name="T5" fmla="*/ 96 h 112"/>
                  <a:gd name="T6" fmla="*/ 0 60000 65536"/>
                  <a:gd name="T7" fmla="*/ 0 60000 65536"/>
                  <a:gd name="T8" fmla="*/ 0 60000 65536"/>
                  <a:gd name="T9" fmla="*/ 0 w 160"/>
                  <a:gd name="T10" fmla="*/ 0 h 112"/>
                  <a:gd name="T11" fmla="*/ 160 w 160"/>
                  <a:gd name="T12" fmla="*/ 112 h 1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0" h="112">
                    <a:moveTo>
                      <a:pt x="96" y="0"/>
                    </a:moveTo>
                    <a:cubicBezTo>
                      <a:pt x="128" y="40"/>
                      <a:pt x="160" y="80"/>
                      <a:pt x="144" y="96"/>
                    </a:cubicBezTo>
                    <a:cubicBezTo>
                      <a:pt x="128" y="112"/>
                      <a:pt x="24" y="96"/>
                      <a:pt x="0" y="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bevel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864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3.5cm</a:t>
                </a:r>
              </a:p>
            </p:txBody>
          </p:sp>
          <p:sp>
            <p:nvSpPr>
              <p:cNvPr id="47" name="Text Box 9"/>
              <p:cNvSpPr txBox="1">
                <a:spLocks noChangeArrowheads="1"/>
              </p:cNvSpPr>
              <p:nvPr/>
            </p:nvSpPr>
            <p:spPr bwMode="auto">
              <a:xfrm>
                <a:off x="0" y="144"/>
                <a:ext cx="960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2.5cm</a:t>
                </a:r>
              </a:p>
            </p:txBody>
          </p:sp>
          <p:sp>
            <p:nvSpPr>
              <p:cNvPr id="48" name="Text Box 10"/>
              <p:cNvSpPr txBox="1">
                <a:spLocks noChangeArrowheads="1"/>
              </p:cNvSpPr>
              <p:nvPr/>
            </p:nvSpPr>
            <p:spPr bwMode="auto">
              <a:xfrm>
                <a:off x="245" y="572"/>
                <a:ext cx="624" cy="2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40°</a:t>
                </a:r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>
                <a:off x="1008" y="0"/>
                <a:ext cx="576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>
                <a:off x="864" y="72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576" y="28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96" y="816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1824" y="864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1008" y="0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53" name="Group 18"/>
          <p:cNvGrpSpPr/>
          <p:nvPr/>
        </p:nvGrpSpPr>
        <p:grpSpPr bwMode="auto">
          <a:xfrm>
            <a:off x="1524000" y="2659063"/>
            <a:ext cx="3352800" cy="1887540"/>
            <a:chOff x="0" y="52"/>
            <a:chExt cx="2112" cy="1189"/>
          </a:xfrm>
        </p:grpSpPr>
        <p:grpSp>
          <p:nvGrpSpPr>
            <p:cNvPr id="54" name="Group 19"/>
            <p:cNvGrpSpPr/>
            <p:nvPr/>
          </p:nvGrpSpPr>
          <p:grpSpPr bwMode="auto">
            <a:xfrm>
              <a:off x="144" y="240"/>
              <a:ext cx="1584" cy="1001"/>
              <a:chOff x="0" y="0"/>
              <a:chExt cx="1584" cy="1001"/>
            </a:xfrm>
          </p:grpSpPr>
          <p:grpSp>
            <p:nvGrpSpPr>
              <p:cNvPr id="58" name="Group 20"/>
              <p:cNvGrpSpPr/>
              <p:nvPr/>
            </p:nvGrpSpPr>
            <p:grpSpPr bwMode="auto">
              <a:xfrm>
                <a:off x="0" y="0"/>
                <a:ext cx="1584" cy="1001"/>
                <a:chOff x="0" y="0"/>
                <a:chExt cx="1584" cy="1001"/>
              </a:xfrm>
            </p:grpSpPr>
            <p:sp>
              <p:nvSpPr>
                <p:cNvPr id="62" name="Line 21"/>
                <p:cNvSpPr>
                  <a:spLocks noChangeShapeType="1"/>
                </p:cNvSpPr>
                <p:nvPr/>
              </p:nvSpPr>
              <p:spPr bwMode="auto">
                <a:xfrm>
                  <a:off x="48" y="768"/>
                  <a:ext cx="15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8" y="0"/>
                  <a:ext cx="960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Freeform 23"/>
                <p:cNvSpPr/>
                <p:nvPr/>
              </p:nvSpPr>
              <p:spPr bwMode="auto">
                <a:xfrm>
                  <a:off x="144" y="672"/>
                  <a:ext cx="160" cy="112"/>
                </a:xfrm>
                <a:custGeom>
                  <a:avLst/>
                  <a:gdLst>
                    <a:gd name="T0" fmla="*/ 96 w 160"/>
                    <a:gd name="T1" fmla="*/ 0 h 112"/>
                    <a:gd name="T2" fmla="*/ 144 w 160"/>
                    <a:gd name="T3" fmla="*/ 96 h 112"/>
                    <a:gd name="T4" fmla="*/ 0 w 160"/>
                    <a:gd name="T5" fmla="*/ 96 h 112"/>
                    <a:gd name="T6" fmla="*/ 0 60000 65536"/>
                    <a:gd name="T7" fmla="*/ 0 60000 65536"/>
                    <a:gd name="T8" fmla="*/ 0 60000 65536"/>
                    <a:gd name="T9" fmla="*/ 0 w 160"/>
                    <a:gd name="T10" fmla="*/ 0 h 112"/>
                    <a:gd name="T11" fmla="*/ 160 w 160"/>
                    <a:gd name="T12" fmla="*/ 112 h 1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60" h="112">
                      <a:moveTo>
                        <a:pt x="96" y="0"/>
                      </a:moveTo>
                      <a:cubicBezTo>
                        <a:pt x="128" y="40"/>
                        <a:pt x="160" y="80"/>
                        <a:pt x="144" y="96"/>
                      </a:cubicBezTo>
                      <a:cubicBezTo>
                        <a:pt x="128" y="112"/>
                        <a:pt x="24" y="96"/>
                        <a:pt x="0" y="96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bevel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76" y="768"/>
                  <a:ext cx="86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3.5cm</a:t>
                  </a:r>
                </a:p>
              </p:txBody>
            </p:sp>
            <p:sp>
              <p:nvSpPr>
                <p:cNvPr id="6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0" y="144"/>
                  <a:ext cx="96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2.5cm</a:t>
                  </a:r>
                </a:p>
              </p:txBody>
            </p:sp>
            <p:sp>
              <p:nvSpPr>
                <p:cNvPr id="6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6" y="559"/>
                  <a:ext cx="62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latin typeface="Times New Roman" panose="02020603050405020304" pitchFamily="18" charset="0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40°</a:t>
                  </a:r>
                </a:p>
              </p:txBody>
            </p:sp>
            <p:sp>
              <p:nvSpPr>
                <p:cNvPr id="68" name="Line 27"/>
                <p:cNvSpPr>
                  <a:spLocks noChangeShapeType="1"/>
                </p:cNvSpPr>
                <p:nvPr/>
              </p:nvSpPr>
              <p:spPr bwMode="auto">
                <a:xfrm>
                  <a:off x="1008" y="0"/>
                  <a:ext cx="576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9" name="Line 28"/>
              <p:cNvSpPr>
                <a:spLocks noChangeShapeType="1"/>
              </p:cNvSpPr>
              <p:nvPr/>
            </p:nvSpPr>
            <p:spPr bwMode="auto">
              <a:xfrm>
                <a:off x="912" y="72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Line 29"/>
              <p:cNvSpPr>
                <a:spLocks noChangeShapeType="1"/>
              </p:cNvSpPr>
              <p:nvPr/>
            </p:nvSpPr>
            <p:spPr bwMode="auto">
              <a:xfrm>
                <a:off x="672" y="240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Line 30"/>
              <p:cNvSpPr>
                <a:spLocks noChangeShapeType="1"/>
              </p:cNvSpPr>
              <p:nvPr/>
            </p:nvSpPr>
            <p:spPr bwMode="auto">
              <a:xfrm>
                <a:off x="624" y="288"/>
                <a:ext cx="48" cy="4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0" y="864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6" name="Text Box 32"/>
            <p:cNvSpPr txBox="1">
              <a:spLocks noChangeArrowheads="1"/>
            </p:cNvSpPr>
            <p:nvPr/>
          </p:nvSpPr>
          <p:spPr bwMode="auto">
            <a:xfrm>
              <a:off x="1728" y="916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917" y="5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69" name="矩形 68"/>
          <p:cNvSpPr/>
          <p:nvPr/>
        </p:nvSpPr>
        <p:spPr>
          <a:xfrm>
            <a:off x="5202676" y="2997023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归纳总结：两边和它们的夹角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对应相等的两个三角形全等，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简写为“边角边”或“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SAS”.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54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254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0" name="标题 5"/>
          <p:cNvSpPr txBox="1"/>
          <p:nvPr/>
        </p:nvSpPr>
        <p:spPr bwMode="auto">
          <a:xfrm>
            <a:off x="2546369" y="616818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点二：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条件（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33400" y="1431748"/>
            <a:ext cx="8305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2.5cm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3.5cm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为三角形的两边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，长度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2.5cm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的边所对的角为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，情况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又怎样？动手画一画，你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了什么？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533400" y="1090498"/>
            <a:ext cx="297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两边及其中一边的对角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438400" y="4489450"/>
            <a:ext cx="685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34" name="Group 5"/>
          <p:cNvGrpSpPr/>
          <p:nvPr/>
        </p:nvGrpSpPr>
        <p:grpSpPr bwMode="auto">
          <a:xfrm>
            <a:off x="1066800" y="2336801"/>
            <a:ext cx="2338388" cy="2293939"/>
            <a:chOff x="0" y="0"/>
            <a:chExt cx="1473" cy="1445"/>
          </a:xfrm>
        </p:grpSpPr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1134" y="0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240" y="1404"/>
              <a:ext cx="647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V="1">
              <a:off x="240" y="300"/>
              <a:ext cx="1104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 flipH="1">
              <a:off x="864" y="300"/>
              <a:ext cx="48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0" y="1212"/>
              <a:ext cx="624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 rot="17700000">
              <a:off x="800" y="717"/>
              <a:ext cx="1114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2.5cm</a:t>
              </a: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 rot="18000000">
              <a:off x="180" y="522"/>
              <a:ext cx="1010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3.5cm</a:t>
              </a:r>
            </a:p>
          </p:txBody>
        </p:sp>
        <p:sp>
          <p:nvSpPr>
            <p:cNvPr id="42" name="Freeform 13"/>
            <p:cNvSpPr/>
            <p:nvPr/>
          </p:nvSpPr>
          <p:spPr bwMode="auto">
            <a:xfrm>
              <a:off x="408" y="1248"/>
              <a:ext cx="39" cy="156"/>
            </a:xfrm>
            <a:custGeom>
              <a:avLst/>
              <a:gdLst>
                <a:gd name="T0" fmla="*/ 0 w 39"/>
                <a:gd name="T1" fmla="*/ 0 h 156"/>
                <a:gd name="T2" fmla="*/ 12 w 39"/>
                <a:gd name="T3" fmla="*/ 36 h 156"/>
                <a:gd name="T4" fmla="*/ 36 w 39"/>
                <a:gd name="T5" fmla="*/ 72 h 156"/>
                <a:gd name="T6" fmla="*/ 24 w 39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156"/>
                <a:gd name="T14" fmla="*/ 39 w 39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156">
                  <a:moveTo>
                    <a:pt x="0" y="0"/>
                  </a:moveTo>
                  <a:cubicBezTo>
                    <a:pt x="4" y="12"/>
                    <a:pt x="6" y="25"/>
                    <a:pt x="12" y="36"/>
                  </a:cubicBezTo>
                  <a:cubicBezTo>
                    <a:pt x="18" y="49"/>
                    <a:pt x="34" y="58"/>
                    <a:pt x="36" y="72"/>
                  </a:cubicBezTo>
                  <a:cubicBezTo>
                    <a:pt x="39" y="100"/>
                    <a:pt x="24" y="128"/>
                    <a:pt x="24" y="15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14"/>
            <p:cNvSpPr txBox="1">
              <a:spLocks noChangeArrowheads="1"/>
            </p:cNvSpPr>
            <p:nvPr/>
          </p:nvSpPr>
          <p:spPr bwMode="auto">
            <a:xfrm>
              <a:off x="378" y="1146"/>
              <a:ext cx="1008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40°</a:t>
              </a:r>
            </a:p>
          </p:txBody>
        </p:sp>
      </p:grpSp>
      <p:grpSp>
        <p:nvGrpSpPr>
          <p:cNvPr id="44" name="Group 15"/>
          <p:cNvGrpSpPr/>
          <p:nvPr/>
        </p:nvGrpSpPr>
        <p:grpSpPr bwMode="auto">
          <a:xfrm>
            <a:off x="4595816" y="2408238"/>
            <a:ext cx="3150207" cy="2525714"/>
            <a:chOff x="0" y="0"/>
            <a:chExt cx="2076" cy="1591"/>
          </a:xfrm>
        </p:grpSpPr>
        <p:sp>
          <p:nvSpPr>
            <p:cNvPr id="45" name="Text Box 16"/>
            <p:cNvSpPr txBox="1">
              <a:spLocks noChangeArrowheads="1"/>
            </p:cNvSpPr>
            <p:nvPr/>
          </p:nvSpPr>
          <p:spPr bwMode="auto">
            <a:xfrm>
              <a:off x="1692" y="1351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0" y="1358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181" y="1353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 flipV="1">
              <a:off x="181" y="249"/>
              <a:ext cx="1104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>
              <a:off x="1285" y="249"/>
              <a:ext cx="551" cy="11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 Box 21"/>
            <p:cNvSpPr txBox="1">
              <a:spLocks noChangeArrowheads="1"/>
            </p:cNvSpPr>
            <p:nvPr/>
          </p:nvSpPr>
          <p:spPr bwMode="auto">
            <a:xfrm>
              <a:off x="1093" y="9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25" y="1209"/>
              <a:ext cx="72" cy="144"/>
            </a:xfrm>
            <a:custGeom>
              <a:avLst/>
              <a:gdLst>
                <a:gd name="T0" fmla="*/ 0 w 72"/>
                <a:gd name="T1" fmla="*/ 0 h 144"/>
                <a:gd name="T2" fmla="*/ 60 w 72"/>
                <a:gd name="T3" fmla="*/ 144 h 144"/>
                <a:gd name="T4" fmla="*/ 0 60000 65536"/>
                <a:gd name="T5" fmla="*/ 0 60000 65536"/>
                <a:gd name="T6" fmla="*/ 0 w 72"/>
                <a:gd name="T7" fmla="*/ 0 h 144"/>
                <a:gd name="T8" fmla="*/ 72 w 72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" h="144">
                  <a:moveTo>
                    <a:pt x="0" y="0"/>
                  </a:moveTo>
                  <a:cubicBezTo>
                    <a:pt x="72" y="54"/>
                    <a:pt x="60" y="52"/>
                    <a:pt x="60" y="14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23"/>
            <p:cNvSpPr txBox="1">
              <a:spLocks noChangeArrowheads="1"/>
            </p:cNvSpPr>
            <p:nvPr/>
          </p:nvSpPr>
          <p:spPr bwMode="auto">
            <a:xfrm>
              <a:off x="329" y="1052"/>
              <a:ext cx="1008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40°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 rot="18000000">
              <a:off x="119" y="403"/>
              <a:ext cx="1049" cy="2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3.5cm</a:t>
              </a:r>
            </a:p>
          </p:txBody>
        </p:sp>
        <p:sp>
          <p:nvSpPr>
            <p:cNvPr id="54" name="Text Box 25"/>
            <p:cNvSpPr txBox="1">
              <a:spLocks noChangeArrowheads="1"/>
            </p:cNvSpPr>
            <p:nvPr/>
          </p:nvSpPr>
          <p:spPr bwMode="auto">
            <a:xfrm rot="4440000">
              <a:off x="1162" y="676"/>
              <a:ext cx="1143" cy="2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2.5cm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07 -0.00046 L -0.36788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57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357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4" name="标题 5"/>
          <p:cNvSpPr txBox="1"/>
          <p:nvPr/>
        </p:nvSpPr>
        <p:spPr bwMode="auto">
          <a:xfrm>
            <a:off x="2428908" y="1091397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点二：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条件（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09600" y="1809750"/>
            <a:ext cx="799306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归纳总结：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两边及其一边所对的角对应相等，两个三角形</a:t>
            </a:r>
            <a:r>
              <a:rPr lang="zh-CN" altLang="en-US" sz="20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560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560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2" name="标题 5"/>
          <p:cNvSpPr txBox="1"/>
          <p:nvPr/>
        </p:nvSpPr>
        <p:spPr bwMode="auto">
          <a:xfrm>
            <a:off x="2286000" y="742950"/>
            <a:ext cx="46482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三角形全等的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09600" y="1504952"/>
            <a:ext cx="8534400" cy="16158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归纳总论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两边和它们的夹角对应相等的两个三角形全等，简写为“边角边”或“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SAS”.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）两边及其一边所对的角对应相等，两个三角形</a:t>
            </a:r>
            <a:r>
              <a:rPr lang="zh-CN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不一定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Microsoft Office PowerPoint</Application>
  <PresentationFormat>全屏显示(16:9)</PresentationFormat>
  <Paragraphs>189</Paragraphs>
  <Slides>20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2023-01-16T17:49:19Z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0F3EB3CB181943FAB758C8D616370994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