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257" r:id="rId2"/>
    <p:sldId id="259" r:id="rId3"/>
    <p:sldId id="262" r:id="rId4"/>
    <p:sldId id="263" r:id="rId5"/>
    <p:sldId id="261" r:id="rId6"/>
    <p:sldId id="265" r:id="rId7"/>
    <p:sldId id="266" r:id="rId8"/>
    <p:sldId id="267" r:id="rId9"/>
    <p:sldId id="268" r:id="rId10"/>
    <p:sldId id="314" r:id="rId11"/>
    <p:sldId id="315" r:id="rId12"/>
    <p:sldId id="316" r:id="rId13"/>
    <p:sldId id="317" r:id="rId14"/>
    <p:sldId id="318" r:id="rId15"/>
    <p:sldId id="284" r:id="rId16"/>
    <p:sldId id="286" r:id="rId17"/>
    <p:sldId id="298" r:id="rId18"/>
    <p:sldId id="306" r:id="rId19"/>
    <p:sldId id="308" r:id="rId20"/>
    <p:sldId id="309" r:id="rId21"/>
    <p:sldId id="310" r:id="rId22"/>
    <p:sldId id="299" r:id="rId23"/>
    <p:sldId id="300" r:id="rId24"/>
    <p:sldId id="312" r:id="rId25"/>
    <p:sldId id="301" r:id="rId26"/>
    <p:sldId id="319" r:id="rId27"/>
    <p:sldId id="302" r:id="rId28"/>
    <p:sldId id="303" r:id="rId29"/>
    <p:sldId id="305" r:id="rId30"/>
    <p:sldId id="304" r:id="rId31"/>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AF00"/>
    <a:srgbClr val="F0F0F0"/>
    <a:srgbClr val="1B33AB"/>
    <a:srgbClr val="00A6AD"/>
    <a:srgbClr val="C716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96"/>
      </p:cViewPr>
      <p:guideLst>
        <p:guide orient="horz" pos="219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标题和内容">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637030" y="1503377"/>
            <a:ext cx="8917940" cy="2592070"/>
            <a:chOff x="4661" y="959"/>
            <a:chExt cx="14044" cy="4082"/>
          </a:xfrm>
        </p:grpSpPr>
        <p:sp>
          <p:nvSpPr>
            <p:cNvPr id="10" name="Rectangle 5"/>
            <p:cNvSpPr/>
            <p:nvPr/>
          </p:nvSpPr>
          <p:spPr>
            <a:xfrm>
              <a:off x="9508" y="3734"/>
              <a:ext cx="488" cy="1307"/>
            </a:xfrm>
            <a:prstGeom prst="rect">
              <a:avLst/>
            </a:prstGeom>
            <a:noFill/>
            <a:ln w="9525">
              <a:noFill/>
            </a:ln>
          </p:spPr>
          <p:txBody>
            <a:bodyPr wrap="non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sz="4800" b="1">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endParaRPr>
            </a:p>
          </p:txBody>
        </p:sp>
        <p:sp>
          <p:nvSpPr>
            <p:cNvPr id="11" name="文本框 5"/>
            <p:cNvSpPr txBox="1"/>
            <p:nvPr/>
          </p:nvSpPr>
          <p:spPr>
            <a:xfrm>
              <a:off x="4661" y="959"/>
              <a:ext cx="14044" cy="3054"/>
            </a:xfrm>
            <a:prstGeom prst="rect">
              <a:avLst/>
            </a:prstGeom>
            <a:noFill/>
          </p:spPr>
          <p:txBody>
            <a:bodyPr wrap="square" rtlCol="0">
              <a:spAutoFit/>
            </a:bodyPr>
            <a:lstStyle/>
            <a:p>
              <a:pPr algn="ctr"/>
              <a:r>
                <a:rPr lang="en-US" altLang="zh-CN" sz="4000" b="1" dirty="0" smtClean="0">
                  <a:latin typeface="Times New Roman" panose="02020603050405020304" pitchFamily="18" charset="0"/>
                  <a:ea typeface="微软雅黑" panose="020B0503020204020204" charset="-122"/>
                  <a:cs typeface="Times New Roman" panose="02020603050405020304" pitchFamily="18" charset="0"/>
                </a:rPr>
                <a:t>Unit 7</a:t>
              </a:r>
            </a:p>
            <a:p>
              <a:pPr algn="ctr"/>
              <a:r>
                <a:rPr lang="en-US" altLang="zh-CN" sz="4000" b="1" dirty="0" smtClean="0">
                  <a:latin typeface="Times New Roman" panose="02020603050405020304" pitchFamily="18" charset="0"/>
                  <a:ea typeface="微软雅黑" panose="020B0503020204020204" charset="-122"/>
                  <a:cs typeface="Times New Roman" panose="02020603050405020304" pitchFamily="18" charset="0"/>
                </a:rPr>
                <a:t>Teenagers should be allowed to choose their own clothes.</a:t>
              </a:r>
              <a:endParaRPr lang="zh-CN" altLang="en-US" sz="4000" b="1" dirty="0">
                <a:latin typeface="Times New Roman" panose="02020603050405020304" pitchFamily="18" charset="0"/>
                <a:ea typeface="微软雅黑" panose="020B0503020204020204" charset="-122"/>
                <a:cs typeface="Times New Roman" panose="02020603050405020304" pitchFamily="18" charset="0"/>
              </a:endParaRPr>
            </a:p>
          </p:txBody>
        </p:sp>
      </p:grpSp>
      <p:pic>
        <p:nvPicPr>
          <p:cNvPr id="12" name="Picture 4"/>
          <p:cNvPicPr>
            <a:picLocks noChangeAspect="1"/>
          </p:cNvPicPr>
          <p:nvPr/>
        </p:nvPicPr>
        <p:blipFill>
          <a:blip r:embed="rId2" cstate="email"/>
          <a:stretch>
            <a:fillRect/>
          </a:stretch>
        </p:blipFill>
        <p:spPr>
          <a:xfrm>
            <a:off x="902653" y="1909777"/>
            <a:ext cx="379412" cy="1127125"/>
          </a:xfrm>
          <a:prstGeom prst="rect">
            <a:avLst/>
          </a:prstGeom>
          <a:noFill/>
          <a:ln w="9525">
            <a:noFill/>
          </a:ln>
        </p:spPr>
      </p:pic>
      <p:sp>
        <p:nvSpPr>
          <p:cNvPr id="13" name="Rectangle 5"/>
          <p:cNvSpPr/>
          <p:nvPr/>
        </p:nvSpPr>
        <p:spPr>
          <a:xfrm>
            <a:off x="4940618" y="4095447"/>
            <a:ext cx="2165978" cy="76944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r>
              <a:rPr lang="zh-CN" altLang="en-US" sz="44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第</a:t>
            </a:r>
            <a:r>
              <a:rPr lang="en-US" altLang="zh-CN" sz="44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4</a:t>
            </a:r>
            <a:r>
              <a:rPr lang="zh-CN" altLang="en-US" sz="44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课时</a:t>
            </a:r>
            <a:endParaRPr lang="zh-CN" altLang="en-US" sz="4400" dirty="0">
              <a:solidFill>
                <a:schemeClr val="tx1"/>
              </a:solidFill>
              <a:latin typeface="微软雅黑" panose="020B0503020204020204" charset="-122"/>
              <a:ea typeface="微软雅黑" panose="020B0503020204020204" charset="-122"/>
            </a:endParaRPr>
          </a:p>
        </p:txBody>
      </p:sp>
      <p:sp>
        <p:nvSpPr>
          <p:cNvPr id="14" name="矩形 13"/>
          <p:cNvSpPr/>
          <p:nvPr/>
        </p:nvSpPr>
        <p:spPr>
          <a:xfrm>
            <a:off x="0" y="5612242"/>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681411" cy="1200329"/>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)6. What will the teacher do if Maria ________ badly in class?</a:t>
            </a:r>
          </a:p>
          <a:p>
            <a:pPr>
              <a:lnSpc>
                <a:spcPct val="150000"/>
              </a:lnSpc>
            </a:pPr>
            <a:r>
              <a:rPr lang="en-US" altLang="zh-CN" sz="2400" b="1" dirty="0" smtClean="0">
                <a:latin typeface="Times New Roman" panose="02020603050405020304" pitchFamily="18" charset="0"/>
              </a:rPr>
              <a:t>A. did  		B. do		C. will do  		D. does</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13648" y="1443407"/>
            <a:ext cx="10398365" cy="1200329"/>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)7. It's too noisy ________ me ________ in the room. </a:t>
            </a:r>
          </a:p>
          <a:p>
            <a:pPr>
              <a:lnSpc>
                <a:spcPct val="150000"/>
              </a:lnSpc>
            </a:pPr>
            <a:r>
              <a:rPr lang="en-US" altLang="zh-CN" sz="2400" b="1" dirty="0" smtClean="0">
                <a:latin typeface="Times New Roman" panose="02020603050405020304" pitchFamily="18" charset="0"/>
              </a:rPr>
              <a:t>A. of; to work  	B. for; working	C. of; working  	D. for; to work</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740405"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)8. (2016·</a:t>
            </a:r>
            <a:r>
              <a:rPr lang="zh-CN" altLang="en-US" sz="2400" b="1" dirty="0" smtClean="0">
                <a:latin typeface="Times New Roman" panose="02020603050405020304" pitchFamily="18" charset="0"/>
              </a:rPr>
              <a:t>无锡</a:t>
            </a:r>
            <a:r>
              <a:rPr lang="en-US" altLang="zh-CN" sz="2400" b="1" dirty="0" smtClean="0">
                <a:latin typeface="Times New Roman" panose="02020603050405020304" pitchFamily="18" charset="0"/>
              </a:rPr>
              <a:t>)Although he was ________ my opinion, the old professor didn't come up with his own. </a:t>
            </a:r>
          </a:p>
          <a:p>
            <a:pPr>
              <a:lnSpc>
                <a:spcPct val="150000"/>
              </a:lnSpc>
            </a:pPr>
            <a:r>
              <a:rPr lang="en-US" altLang="zh-CN" sz="2400" b="1" dirty="0" smtClean="0">
                <a:latin typeface="Times New Roman" panose="02020603050405020304" pitchFamily="18" charset="0"/>
              </a:rPr>
              <a:t>A. against  		B. on		C. for  			D. in</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en-US" altLang="zh-CN"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712420"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)9. —If you do that, you will  ________ with egg on your face. </a:t>
            </a:r>
          </a:p>
          <a:p>
            <a:pPr>
              <a:lnSpc>
                <a:spcPct val="150000"/>
              </a:lnSpc>
            </a:pPr>
            <a:r>
              <a:rPr lang="en-US" altLang="zh-CN" sz="2400" b="1" dirty="0" smtClean="0">
                <a:latin typeface="Times New Roman" panose="02020603050405020304" pitchFamily="18" charset="0"/>
              </a:rPr>
              <a:t>—But I won't regret it. </a:t>
            </a:r>
          </a:p>
          <a:p>
            <a:pPr>
              <a:lnSpc>
                <a:spcPct val="150000"/>
              </a:lnSpc>
            </a:pPr>
            <a:r>
              <a:rPr lang="en-US" altLang="zh-CN" sz="2400" b="1" dirty="0" smtClean="0">
                <a:latin typeface="Times New Roman" panose="02020603050405020304" pitchFamily="18" charset="0"/>
              </a:rPr>
              <a:t>A. take up  		B. end up		C. keep up  		D. catch up</a:t>
            </a:r>
          </a:p>
        </p:txBody>
      </p:sp>
      <p:sp>
        <p:nvSpPr>
          <p:cNvPr id="11" name="文本框 10"/>
          <p:cNvSpPr txBox="1"/>
          <p:nvPr/>
        </p:nvSpPr>
        <p:spPr>
          <a:xfrm>
            <a:off x="1298726" y="1591642"/>
            <a:ext cx="362600"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6" name="文本框 9"/>
          <p:cNvSpPr txBox="1"/>
          <p:nvPr/>
        </p:nvSpPr>
        <p:spPr>
          <a:xfrm>
            <a:off x="837332" y="3360281"/>
            <a:ext cx="10510606" cy="2090509"/>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考查动词短语辨析。句意：“你如果做那件事，会以出丑告终。”“但我不会后悔的。”</a:t>
            </a:r>
            <a:r>
              <a:rPr lang="en-US" altLang="zh-CN" sz="2200" b="1" dirty="0" smtClean="0">
                <a:latin typeface="仿宋" panose="02010609060101010101" charset="-122"/>
                <a:ea typeface="仿宋" panose="02010609060101010101" charset="-122"/>
              </a:rPr>
              <a:t>take up</a:t>
            </a:r>
            <a:r>
              <a:rPr lang="zh-CN" altLang="en-US" sz="2200" b="1" dirty="0" smtClean="0">
                <a:latin typeface="仿宋" panose="02010609060101010101" charset="-122"/>
                <a:ea typeface="仿宋" panose="02010609060101010101" charset="-122"/>
              </a:rPr>
              <a:t>意为“占用，开始从事”；</a:t>
            </a:r>
            <a:r>
              <a:rPr lang="en-US" altLang="zh-CN" sz="2200" b="1" dirty="0" smtClean="0">
                <a:latin typeface="仿宋" panose="02010609060101010101" charset="-122"/>
                <a:ea typeface="仿宋" panose="02010609060101010101" charset="-122"/>
              </a:rPr>
              <a:t>end up</a:t>
            </a:r>
            <a:r>
              <a:rPr lang="zh-CN" altLang="en-US" sz="2200" b="1" dirty="0" smtClean="0">
                <a:latin typeface="仿宋" panose="02010609060101010101" charset="-122"/>
                <a:ea typeface="仿宋" panose="02010609060101010101" charset="-122"/>
              </a:rPr>
              <a:t>意为“结束，最终成为，最后处于”；</a:t>
            </a:r>
            <a:r>
              <a:rPr lang="en-US" altLang="zh-CN" sz="2200" b="1" dirty="0" smtClean="0">
                <a:latin typeface="仿宋" panose="02010609060101010101" charset="-122"/>
                <a:ea typeface="仿宋" panose="02010609060101010101" charset="-122"/>
              </a:rPr>
              <a:t>keep up</a:t>
            </a:r>
            <a:r>
              <a:rPr lang="zh-CN" altLang="en-US" sz="2200" b="1" dirty="0" smtClean="0">
                <a:latin typeface="仿宋" panose="02010609060101010101" charset="-122"/>
                <a:ea typeface="仿宋" panose="02010609060101010101" charset="-122"/>
              </a:rPr>
              <a:t>意为“保持，持续不变”；</a:t>
            </a:r>
            <a:r>
              <a:rPr lang="en-US" altLang="zh-CN" sz="2200" b="1" dirty="0" smtClean="0">
                <a:latin typeface="仿宋" panose="02010609060101010101" charset="-122"/>
                <a:ea typeface="仿宋" panose="02010609060101010101" charset="-122"/>
              </a:rPr>
              <a:t>catch up</a:t>
            </a:r>
            <a:r>
              <a:rPr lang="zh-CN" altLang="en-US" sz="2200" b="1" dirty="0" smtClean="0">
                <a:latin typeface="仿宋" panose="02010609060101010101" charset="-122"/>
                <a:ea typeface="仿宋" panose="02010609060101010101" charset="-122"/>
              </a:rPr>
              <a:t>意为“追上”。根据句意可知选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712420"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)10. They found  ________ too difficult to make the monkeys return their hats to them. </a:t>
            </a:r>
          </a:p>
          <a:p>
            <a:pPr>
              <a:lnSpc>
                <a:spcPct val="150000"/>
              </a:lnSpc>
            </a:pPr>
            <a:r>
              <a:rPr lang="en-US" altLang="zh-CN" sz="2400" b="1" dirty="0" smtClean="0">
                <a:latin typeface="Times New Roman" panose="02020603050405020304" pitchFamily="18" charset="0"/>
              </a:rPr>
              <a:t>A. one  	B. that		C. this  	D. it</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p:nvPr/>
        </p:nvSpPr>
        <p:spPr>
          <a:xfrm>
            <a:off x="650513" y="922356"/>
            <a:ext cx="2039341"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en-US" altLang="zh-CN" sz="2400" b="1" dirty="0" smtClean="0">
                <a:solidFill>
                  <a:srgbClr val="F1AF00"/>
                </a:solidFill>
                <a:latin typeface="Times New Roman" panose="02020603050405020304" pitchFamily="18" charset="0"/>
                <a:sym typeface="+mn-ea"/>
              </a:rPr>
              <a:t>Ⅴ.   </a:t>
            </a:r>
            <a:r>
              <a:rPr lang="zh-CN" altLang="en-US" sz="2400" b="1" dirty="0" smtClean="0">
                <a:solidFill>
                  <a:srgbClr val="F1AF00"/>
                </a:solidFill>
                <a:latin typeface="Times New Roman" panose="02020603050405020304" pitchFamily="18" charset="0"/>
                <a:sym typeface="+mn-ea"/>
              </a:rPr>
              <a:t>完形填空</a:t>
            </a:r>
          </a:p>
        </p:txBody>
      </p:sp>
      <p:pic>
        <p:nvPicPr>
          <p:cNvPr id="10" name="Picture 4"/>
          <p:cNvPicPr>
            <a:picLocks noChangeAspect="1"/>
          </p:cNvPicPr>
          <p:nvPr/>
        </p:nvPicPr>
        <p:blipFill>
          <a:blip r:embed="rId2" cstate="email"/>
          <a:stretch>
            <a:fillRect/>
          </a:stretch>
        </p:blipFill>
        <p:spPr>
          <a:xfrm>
            <a:off x="578583" y="1060498"/>
            <a:ext cx="84455" cy="414020"/>
          </a:xfrm>
          <a:prstGeom prst="rect">
            <a:avLst/>
          </a:prstGeom>
          <a:noFill/>
          <a:ln w="9525">
            <a:noFill/>
          </a:ln>
        </p:spPr>
      </p:pic>
      <p:sp>
        <p:nvSpPr>
          <p:cNvPr id="9" name="文本框 8"/>
          <p:cNvSpPr txBox="1"/>
          <p:nvPr/>
        </p:nvSpPr>
        <p:spPr>
          <a:xfrm>
            <a:off x="683139" y="1586273"/>
            <a:ext cx="11061182" cy="3349956"/>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pitchFamily="18" charset="0"/>
                <a:cs typeface="Times New Roman" panose="02020603050405020304" pitchFamily="18" charset="0"/>
              </a:rPr>
              <a:t>One day, I went to the kitchen to look for some food as I was feeling a little hungry.  Soon I  __1__ a pudding in the fridge.  However, it was the only one left. </a:t>
            </a:r>
          </a:p>
          <a:p>
            <a:pPr indent="457200" algn="just">
              <a:lnSpc>
                <a:spcPct val="150000"/>
              </a:lnSpc>
            </a:pPr>
            <a:r>
              <a:rPr lang="en-US" altLang="zh-CN" sz="2400" b="1" dirty="0" smtClean="0">
                <a:latin typeface="Times New Roman" panose="02020603050405020304" pitchFamily="18" charset="0"/>
                <a:cs typeface="Times New Roman" panose="02020603050405020304" pitchFamily="18" charset="0"/>
              </a:rPr>
              <a:t>I was putting the pudding on a plate  __2__ my brother came into the kitchen.  He also noticed the pudding and  __3__ for it.  “It's mine! I was the first to find it</a:t>
            </a:r>
            <a:r>
              <a:rPr lang="zh-CN" altLang="en-US" sz="2400" b="1" dirty="0" smtClean="0">
                <a:latin typeface="Times New Roman" panose="02020603050405020304" pitchFamily="18" charset="0"/>
                <a:cs typeface="Times New Roman" panose="02020603050405020304" pitchFamily="18" charset="0"/>
              </a:rPr>
              <a:t>！” </a:t>
            </a:r>
            <a:r>
              <a:rPr lang="en-US" altLang="zh-CN" sz="2400" b="1" dirty="0" smtClean="0">
                <a:latin typeface="Times New Roman" panose="02020603050405020304" pitchFamily="18" charset="0"/>
                <a:cs typeface="Times New Roman" panose="02020603050405020304" pitchFamily="18" charset="0"/>
              </a:rPr>
              <a:t>I shouted.  “You are my elder brother.  You should give it to me</a:t>
            </a:r>
            <a:r>
              <a:rPr lang="zh-CN" altLang="en-US" sz="2400" b="1" dirty="0" smtClean="0">
                <a:latin typeface="Times New Roman" panose="02020603050405020304" pitchFamily="18" charset="0"/>
                <a:cs typeface="Times New Roman" panose="02020603050405020304" pitchFamily="18" charset="0"/>
              </a:rPr>
              <a:t>！” </a:t>
            </a:r>
            <a:r>
              <a:rPr lang="en-US" altLang="zh-CN" sz="2400" b="1" dirty="0" smtClean="0">
                <a:latin typeface="Times New Roman" panose="02020603050405020304" pitchFamily="18" charset="0"/>
                <a:cs typeface="Times New Roman" panose="02020603050405020304" pitchFamily="18" charset="0"/>
              </a:rPr>
              <a:t>said my brother.  Then we  __4__ a battle for the pudding.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68923" y="1044825"/>
            <a:ext cx="11183815" cy="5011949"/>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pitchFamily="18" charset="0"/>
                <a:cs typeface="Times New Roman" panose="02020603050405020304" pitchFamily="18" charset="0"/>
              </a:rPr>
              <a:t>Suddenly, the pudding fell down on the floor and  __5__ a yellow mess.  My brother and I both looked at each other, feeling amazed and disap­pointed at the same time.  It was such a  __6__</a:t>
            </a:r>
            <a:r>
              <a:rPr lang="zh-CN" altLang="en-US" sz="2400" b="1" dirty="0" smtClean="0">
                <a:latin typeface="Times New Roman" panose="02020603050405020304" pitchFamily="18" charset="0"/>
                <a:cs typeface="Times New Roman" panose="02020603050405020304" pitchFamily="18" charset="0"/>
              </a:rPr>
              <a:t>！</a:t>
            </a:r>
          </a:p>
          <a:p>
            <a:pPr indent="457200" algn="just">
              <a:lnSpc>
                <a:spcPct val="150000"/>
              </a:lnSpc>
            </a:pPr>
            <a:r>
              <a:rPr lang="en-US" altLang="zh-CN" sz="2400" b="1" dirty="0" smtClean="0">
                <a:latin typeface="Times New Roman" panose="02020603050405020304" pitchFamily="18" charset="0"/>
                <a:cs typeface="Times New Roman" panose="02020603050405020304" pitchFamily="18" charset="0"/>
              </a:rPr>
              <a:t>To our surprise, Ollie, our pet dog, walked over to the mess on the floor.  It began to enjoy the pudding  __7__.  Within minutes, the mess on the floor was gone. </a:t>
            </a:r>
          </a:p>
          <a:p>
            <a:pPr indent="457200" algn="just">
              <a:lnSpc>
                <a:spcPct val="150000"/>
              </a:lnSpc>
            </a:pPr>
            <a:r>
              <a:rPr lang="en-US" altLang="zh-CN" sz="2400" b="1" dirty="0" smtClean="0">
                <a:latin typeface="Times New Roman" panose="02020603050405020304" pitchFamily="18" charset="0"/>
                <a:cs typeface="Times New Roman" panose="02020603050405020304" pitchFamily="18" charset="0"/>
              </a:rPr>
              <a:t>After watching Ollie finishing the whole pudding by itself, we realized how  __8__ we had been.  If both of us had the  __9__ of sharing the pudding, we would both have got to eat half of it.  It was  __10__ our greed(</a:t>
            </a:r>
            <a:r>
              <a:rPr lang="zh-CN" altLang="en-US" sz="2400" b="1" dirty="0" smtClean="0">
                <a:latin typeface="Times New Roman" panose="02020603050405020304" pitchFamily="18" charset="0"/>
                <a:cs typeface="Times New Roman" panose="02020603050405020304" pitchFamily="18" charset="0"/>
              </a:rPr>
              <a:t>贪婪</a:t>
            </a:r>
            <a:r>
              <a:rPr lang="en-US" altLang="zh-CN" sz="2400" b="1" dirty="0" smtClean="0">
                <a:latin typeface="Times New Roman" panose="02020603050405020304" pitchFamily="18" charset="0"/>
                <a:cs typeface="Times New Roman" panose="02020603050405020304" pitchFamily="18" charset="0"/>
              </a:rPr>
              <a:t>) that we ended up with nothing.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1190230" cy="2862322"/>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)1. A. invented  	B. discovered		C. touched  		D. received</a:t>
            </a: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　　)2. A. after  		B. until		C. when  		D. before</a:t>
            </a:r>
          </a:p>
        </p:txBody>
      </p:sp>
      <p:sp>
        <p:nvSpPr>
          <p:cNvPr id="5" name="文本框 10"/>
          <p:cNvSpPr txBox="1"/>
          <p:nvPr/>
        </p:nvSpPr>
        <p:spPr>
          <a:xfrm>
            <a:off x="1060127" y="1161336"/>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6" name="文本框 10"/>
          <p:cNvSpPr txBox="1"/>
          <p:nvPr/>
        </p:nvSpPr>
        <p:spPr>
          <a:xfrm>
            <a:off x="1048405" y="3394012"/>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11" name="文本框 9"/>
          <p:cNvSpPr txBox="1"/>
          <p:nvPr/>
        </p:nvSpPr>
        <p:spPr>
          <a:xfrm>
            <a:off x="675628" y="1846594"/>
            <a:ext cx="10836433"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联系后半句可知，本句指“我很快就在冰箱里面发现了一个布丁”。</a:t>
            </a:r>
            <a:r>
              <a:rPr lang="en-US" altLang="zh-CN" sz="2200" b="1" dirty="0" smtClean="0">
                <a:latin typeface="仿宋" panose="02010609060101010101" charset="-122"/>
                <a:ea typeface="仿宋" panose="02010609060101010101" charset="-122"/>
              </a:rPr>
              <a:t>discover</a:t>
            </a:r>
            <a:r>
              <a:rPr lang="zh-CN" altLang="en-US" sz="2200" b="1" dirty="0" smtClean="0">
                <a:latin typeface="仿宋" panose="02010609060101010101" charset="-122"/>
                <a:ea typeface="仿宋" panose="02010609060101010101" charset="-122"/>
              </a:rPr>
              <a:t>意为“发现”。故选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
        <p:nvSpPr>
          <p:cNvPr id="12" name="文本框 9"/>
          <p:cNvSpPr txBox="1"/>
          <p:nvPr/>
        </p:nvSpPr>
        <p:spPr>
          <a:xfrm>
            <a:off x="710798" y="4344734"/>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分析语境可知，本句意为“当我弟弟走进厨房时，我正要把布丁放进一个盘子里面”。</a:t>
            </a:r>
            <a:r>
              <a:rPr lang="en-US" altLang="zh-CN" sz="2200" b="1" dirty="0" smtClean="0">
                <a:latin typeface="仿宋" panose="02010609060101010101" charset="-122"/>
                <a:ea typeface="仿宋" panose="02010609060101010101" charset="-122"/>
              </a:rPr>
              <a:t>when</a:t>
            </a:r>
            <a:r>
              <a:rPr lang="zh-CN" altLang="en-US" sz="2200" b="1" dirty="0" smtClean="0">
                <a:latin typeface="仿宋" panose="02010609060101010101" charset="-122"/>
                <a:ea typeface="仿宋" panose="02010609060101010101" charset="-122"/>
              </a:rPr>
              <a:t>意为“当</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时”。故选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0758623" cy="3416320"/>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)3. A. looked  		B. asked		C. prepared  		D. paid</a:t>
            </a: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　　)4. A. started  		B. planned		C. continued  		D. failed</a:t>
            </a:r>
          </a:p>
        </p:txBody>
      </p:sp>
      <p:sp>
        <p:nvSpPr>
          <p:cNvPr id="5" name="文本框 10"/>
          <p:cNvSpPr txBox="1"/>
          <p:nvPr/>
        </p:nvSpPr>
        <p:spPr>
          <a:xfrm>
            <a:off x="1060127" y="1161336"/>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6" name="文本框 10"/>
          <p:cNvSpPr txBox="1"/>
          <p:nvPr/>
        </p:nvSpPr>
        <p:spPr>
          <a:xfrm>
            <a:off x="1048405" y="3939688"/>
            <a:ext cx="37382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11" name="文本框 9"/>
          <p:cNvSpPr txBox="1"/>
          <p:nvPr/>
        </p:nvSpPr>
        <p:spPr>
          <a:xfrm>
            <a:off x="675628" y="1846594"/>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联系后两句描述可知，此处指“弟弟也要这个布丁”。</a:t>
            </a:r>
            <a:r>
              <a:rPr lang="en-US" altLang="zh-CN" sz="2200" b="1" dirty="0" smtClean="0">
                <a:latin typeface="仿宋" panose="02010609060101010101" charset="-122"/>
                <a:ea typeface="仿宋" panose="02010609060101010101" charset="-122"/>
              </a:rPr>
              <a:t>ask for</a:t>
            </a:r>
            <a:r>
              <a:rPr lang="zh-CN" altLang="en-US" sz="2200" b="1" dirty="0" smtClean="0">
                <a:latin typeface="仿宋" panose="02010609060101010101" charset="-122"/>
                <a:ea typeface="仿宋" panose="02010609060101010101" charset="-122"/>
              </a:rPr>
              <a:t>意为“请求，恳求</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给予</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
        <p:nvSpPr>
          <p:cNvPr id="12" name="文本框 9"/>
          <p:cNvSpPr txBox="1"/>
          <p:nvPr/>
        </p:nvSpPr>
        <p:spPr>
          <a:xfrm>
            <a:off x="710798" y="4624946"/>
            <a:ext cx="10836433" cy="1154162"/>
          </a:xfrm>
          <a:prstGeom prst="rect">
            <a:avLst/>
          </a:prstGeom>
          <a:noFill/>
        </p:spPr>
        <p:txBody>
          <a:bodyPr wrap="square" rtlCol="0" anchor="t">
            <a:spAutoFit/>
          </a:bodyPr>
          <a:lstStyle/>
          <a:p>
            <a:pPr algn="just">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联系后文可知，此处指“然后我们就开始争抢这个布丁”。</a:t>
            </a:r>
            <a:r>
              <a:rPr lang="en-US" altLang="zh-CN" sz="2200" b="1" dirty="0" smtClean="0">
                <a:latin typeface="仿宋" panose="02010609060101010101" charset="-122"/>
                <a:ea typeface="仿宋" panose="02010609060101010101" charset="-122"/>
              </a:rPr>
              <a:t>start a battle for</a:t>
            </a:r>
            <a:r>
              <a:rPr lang="zh-CN" altLang="en-US" sz="2200" b="1" dirty="0" smtClean="0">
                <a:latin typeface="仿宋" panose="02010609060101010101" charset="-122"/>
                <a:ea typeface="仿宋" panose="02010609060101010101" charset="-122"/>
              </a:rPr>
              <a:t>意为“开始争抢”。故选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1175482" cy="3416320"/>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)5. A. got into  		B. walked into	C. divided into  	D. turned into</a:t>
            </a: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　　)6. A. pleasure  		B. surprise		C. problem  		D. waste</a:t>
            </a:r>
          </a:p>
        </p:txBody>
      </p:sp>
      <p:sp>
        <p:nvSpPr>
          <p:cNvPr id="5" name="文本框 10"/>
          <p:cNvSpPr txBox="1"/>
          <p:nvPr/>
        </p:nvSpPr>
        <p:spPr>
          <a:xfrm>
            <a:off x="1060127" y="1161336"/>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6" name="文本框 10"/>
          <p:cNvSpPr txBox="1"/>
          <p:nvPr/>
        </p:nvSpPr>
        <p:spPr>
          <a:xfrm>
            <a:off x="1048405" y="3939688"/>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11" name="文本框 9"/>
          <p:cNvSpPr txBox="1"/>
          <p:nvPr/>
        </p:nvSpPr>
        <p:spPr>
          <a:xfrm>
            <a:off x="675628" y="1846594"/>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联系前文可知，此处指“布丁变成了一团黄色的东西”。</a:t>
            </a:r>
            <a:r>
              <a:rPr lang="en-US" altLang="zh-CN" sz="2200" b="1" dirty="0" smtClean="0">
                <a:latin typeface="仿宋" panose="02010609060101010101" charset="-122"/>
                <a:ea typeface="仿宋" panose="02010609060101010101" charset="-122"/>
              </a:rPr>
              <a:t>turn into</a:t>
            </a:r>
            <a:r>
              <a:rPr lang="zh-CN" altLang="en-US" sz="2200" b="1" dirty="0" smtClean="0">
                <a:latin typeface="仿宋" panose="02010609060101010101" charset="-122"/>
                <a:ea typeface="仿宋" panose="02010609060101010101" charset="-122"/>
              </a:rPr>
              <a:t>意为“变成”。故选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
        <p:nvSpPr>
          <p:cNvPr id="12" name="文本框 9"/>
          <p:cNvSpPr txBox="1"/>
          <p:nvPr/>
        </p:nvSpPr>
        <p:spPr>
          <a:xfrm>
            <a:off x="710798" y="4624946"/>
            <a:ext cx="10836433"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好好的布丁掉在地上不能吃了，故此处指“这太浪费了”。</a:t>
            </a:r>
            <a:r>
              <a:rPr lang="en-US" altLang="zh-CN" sz="2200" b="1" dirty="0" smtClean="0">
                <a:latin typeface="仿宋" panose="02010609060101010101" charset="-122"/>
                <a:ea typeface="仿宋" panose="02010609060101010101" charset="-122"/>
              </a:rPr>
              <a:t>waste</a:t>
            </a:r>
            <a:r>
              <a:rPr lang="zh-CN" altLang="en-US" sz="2200" b="1" dirty="0" smtClean="0">
                <a:latin typeface="仿宋" panose="02010609060101010101" charset="-122"/>
                <a:ea typeface="仿宋" panose="02010609060101010101" charset="-122"/>
              </a:rPr>
              <a:t>意为“浪费”。故选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标-03"/>
          <p:cNvPicPr>
            <a:picLocks noChangeAspect="1"/>
          </p:cNvPicPr>
          <p:nvPr/>
        </p:nvPicPr>
        <p:blipFill>
          <a:blip r:embed="rId2" cstate="email"/>
          <a:stretch>
            <a:fillRect/>
          </a:stretch>
        </p:blipFill>
        <p:spPr>
          <a:xfrm>
            <a:off x="-17145" y="1026795"/>
            <a:ext cx="4001135" cy="676910"/>
          </a:xfrm>
          <a:prstGeom prst="rect">
            <a:avLst/>
          </a:prstGeom>
        </p:spPr>
      </p:pic>
      <p:sp>
        <p:nvSpPr>
          <p:cNvPr id="4" name="文本框 3"/>
          <p:cNvSpPr txBox="1"/>
          <p:nvPr/>
        </p:nvSpPr>
        <p:spPr>
          <a:xfrm>
            <a:off x="272562" y="1104265"/>
            <a:ext cx="2644628" cy="523220"/>
          </a:xfrm>
          <a:prstGeom prst="rect">
            <a:avLst/>
          </a:prstGeom>
          <a:noFill/>
        </p:spPr>
        <p:txBody>
          <a:bodyPr wrap="square" rtlCol="0">
            <a:spAutoFit/>
          </a:bodyPr>
          <a:lstStyle/>
          <a:p>
            <a:pPr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A </a:t>
            </a:r>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教材</a:t>
            </a:r>
            <a:r>
              <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要点回归</a:t>
            </a:r>
          </a:p>
        </p:txBody>
      </p:sp>
      <p:sp>
        <p:nvSpPr>
          <p:cNvPr id="8" name="文本框 7"/>
          <p:cNvSpPr txBox="1"/>
          <p:nvPr/>
        </p:nvSpPr>
        <p:spPr>
          <a:xfrm>
            <a:off x="123824" y="2206625"/>
            <a:ext cx="11763375" cy="3416320"/>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ea typeface="宋体" panose="02010600030101010101" pitchFamily="2" charset="-122"/>
              </a:rPr>
              <a:t>1. Don't worry.  We'll _____________(</a:t>
            </a:r>
            <a:r>
              <a:rPr lang="zh-CN" altLang="en-US" sz="2400" b="1" dirty="0" smtClean="0">
                <a:latin typeface="Times New Roman" panose="02020603050405020304" pitchFamily="18" charset="0"/>
                <a:ea typeface="宋体" panose="02010600030101010101" pitchFamily="2" charset="-122"/>
              </a:rPr>
              <a:t>支持</a:t>
            </a:r>
            <a:r>
              <a:rPr lang="en-US" altLang="zh-CN" sz="2400" b="1" dirty="0" smtClean="0">
                <a:latin typeface="Times New Roman" panose="02020603050405020304" pitchFamily="18" charset="0"/>
                <a:ea typeface="宋体" panose="02010600030101010101" pitchFamily="2" charset="-122"/>
              </a:rPr>
              <a:t>) you!</a:t>
            </a:r>
          </a:p>
          <a:p>
            <a:pPr>
              <a:lnSpc>
                <a:spcPct val="150000"/>
              </a:lnSpc>
            </a:pPr>
            <a:r>
              <a:rPr lang="en-US" altLang="zh-CN" sz="2400" b="1" dirty="0" smtClean="0">
                <a:latin typeface="Times New Roman" panose="02020603050405020304" pitchFamily="18" charset="0"/>
                <a:ea typeface="宋体" panose="02010600030101010101" pitchFamily="2" charset="-122"/>
              </a:rPr>
              <a:t>2. You must make a _____________(</a:t>
            </a:r>
            <a:r>
              <a:rPr lang="zh-CN" altLang="en-US" sz="2400" b="1" dirty="0" smtClean="0">
                <a:latin typeface="Times New Roman" panose="02020603050405020304" pitchFamily="18" charset="0"/>
                <a:ea typeface="宋体" panose="02010600030101010101" pitchFamily="2" charset="-122"/>
              </a:rPr>
              <a:t>选择</a:t>
            </a:r>
            <a:r>
              <a:rPr lang="en-US" altLang="zh-CN" sz="2400" b="1" dirty="0" smtClean="0">
                <a:latin typeface="Times New Roman" panose="02020603050405020304" pitchFamily="18" charset="0"/>
                <a:ea typeface="宋体" panose="02010600030101010101" pitchFamily="2" charset="-122"/>
              </a:rPr>
              <a:t>) at once.  We have no time to wait for you. </a:t>
            </a:r>
          </a:p>
          <a:p>
            <a:pPr>
              <a:lnSpc>
                <a:spcPct val="150000"/>
              </a:lnSpc>
            </a:pPr>
            <a:r>
              <a:rPr lang="en-US" altLang="zh-CN" sz="2400" b="1" dirty="0" smtClean="0">
                <a:latin typeface="Times New Roman" panose="02020603050405020304" pitchFamily="18" charset="0"/>
                <a:ea typeface="宋体" panose="02010600030101010101" pitchFamily="2" charset="-122"/>
              </a:rPr>
              <a:t>3. We should show our pass(</a:t>
            </a:r>
            <a:r>
              <a:rPr lang="zh-CN" altLang="en-US" sz="2400" b="1" dirty="0" smtClean="0">
                <a:latin typeface="Times New Roman" panose="02020603050405020304" pitchFamily="18" charset="0"/>
                <a:ea typeface="宋体" panose="02010600030101010101" pitchFamily="2" charset="-122"/>
              </a:rPr>
              <a:t>通行证</a:t>
            </a:r>
            <a:r>
              <a:rPr lang="en-US" altLang="zh-CN" sz="2400" b="1" dirty="0" smtClean="0">
                <a:latin typeface="Times New Roman" panose="02020603050405020304" pitchFamily="18" charset="0"/>
                <a:ea typeface="宋体" panose="02010600030101010101" pitchFamily="2" charset="-122"/>
              </a:rPr>
              <a:t>) before we _____________(</a:t>
            </a:r>
            <a:r>
              <a:rPr lang="zh-CN" altLang="en-US" sz="2400" b="1" dirty="0" smtClean="0">
                <a:latin typeface="Times New Roman" panose="02020603050405020304" pitchFamily="18" charset="0"/>
                <a:ea typeface="宋体" panose="02010600030101010101" pitchFamily="2" charset="-122"/>
              </a:rPr>
              <a:t>进入</a:t>
            </a:r>
            <a:r>
              <a:rPr lang="en-US" altLang="zh-CN" sz="2400" b="1" dirty="0" smtClean="0">
                <a:latin typeface="Times New Roman" panose="02020603050405020304" pitchFamily="18" charset="0"/>
                <a:ea typeface="宋体" panose="02010600030101010101" pitchFamily="2" charset="-122"/>
              </a:rPr>
              <a:t>) the building. </a:t>
            </a:r>
          </a:p>
          <a:p>
            <a:pPr>
              <a:lnSpc>
                <a:spcPct val="150000"/>
              </a:lnSpc>
            </a:pPr>
            <a:r>
              <a:rPr lang="en-US" altLang="zh-CN" sz="2400" b="1" dirty="0" smtClean="0">
                <a:latin typeface="Times New Roman" panose="02020603050405020304" pitchFamily="18" charset="0"/>
                <a:ea typeface="宋体" panose="02010600030101010101" pitchFamily="2" charset="-122"/>
              </a:rPr>
              <a:t>4. The young man wants to be a __________________(</a:t>
            </a:r>
            <a:r>
              <a:rPr lang="zh-CN" altLang="en-US" sz="2400" b="1" dirty="0" smtClean="0">
                <a:latin typeface="Times New Roman" panose="02020603050405020304" pitchFamily="18" charset="0"/>
                <a:ea typeface="宋体" panose="02010600030101010101" pitchFamily="2" charset="-122"/>
              </a:rPr>
              <a:t>职业的</a:t>
            </a:r>
            <a:r>
              <a:rPr lang="en-US" altLang="zh-CN" sz="2400" b="1" dirty="0" smtClean="0">
                <a:latin typeface="Times New Roman" panose="02020603050405020304" pitchFamily="18" charset="0"/>
                <a:ea typeface="宋体" panose="02010600030101010101" pitchFamily="2" charset="-122"/>
              </a:rPr>
              <a:t>) runner, but his parents don't agree. </a:t>
            </a:r>
          </a:p>
          <a:p>
            <a:pPr>
              <a:lnSpc>
                <a:spcPct val="150000"/>
              </a:lnSpc>
            </a:pPr>
            <a:r>
              <a:rPr lang="en-US" altLang="zh-CN" sz="2400" b="1" dirty="0" smtClean="0">
                <a:latin typeface="Times New Roman" panose="02020603050405020304" pitchFamily="18" charset="0"/>
                <a:ea typeface="宋体" panose="02010600030101010101" pitchFamily="2" charset="-122"/>
              </a:rPr>
              <a:t>5. We need to work hard if we want to _____________(</a:t>
            </a:r>
            <a:r>
              <a:rPr lang="zh-CN" altLang="en-US" sz="2400" b="1" dirty="0" smtClean="0">
                <a:latin typeface="Times New Roman" panose="02020603050405020304" pitchFamily="18" charset="0"/>
                <a:ea typeface="宋体" panose="02010600030101010101" pitchFamily="2" charset="-122"/>
              </a:rPr>
              <a:t>实现</a:t>
            </a:r>
            <a:r>
              <a:rPr lang="en-US" altLang="zh-CN" sz="2400" b="1" dirty="0" smtClean="0">
                <a:latin typeface="Times New Roman" panose="02020603050405020304" pitchFamily="18" charset="0"/>
                <a:ea typeface="宋体" panose="02010600030101010101" pitchFamily="2" charset="-122"/>
              </a:rPr>
              <a:t>) our dreams. </a:t>
            </a:r>
          </a:p>
        </p:txBody>
      </p:sp>
      <p:sp>
        <p:nvSpPr>
          <p:cNvPr id="9" name="矩形 8"/>
          <p:cNvSpPr/>
          <p:nvPr/>
        </p:nvSpPr>
        <p:spPr>
          <a:xfrm>
            <a:off x="3545478" y="2320711"/>
            <a:ext cx="1545435" cy="461665"/>
          </a:xfrm>
          <a:prstGeom prst="rect">
            <a:avLst/>
          </a:prstGeom>
          <a:noFill/>
          <a:ln w="9525">
            <a:noFill/>
          </a:ln>
        </p:spPr>
        <p:txBody>
          <a:bodyPr wrap="square" anchor="ctr">
            <a:spAutoFit/>
          </a:bodyPr>
          <a:lstStyle/>
          <a:p>
            <a:r>
              <a:rPr lang="en-US" altLang="zh-CN" sz="2400" dirty="0" smtClean="0">
                <a:solidFill>
                  <a:srgbClr val="C00000"/>
                </a:solidFill>
                <a:sym typeface="+mn-ea"/>
              </a:rPr>
              <a:t>support</a:t>
            </a:r>
            <a:r>
              <a:rPr lang="zh-CN" altLang="en-US" sz="2400" dirty="0" smtClean="0">
                <a:solidFill>
                  <a:srgbClr val="C00000"/>
                </a:solidFill>
                <a:sym typeface="+mn-ea"/>
              </a:rPr>
              <a:t>　</a:t>
            </a:r>
            <a:endParaRPr lang="zh-CN" altLang="en-US" sz="2400" dirty="0">
              <a:solidFill>
                <a:srgbClr val="C00000"/>
              </a:solidFill>
              <a:latin typeface="+mn-ea"/>
              <a:sym typeface="+mn-ea"/>
            </a:endParaRPr>
          </a:p>
        </p:txBody>
      </p:sp>
      <p:sp>
        <p:nvSpPr>
          <p:cNvPr id="10" name="矩形 9"/>
          <p:cNvSpPr/>
          <p:nvPr/>
        </p:nvSpPr>
        <p:spPr>
          <a:xfrm>
            <a:off x="3224297" y="2869659"/>
            <a:ext cx="1608133" cy="461665"/>
          </a:xfrm>
          <a:prstGeom prst="rect">
            <a:avLst/>
          </a:prstGeom>
          <a:noFill/>
          <a:ln w="9525">
            <a:noFill/>
          </a:ln>
        </p:spPr>
        <p:txBody>
          <a:bodyPr wrap="none" anchor="ctr">
            <a:spAutoFit/>
          </a:bodyPr>
          <a:lstStyle/>
          <a:p>
            <a:r>
              <a:rPr lang="en-US" altLang="zh-CN" sz="2400" dirty="0" smtClean="0">
                <a:solidFill>
                  <a:srgbClr val="C00000"/>
                </a:solidFill>
                <a:sym typeface="+mn-ea"/>
              </a:rPr>
              <a:t>choice</a:t>
            </a:r>
            <a:r>
              <a:rPr lang="zh-CN" altLang="en-US" sz="2400" dirty="0" smtClean="0">
                <a:solidFill>
                  <a:srgbClr val="C00000"/>
                </a:solidFill>
                <a:sym typeface="+mn-ea"/>
              </a:rPr>
              <a:t>　　</a:t>
            </a:r>
            <a:endParaRPr lang="zh-CN" altLang="en-US" sz="2400" b="1" dirty="0">
              <a:solidFill>
                <a:srgbClr val="C00000"/>
              </a:solidFill>
              <a:latin typeface="+mn-ea"/>
              <a:sym typeface="+mn-ea"/>
            </a:endParaRPr>
          </a:p>
        </p:txBody>
      </p:sp>
      <p:sp>
        <p:nvSpPr>
          <p:cNvPr id="11" name="矩形 10"/>
          <p:cNvSpPr/>
          <p:nvPr/>
        </p:nvSpPr>
        <p:spPr>
          <a:xfrm>
            <a:off x="6928220" y="3450271"/>
            <a:ext cx="927049" cy="461665"/>
          </a:xfrm>
          <a:prstGeom prst="rect">
            <a:avLst/>
          </a:prstGeom>
          <a:noFill/>
          <a:ln w="9525">
            <a:noFill/>
          </a:ln>
        </p:spPr>
        <p:txBody>
          <a:bodyPr wrap="none" anchor="ctr">
            <a:spAutoFit/>
          </a:bodyPr>
          <a:lstStyle/>
          <a:p>
            <a:r>
              <a:rPr lang="en-US" altLang="zh-CN" sz="2400" dirty="0" smtClean="0">
                <a:solidFill>
                  <a:srgbClr val="C00000"/>
                </a:solidFill>
                <a:sym typeface="+mn-ea"/>
              </a:rPr>
              <a:t>enter </a:t>
            </a:r>
            <a:endParaRPr lang="zh-CN" altLang="en-US" sz="2400" dirty="0">
              <a:solidFill>
                <a:srgbClr val="C00000"/>
              </a:solidFill>
              <a:sym typeface="+mn-ea"/>
            </a:endParaRPr>
          </a:p>
        </p:txBody>
      </p:sp>
      <p:sp>
        <p:nvSpPr>
          <p:cNvPr id="12" name="矩形 11"/>
          <p:cNvSpPr/>
          <p:nvPr/>
        </p:nvSpPr>
        <p:spPr>
          <a:xfrm>
            <a:off x="5047200" y="3969047"/>
            <a:ext cx="2065293" cy="461665"/>
          </a:xfrm>
          <a:prstGeom prst="rect">
            <a:avLst/>
          </a:prstGeom>
          <a:noFill/>
          <a:ln w="9525">
            <a:noFill/>
          </a:ln>
        </p:spPr>
        <p:txBody>
          <a:bodyPr wrap="square" anchor="ctr">
            <a:spAutoFit/>
          </a:bodyPr>
          <a:lstStyle/>
          <a:p>
            <a:r>
              <a:rPr lang="en-US" altLang="zh-CN" sz="2400" dirty="0" smtClean="0">
                <a:solidFill>
                  <a:srgbClr val="C00000"/>
                </a:solidFill>
                <a:sym typeface="+mn-ea"/>
              </a:rPr>
              <a:t>professional</a:t>
            </a:r>
            <a:r>
              <a:rPr lang="zh-CN" altLang="en-US" sz="2400" dirty="0" smtClean="0">
                <a:solidFill>
                  <a:srgbClr val="C00000"/>
                </a:solidFill>
                <a:sym typeface="+mn-ea"/>
              </a:rPr>
              <a:t>　</a:t>
            </a:r>
            <a:endParaRPr lang="zh-CN" altLang="en-US" sz="2400" b="1" dirty="0">
              <a:solidFill>
                <a:srgbClr val="C00000"/>
              </a:solidFill>
              <a:latin typeface="+mn-ea"/>
              <a:sym typeface="+mn-ea"/>
            </a:endParaRPr>
          </a:p>
        </p:txBody>
      </p:sp>
      <p:sp>
        <p:nvSpPr>
          <p:cNvPr id="13" name="矩形 12"/>
          <p:cNvSpPr/>
          <p:nvPr/>
        </p:nvSpPr>
        <p:spPr>
          <a:xfrm>
            <a:off x="5675122" y="5067499"/>
            <a:ext cx="1137171" cy="461665"/>
          </a:xfrm>
          <a:prstGeom prst="rect">
            <a:avLst/>
          </a:prstGeom>
          <a:noFill/>
          <a:ln w="9525">
            <a:noFill/>
          </a:ln>
        </p:spPr>
        <p:txBody>
          <a:bodyPr wrap="none" anchor="ctr">
            <a:spAutoFit/>
          </a:bodyPr>
          <a:lstStyle/>
          <a:p>
            <a:r>
              <a:rPr lang="en-US" altLang="zh-CN" sz="2400" dirty="0" smtClean="0">
                <a:solidFill>
                  <a:srgbClr val="C00000"/>
                </a:solidFill>
                <a:sym typeface="+mn-ea"/>
              </a:rPr>
              <a:t>achieve</a:t>
            </a:r>
            <a:endParaRPr lang="zh-CN" altLang="en-US" sz="2400" b="1" dirty="0">
              <a:solidFill>
                <a:srgbClr val="C00000"/>
              </a:solidFill>
              <a:latin typeface="+mn-ea"/>
              <a:sym typeface="+mn-ea"/>
            </a:endParaRPr>
          </a:p>
        </p:txBody>
      </p:sp>
      <p:pic>
        <p:nvPicPr>
          <p:cNvPr id="3" name="Picture 4"/>
          <p:cNvPicPr>
            <a:picLocks noChangeAspect="1"/>
          </p:cNvPicPr>
          <p:nvPr/>
        </p:nvPicPr>
        <p:blipFill>
          <a:blip r:embed="rId3" cstate="email"/>
          <a:stretch>
            <a:fillRect/>
          </a:stretch>
        </p:blipFill>
        <p:spPr>
          <a:xfrm>
            <a:off x="412115" y="1746885"/>
            <a:ext cx="84455" cy="414020"/>
          </a:xfrm>
          <a:prstGeom prst="rect">
            <a:avLst/>
          </a:prstGeom>
          <a:noFill/>
          <a:ln w="9525">
            <a:noFill/>
          </a:ln>
        </p:spPr>
      </p:pic>
      <p:sp>
        <p:nvSpPr>
          <p:cNvPr id="5" name="Rectangle 10"/>
          <p:cNvSpPr/>
          <p:nvPr/>
        </p:nvSpPr>
        <p:spPr>
          <a:xfrm>
            <a:off x="502285" y="1746885"/>
            <a:ext cx="4826962"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l">
              <a:spcBef>
                <a:spcPct val="0"/>
              </a:spcBef>
              <a:buNone/>
            </a:pPr>
            <a:r>
              <a:rPr lang="zh-CN" altLang="en-US" sz="2400" b="1" dirty="0">
                <a:solidFill>
                  <a:srgbClr val="00A6AD"/>
                </a:solidFill>
                <a:latin typeface="+mn-ea"/>
                <a:sym typeface="+mn-ea"/>
              </a:rPr>
              <a:t>Ⅰ</a:t>
            </a:r>
            <a:r>
              <a:rPr lang="zh-CN" altLang="en-US" sz="2400" b="1" dirty="0" smtClean="0">
                <a:solidFill>
                  <a:srgbClr val="00A6AD"/>
                </a:solidFill>
                <a:latin typeface="+mn-ea"/>
                <a:sym typeface="+mn-ea"/>
              </a:rPr>
              <a:t>. 根据</a:t>
            </a:r>
            <a:r>
              <a:rPr lang="zh-CN" altLang="en-US" sz="2400" b="1" dirty="0">
                <a:solidFill>
                  <a:srgbClr val="00A6AD"/>
                </a:solidFill>
                <a:latin typeface="+mn-ea"/>
                <a:sym typeface="+mn-ea"/>
              </a:rPr>
              <a:t>句意及汉语提示完成句子</a:t>
            </a:r>
            <a:endParaRPr lang="zh-CN" altLang="en-US" sz="2400" b="1" dirty="0">
              <a:solidFill>
                <a:srgbClr val="00A6AD"/>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1145985" cy="3416320"/>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)7. A. happily  		B. quietly		C. luckily  		D. nervously</a:t>
            </a: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　　)8. A. wrong  		B. clever		C. foolish  		D. lucky</a:t>
            </a:r>
          </a:p>
        </p:txBody>
      </p:sp>
      <p:sp>
        <p:nvSpPr>
          <p:cNvPr id="5" name="文本框 10"/>
          <p:cNvSpPr txBox="1"/>
          <p:nvPr/>
        </p:nvSpPr>
        <p:spPr>
          <a:xfrm>
            <a:off x="1060127" y="1161336"/>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6" name="文本框 10"/>
          <p:cNvSpPr txBox="1"/>
          <p:nvPr/>
        </p:nvSpPr>
        <p:spPr>
          <a:xfrm>
            <a:off x="1048405" y="3939688"/>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11" name="文本框 9"/>
          <p:cNvSpPr txBox="1"/>
          <p:nvPr/>
        </p:nvSpPr>
        <p:spPr>
          <a:xfrm>
            <a:off x="675628" y="1846594"/>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联系上下文语境可知，此处指“这只小狗开始高兴地享用这个布丁”。</a:t>
            </a:r>
            <a:r>
              <a:rPr lang="en-US" altLang="zh-CN" sz="2200" b="1" dirty="0" smtClean="0">
                <a:latin typeface="仿宋" panose="02010609060101010101" charset="-122"/>
                <a:ea typeface="仿宋" panose="02010609060101010101" charset="-122"/>
              </a:rPr>
              <a:t>happily</a:t>
            </a:r>
            <a:r>
              <a:rPr lang="zh-CN" altLang="en-US" sz="2200" b="1" dirty="0" smtClean="0">
                <a:latin typeface="仿宋" panose="02010609060101010101" charset="-122"/>
                <a:ea typeface="仿宋" panose="02010609060101010101" charset="-122"/>
              </a:rPr>
              <a:t>意为“高兴地”。故选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
        <p:nvSpPr>
          <p:cNvPr id="12" name="文本框 9"/>
          <p:cNvSpPr txBox="1"/>
          <p:nvPr/>
        </p:nvSpPr>
        <p:spPr>
          <a:xfrm>
            <a:off x="710798" y="4624946"/>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联系后一句描述可知，此处指“我们意识到我们是多么蠢”。</a:t>
            </a:r>
            <a:r>
              <a:rPr lang="en-US" altLang="zh-CN" sz="2200" b="1" dirty="0" smtClean="0">
                <a:latin typeface="仿宋" panose="02010609060101010101" charset="-122"/>
                <a:ea typeface="仿宋" panose="02010609060101010101" charset="-122"/>
              </a:rPr>
              <a:t>foolish</a:t>
            </a:r>
            <a:r>
              <a:rPr lang="zh-CN" altLang="en-US" sz="2200" b="1" dirty="0" smtClean="0">
                <a:latin typeface="仿宋" panose="02010609060101010101" charset="-122"/>
                <a:ea typeface="仿宋" panose="02010609060101010101" charset="-122"/>
              </a:rPr>
              <a:t>意为“傻的，愚蠢的”。故选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1"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0758623" cy="3416320"/>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)9. A. way  		B. effort		C. hobby  		D. idea</a:t>
            </a: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　　)10. A. because of  	B. instead of		C. ahead of  		D. out of</a:t>
            </a:r>
          </a:p>
        </p:txBody>
      </p:sp>
      <p:sp>
        <p:nvSpPr>
          <p:cNvPr id="5" name="文本框 10"/>
          <p:cNvSpPr txBox="1"/>
          <p:nvPr/>
        </p:nvSpPr>
        <p:spPr>
          <a:xfrm>
            <a:off x="1060127" y="1161336"/>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6" name="文本框 10"/>
          <p:cNvSpPr txBox="1"/>
          <p:nvPr/>
        </p:nvSpPr>
        <p:spPr>
          <a:xfrm>
            <a:off x="1048405" y="3939688"/>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11" name="文本框 9"/>
          <p:cNvSpPr txBox="1"/>
          <p:nvPr/>
        </p:nvSpPr>
        <p:spPr>
          <a:xfrm>
            <a:off x="675628" y="1846594"/>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联系下文“</a:t>
            </a:r>
            <a:r>
              <a:rPr lang="en-US" altLang="zh-CN" sz="2200" b="1" dirty="0" smtClean="0">
                <a:latin typeface="仿宋" panose="02010609060101010101" charset="-122"/>
                <a:ea typeface="仿宋" panose="02010609060101010101" charset="-122"/>
              </a:rPr>
              <a:t>sharing the pudding”</a:t>
            </a:r>
            <a:r>
              <a:rPr lang="zh-CN" altLang="en-US" sz="2200" b="1" dirty="0" smtClean="0">
                <a:latin typeface="仿宋" panose="02010609060101010101" charset="-122"/>
                <a:ea typeface="仿宋" panose="02010609060101010101" charset="-122"/>
              </a:rPr>
              <a:t>可知，此处指“如果我们都有分享布丁的想法”。</a:t>
            </a:r>
            <a:r>
              <a:rPr lang="en-US" altLang="zh-CN" sz="2200" b="1" dirty="0" smtClean="0">
                <a:latin typeface="仿宋" panose="02010609060101010101" charset="-122"/>
                <a:ea typeface="仿宋" panose="02010609060101010101" charset="-122"/>
              </a:rPr>
              <a:t>idea</a:t>
            </a:r>
            <a:r>
              <a:rPr lang="zh-CN" altLang="en-US" sz="2200" b="1" dirty="0" smtClean="0">
                <a:latin typeface="仿宋" panose="02010609060101010101" charset="-122"/>
                <a:ea typeface="仿宋" panose="02010609060101010101" charset="-122"/>
              </a:rPr>
              <a:t>意为“想法”。故选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
        <p:nvSpPr>
          <p:cNvPr id="12" name="文本框 9"/>
          <p:cNvSpPr txBox="1"/>
          <p:nvPr/>
        </p:nvSpPr>
        <p:spPr>
          <a:xfrm>
            <a:off x="710798" y="4624946"/>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分析语境可知，设空处介词短语表示原因，意为“正是由于我们的贪婪，我们最终一无所获”。</a:t>
            </a:r>
            <a:r>
              <a:rPr lang="en-US" altLang="zh-CN" sz="2200" b="1" dirty="0" smtClean="0">
                <a:latin typeface="仿宋" panose="02010609060101010101" charset="-122"/>
                <a:ea typeface="仿宋" panose="02010609060101010101" charset="-122"/>
              </a:rPr>
              <a:t>because of</a:t>
            </a:r>
            <a:r>
              <a:rPr lang="zh-CN" altLang="en-US" sz="2200" b="1" dirty="0" smtClean="0">
                <a:latin typeface="仿宋" panose="02010609060101010101" charset="-122"/>
                <a:ea typeface="仿宋" panose="02010609060101010101" charset="-122"/>
              </a:rPr>
              <a:t>意为“因为”。故选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1"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p:nvPr/>
        </p:nvSpPr>
        <p:spPr>
          <a:xfrm>
            <a:off x="650513" y="922356"/>
            <a:ext cx="2039341"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en-US" altLang="zh-CN" sz="2400" b="1" dirty="0" smtClean="0">
                <a:solidFill>
                  <a:srgbClr val="F1AF00"/>
                </a:solidFill>
                <a:latin typeface="Times New Roman" panose="02020603050405020304" pitchFamily="18" charset="0"/>
                <a:sym typeface="+mn-ea"/>
              </a:rPr>
              <a:t>Ⅵ.   </a:t>
            </a:r>
            <a:r>
              <a:rPr lang="zh-CN" altLang="en-US" sz="2400" b="1" dirty="0" smtClean="0">
                <a:solidFill>
                  <a:srgbClr val="F1AF00"/>
                </a:solidFill>
                <a:latin typeface="Times New Roman" panose="02020603050405020304" pitchFamily="18" charset="0"/>
                <a:sym typeface="+mn-ea"/>
              </a:rPr>
              <a:t>阅读理解</a:t>
            </a:r>
          </a:p>
        </p:txBody>
      </p:sp>
      <p:pic>
        <p:nvPicPr>
          <p:cNvPr id="10" name="Picture 4"/>
          <p:cNvPicPr>
            <a:picLocks noChangeAspect="1"/>
          </p:cNvPicPr>
          <p:nvPr/>
        </p:nvPicPr>
        <p:blipFill>
          <a:blip r:embed="rId2" cstate="email"/>
          <a:stretch>
            <a:fillRect/>
          </a:stretch>
        </p:blipFill>
        <p:spPr>
          <a:xfrm>
            <a:off x="578583" y="1060498"/>
            <a:ext cx="84455" cy="414020"/>
          </a:xfrm>
          <a:prstGeom prst="rect">
            <a:avLst/>
          </a:prstGeom>
          <a:noFill/>
          <a:ln w="9525">
            <a:noFill/>
          </a:ln>
        </p:spPr>
      </p:pic>
      <p:sp>
        <p:nvSpPr>
          <p:cNvPr id="9" name="文本框 7"/>
          <p:cNvSpPr txBox="1"/>
          <p:nvPr/>
        </p:nvSpPr>
        <p:spPr>
          <a:xfrm>
            <a:off x="317353" y="1534596"/>
            <a:ext cx="11499510" cy="4457952"/>
          </a:xfrm>
          <a:prstGeom prst="rect">
            <a:avLst/>
          </a:prstGeom>
          <a:noFill/>
        </p:spPr>
        <p:txBody>
          <a:bodyPr wrap="square" rtlCol="0" anchor="t">
            <a:spAutoFit/>
          </a:bodyPr>
          <a:lstStyle/>
          <a:p>
            <a:pPr indent="457200" algn="just">
              <a:lnSpc>
                <a:spcPct val="150000"/>
              </a:lnSpc>
            </a:pPr>
            <a:r>
              <a:rPr lang="en-US" sz="2400" b="1" dirty="0" smtClean="0">
                <a:latin typeface="Times New Roman" panose="02020603050405020304" pitchFamily="18" charset="0"/>
                <a:cs typeface="Times New Roman" panose="02020603050405020304" pitchFamily="18" charset="0"/>
              </a:rPr>
              <a:t>Mom and dad—they're two of the most important people in your life.  You probably see at least one of them every day and, over your lifetime, they influence you more than anyone else you  meet. </a:t>
            </a:r>
          </a:p>
          <a:p>
            <a:pPr indent="457200" algn="just">
              <a:lnSpc>
                <a:spcPct val="150000"/>
              </a:lnSpc>
            </a:pPr>
            <a:r>
              <a:rPr lang="en-US" sz="2400" b="1" dirty="0" smtClean="0">
                <a:latin typeface="Times New Roman" panose="02020603050405020304" pitchFamily="18" charset="0"/>
                <a:cs typeface="Times New Roman" panose="02020603050405020304" pitchFamily="18" charset="0"/>
              </a:rPr>
              <a:t>Moms and dads need to care for their kids from the minute they're born.  It's a parent's job to love and help kids—and most parents will do this as long as they live, even when the “kids” grow up and have children of their own.  That means you have many years ahead to share with your mom and dad. </a:t>
            </a:r>
          </a:p>
          <a:p>
            <a:pPr indent="457200" algn="just">
              <a:lnSpc>
                <a:spcPct val="150000"/>
              </a:lnSpc>
            </a:pPr>
            <a:r>
              <a:rPr lang="en-US" sz="2400" b="1" dirty="0" smtClean="0">
                <a:latin typeface="Times New Roman" panose="02020603050405020304" pitchFamily="18" charset="0"/>
                <a:cs typeface="Times New Roman" panose="02020603050405020304" pitchFamily="18" charset="0"/>
              </a:rPr>
              <a:t>Here are some ways you can stay close, get along, and build a strong relationship：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7"/>
          <p:cNvSpPr txBox="1"/>
          <p:nvPr/>
        </p:nvSpPr>
        <p:spPr>
          <a:xfrm>
            <a:off x="200123" y="1089122"/>
            <a:ext cx="11370310" cy="3349956"/>
          </a:xfrm>
          <a:prstGeom prst="rect">
            <a:avLst/>
          </a:prstGeom>
          <a:noFill/>
        </p:spPr>
        <p:txBody>
          <a:bodyPr wrap="square" rtlCol="0" anchor="t">
            <a:spAutoFit/>
          </a:bodyPr>
          <a:lstStyle/>
          <a:p>
            <a:pPr indent="457200" algn="just">
              <a:lnSpc>
                <a:spcPct val="150000"/>
              </a:lnSpc>
            </a:pPr>
            <a:r>
              <a:rPr lang="en-US" sz="2400" b="1" dirty="0" smtClean="0">
                <a:latin typeface="Times New Roman" panose="02020603050405020304" pitchFamily="18" charset="0"/>
                <a:cs typeface="Times New Roman" panose="02020603050405020304" pitchFamily="18" charset="0"/>
              </a:rPr>
              <a:t>Spend time together.  Don't play a computer game or watch TV by yourself.  Ask your mom and dad to play with you, go outside together, play a game, or read a book out loud.  Try to spend more time together. </a:t>
            </a:r>
          </a:p>
          <a:p>
            <a:pPr indent="457200" algn="just">
              <a:lnSpc>
                <a:spcPct val="150000"/>
              </a:lnSpc>
            </a:pPr>
            <a:r>
              <a:rPr lang="en-US" sz="2400" b="1" dirty="0" smtClean="0">
                <a:latin typeface="Times New Roman" panose="02020603050405020304" pitchFamily="18" charset="0"/>
                <a:cs typeface="Times New Roman" panose="02020603050405020304" pitchFamily="18" charset="0"/>
              </a:rPr>
              <a:t>Share your feelings and ask for help.  Many kids say they'd like their parents to help them when they're unhappy.  Tell them if you're sad or have a problem.  They'll be happy to help you.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7"/>
          <p:cNvSpPr txBox="1"/>
          <p:nvPr/>
        </p:nvSpPr>
        <p:spPr>
          <a:xfrm>
            <a:off x="200123" y="1089122"/>
            <a:ext cx="11370310" cy="5011949"/>
          </a:xfrm>
          <a:prstGeom prst="rect">
            <a:avLst/>
          </a:prstGeom>
          <a:noFill/>
        </p:spPr>
        <p:txBody>
          <a:bodyPr wrap="square" rtlCol="0" anchor="t">
            <a:spAutoFit/>
          </a:bodyPr>
          <a:lstStyle/>
          <a:p>
            <a:pPr indent="457200" algn="just">
              <a:lnSpc>
                <a:spcPct val="150000"/>
              </a:lnSpc>
            </a:pPr>
            <a:r>
              <a:rPr lang="en-US" sz="2400" b="1" dirty="0" smtClean="0">
                <a:latin typeface="Times New Roman" panose="02020603050405020304" pitchFamily="18" charset="0"/>
                <a:cs typeface="Times New Roman" panose="02020603050405020304" pitchFamily="18" charset="0"/>
              </a:rPr>
              <a:t>Be kind and caring.  Little things might mean a lot to your mom or dad.  You can brighten a parent's day with a hug, a card, or a joke.  It's also lovely when a kid cleans up his or her room without being asked.  It's important to show that you care for each other.  Kids and parents show their love by respecting (</a:t>
            </a:r>
            <a:r>
              <a:rPr lang="en-US" sz="2400" b="1" dirty="0" err="1" smtClean="0">
                <a:latin typeface="Times New Roman" panose="02020603050405020304" pitchFamily="18" charset="0"/>
                <a:cs typeface="Times New Roman" panose="02020603050405020304" pitchFamily="18" charset="0"/>
              </a:rPr>
              <a:t>尊重</a:t>
            </a:r>
            <a:r>
              <a:rPr lang="en-US" sz="2400" b="1" dirty="0" smtClean="0">
                <a:latin typeface="Times New Roman" panose="02020603050405020304" pitchFamily="18" charset="0"/>
                <a:cs typeface="Times New Roman" panose="02020603050405020304" pitchFamily="18" charset="0"/>
              </a:rPr>
              <a:t>) each other, and being caring, polite and thoughtful. </a:t>
            </a:r>
          </a:p>
          <a:p>
            <a:pPr indent="457200" algn="just">
              <a:lnSpc>
                <a:spcPct val="150000"/>
              </a:lnSpc>
            </a:pPr>
            <a:r>
              <a:rPr lang="en-US" sz="2400" b="1" dirty="0" smtClean="0">
                <a:latin typeface="Times New Roman" panose="02020603050405020304" pitchFamily="18" charset="0"/>
                <a:cs typeface="Times New Roman" panose="02020603050405020304" pitchFamily="18" charset="0"/>
              </a:rPr>
              <a:t>Do your best at whatever you do.  You don't have to be perfect, but when you do your best, you make your parents proud.  It makes them happy to see how you're turning into   such a great kid.  Why? Because it lets them know you're doing a good job.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9"/>
          <p:cNvSpPr txBox="1"/>
          <p:nvPr/>
        </p:nvSpPr>
        <p:spPr>
          <a:xfrm>
            <a:off x="839751" y="1776658"/>
            <a:ext cx="10836433" cy="646331"/>
          </a:xfrm>
          <a:prstGeom prst="rect">
            <a:avLst/>
          </a:prstGeom>
          <a:noFill/>
        </p:spPr>
        <p:txBody>
          <a:bodyPr wrap="square" rtlCol="0" anchor="t">
            <a:spAutoFit/>
          </a:bodyPr>
          <a:lstStyle/>
          <a:p>
            <a:pPr algn="just">
              <a:lnSpc>
                <a:spcPct val="150000"/>
              </a:lnSpc>
            </a:pPr>
            <a:r>
              <a:rPr lang="zh-CN" altLang="en-US" sz="2400" b="1" dirty="0" smtClean="0">
                <a:solidFill>
                  <a:srgbClr val="0000FF"/>
                </a:solidFill>
                <a:latin typeface="黑体" panose="02010609060101010101" charset="-122"/>
                <a:ea typeface="黑体" panose="02010609060101010101" charset="-122"/>
                <a:sym typeface="+mn-ea"/>
              </a:rPr>
              <a:t>【主旨大意】</a:t>
            </a:r>
            <a:r>
              <a:rPr lang="zh-CN" altLang="en-US" sz="2200" b="1" dirty="0" smtClean="0">
                <a:latin typeface="仿宋" panose="02010609060101010101" charset="-122"/>
                <a:ea typeface="仿宋" panose="02010609060101010101" charset="-122"/>
              </a:rPr>
              <a:t>本文是一篇说明文，主要介绍了孩子与父母相处的几条建议。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208947"/>
            <a:ext cx="10665528" cy="2308324"/>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)1. Your parents are two of the most important people in your life because they ________. </a:t>
            </a:r>
          </a:p>
          <a:p>
            <a:pPr>
              <a:lnSpc>
                <a:spcPct val="150000"/>
              </a:lnSpc>
            </a:pPr>
            <a:r>
              <a:rPr lang="en-US" sz="2400" b="1" dirty="0" smtClean="0">
                <a:latin typeface="Times New Roman" panose="02020603050405020304" pitchFamily="18" charset="0"/>
                <a:cs typeface="Times New Roman" panose="02020603050405020304" pitchFamily="18" charset="0"/>
              </a:rPr>
              <a:t>A. see you every day		B. have duty to care for you		</a:t>
            </a:r>
          </a:p>
          <a:p>
            <a:pPr>
              <a:lnSpc>
                <a:spcPct val="150000"/>
              </a:lnSpc>
            </a:pPr>
            <a:r>
              <a:rPr lang="en-US" sz="2400" b="1" dirty="0" smtClean="0">
                <a:latin typeface="Times New Roman" panose="02020603050405020304" pitchFamily="18" charset="0"/>
                <a:cs typeface="Times New Roman" panose="02020603050405020304" pitchFamily="18" charset="0"/>
              </a:rPr>
              <a:t>C. need your help		D. influence you more than anyone else</a:t>
            </a:r>
          </a:p>
        </p:txBody>
      </p:sp>
      <p:sp>
        <p:nvSpPr>
          <p:cNvPr id="11" name="文本框 10"/>
          <p:cNvSpPr txBox="1"/>
          <p:nvPr/>
        </p:nvSpPr>
        <p:spPr>
          <a:xfrm>
            <a:off x="1298726" y="135718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7" name="文本框 9"/>
          <p:cNvSpPr txBox="1"/>
          <p:nvPr/>
        </p:nvSpPr>
        <p:spPr>
          <a:xfrm>
            <a:off x="839751" y="3816460"/>
            <a:ext cx="10836433" cy="1154162"/>
          </a:xfrm>
          <a:prstGeom prst="rect">
            <a:avLst/>
          </a:prstGeom>
          <a:noFill/>
        </p:spPr>
        <p:txBody>
          <a:bodyPr wrap="square" rtlCol="0" anchor="t">
            <a:spAutoFit/>
          </a:bodyPr>
          <a:lstStyle/>
          <a:p>
            <a:pPr algn="just">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细节理解题。根据第一段第二句中的“</a:t>
            </a:r>
            <a:r>
              <a:rPr lang="en-US" altLang="zh-CN" sz="2200" b="1" dirty="0" smtClean="0">
                <a:latin typeface="仿宋" panose="02010609060101010101" charset="-122"/>
                <a:ea typeface="仿宋" panose="02010609060101010101" charset="-122"/>
              </a:rPr>
              <a:t>they influence you more than anyone else you meet”</a:t>
            </a:r>
            <a:r>
              <a:rPr lang="zh-CN" altLang="en-US" sz="2200" b="1" dirty="0" smtClean="0">
                <a:latin typeface="仿宋" panose="02010609060101010101" charset="-122"/>
                <a:ea typeface="仿宋" panose="02010609060101010101" charset="-122"/>
              </a:rPr>
              <a:t>可知，父母在孩子的一生中比任何人的影响都大。故选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255839"/>
            <a:ext cx="10642082"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)2. Most parents ________ after their kids have grown up. </a:t>
            </a:r>
          </a:p>
          <a:p>
            <a:pPr>
              <a:lnSpc>
                <a:spcPct val="150000"/>
              </a:lnSpc>
            </a:pPr>
            <a:r>
              <a:rPr lang="en-US" altLang="zh-CN" sz="2400" b="1" dirty="0" smtClean="0">
                <a:latin typeface="Times New Roman" panose="02020603050405020304" pitchFamily="18" charset="0"/>
              </a:rPr>
              <a:t>A. stop helping their kids	B. try their best to help their kids	</a:t>
            </a:r>
          </a:p>
          <a:p>
            <a:pPr>
              <a:lnSpc>
                <a:spcPct val="150000"/>
              </a:lnSpc>
            </a:pPr>
            <a:r>
              <a:rPr lang="en-US" altLang="zh-CN" sz="2400" b="1" dirty="0" smtClean="0">
                <a:latin typeface="Times New Roman" panose="02020603050405020304" pitchFamily="18" charset="0"/>
              </a:rPr>
              <a:t>C. leave their kids		D. are busy taking exercise</a:t>
            </a:r>
          </a:p>
        </p:txBody>
      </p:sp>
      <p:sp>
        <p:nvSpPr>
          <p:cNvPr id="11" name="文本框 10"/>
          <p:cNvSpPr txBox="1"/>
          <p:nvPr/>
        </p:nvSpPr>
        <p:spPr>
          <a:xfrm>
            <a:off x="1298726" y="1404074"/>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6" name="文本框 9"/>
          <p:cNvSpPr txBox="1"/>
          <p:nvPr/>
        </p:nvSpPr>
        <p:spPr>
          <a:xfrm>
            <a:off x="839751" y="3742720"/>
            <a:ext cx="10836433" cy="1661993"/>
          </a:xfrm>
          <a:prstGeom prst="rect">
            <a:avLst/>
          </a:prstGeom>
          <a:noFill/>
        </p:spPr>
        <p:txBody>
          <a:bodyPr wrap="square" rtlCol="0" anchor="t">
            <a:spAutoFit/>
          </a:bodyPr>
          <a:lstStyle/>
          <a:p>
            <a:pPr algn="just">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细节理解题。根据第二段第二句中的“</a:t>
            </a:r>
            <a:r>
              <a:rPr lang="en-US" altLang="zh-CN" sz="2200" b="1" dirty="0" smtClean="0">
                <a:latin typeface="仿宋" panose="02010609060101010101" charset="-122"/>
                <a:ea typeface="仿宋" panose="02010609060101010101" charset="-122"/>
              </a:rPr>
              <a:t>most parents will do this as long as they live, even when the ‘kids’ grow up and have children of their own”</a:t>
            </a:r>
            <a:r>
              <a:rPr lang="zh-CN" altLang="en-US" sz="2200" b="1" dirty="0" smtClean="0">
                <a:latin typeface="仿宋" panose="02010609060101010101" charset="-122"/>
                <a:ea typeface="仿宋" panose="02010609060101010101" charset="-122"/>
              </a:rPr>
              <a:t>可知，大多数父母在孩子长大后，依旧会尽力地去帮助他们。故选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829651"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)3. What should kids do when they're unhappy?</a:t>
            </a:r>
          </a:p>
          <a:p>
            <a:pPr>
              <a:lnSpc>
                <a:spcPct val="150000"/>
              </a:lnSpc>
            </a:pPr>
            <a:r>
              <a:rPr lang="en-US" altLang="zh-CN" sz="2400" b="1" dirty="0" smtClean="0">
                <a:latin typeface="Times New Roman" panose="02020603050405020304" pitchFamily="18" charset="0"/>
              </a:rPr>
              <a:t>A. Watch TV by themselves.		B. Play a game with their parents. 	</a:t>
            </a:r>
          </a:p>
          <a:p>
            <a:pPr>
              <a:lnSpc>
                <a:spcPct val="150000"/>
              </a:lnSpc>
            </a:pPr>
            <a:r>
              <a:rPr lang="en-US" altLang="zh-CN" sz="2400" b="1" dirty="0" smtClean="0">
                <a:latin typeface="Times New Roman" panose="02020603050405020304" pitchFamily="18" charset="0"/>
              </a:rPr>
              <a:t>C. Tell their parents and ask for help. 	D. Be kind to their parents. </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5" name="文本框 9"/>
          <p:cNvSpPr txBox="1"/>
          <p:nvPr/>
        </p:nvSpPr>
        <p:spPr>
          <a:xfrm>
            <a:off x="839751" y="3742720"/>
            <a:ext cx="10836433" cy="1661993"/>
          </a:xfrm>
          <a:prstGeom prst="rect">
            <a:avLst/>
          </a:prstGeom>
          <a:noFill/>
        </p:spPr>
        <p:txBody>
          <a:bodyPr wrap="square" rtlCol="0" anchor="t">
            <a:spAutoFit/>
          </a:bodyPr>
          <a:lstStyle/>
          <a:p>
            <a:pPr algn="just">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细节理解题。根据倒数第三段中的“</a:t>
            </a:r>
            <a:r>
              <a:rPr lang="en-US" altLang="zh-CN" sz="2200" b="1" dirty="0" smtClean="0">
                <a:latin typeface="仿宋" panose="02010609060101010101" charset="-122"/>
                <a:ea typeface="仿宋" panose="02010609060101010101" charset="-122"/>
              </a:rPr>
              <a:t>Tell them if you're sad or have a problem.  They'll be happy to help you. ”</a:t>
            </a:r>
            <a:r>
              <a:rPr lang="zh-CN" altLang="en-US" sz="2200" b="1" dirty="0" smtClean="0">
                <a:latin typeface="仿宋" panose="02010609060101010101" charset="-122"/>
                <a:ea typeface="仿宋" panose="02010609060101010101" charset="-122"/>
              </a:rPr>
              <a:t>可知，孩子们不高兴时应该告诉父母，向父母求助。故选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622417"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)4. The underlined word “brighten” in the sixth paragraph means “________” in Chinese. </a:t>
            </a:r>
          </a:p>
          <a:p>
            <a:pPr>
              <a:lnSpc>
                <a:spcPct val="150000"/>
              </a:lnSpc>
            </a:pPr>
            <a:r>
              <a:rPr lang="en-US" altLang="zh-CN" sz="2400" b="1" dirty="0" smtClean="0">
                <a:latin typeface="Times New Roman" panose="02020603050405020304" pitchFamily="18" charset="0"/>
              </a:rPr>
              <a:t>A. </a:t>
            </a:r>
            <a:r>
              <a:rPr lang="zh-CN" altLang="en-US" sz="2400" b="1" dirty="0" smtClean="0">
                <a:latin typeface="Times New Roman" panose="02020603050405020304" pitchFamily="18" charset="0"/>
              </a:rPr>
              <a:t>使</a:t>
            </a: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忙碌  </a:t>
            </a:r>
            <a:r>
              <a:rPr lang="en-US" altLang="zh-CN" sz="2400" b="1" dirty="0" smtClean="0">
                <a:latin typeface="Times New Roman" panose="02020603050405020304" pitchFamily="18" charset="0"/>
              </a:rPr>
              <a:t>	B. </a:t>
            </a:r>
            <a:r>
              <a:rPr lang="zh-CN" altLang="en-US" sz="2400" b="1" dirty="0" smtClean="0">
                <a:latin typeface="Times New Roman" panose="02020603050405020304" pitchFamily="18" charset="0"/>
              </a:rPr>
              <a:t>使</a:t>
            </a: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愉快	</a:t>
            </a:r>
            <a:r>
              <a:rPr lang="en-US" altLang="zh-CN" sz="2400" b="1" dirty="0" smtClean="0">
                <a:latin typeface="Times New Roman" panose="02020603050405020304" pitchFamily="18" charset="0"/>
              </a:rPr>
              <a:t>C. </a:t>
            </a:r>
            <a:r>
              <a:rPr lang="zh-CN" altLang="en-US" sz="2400" b="1" dirty="0" smtClean="0">
                <a:latin typeface="Times New Roman" panose="02020603050405020304" pitchFamily="18" charset="0"/>
              </a:rPr>
              <a:t>使</a:t>
            </a: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悲伤  	</a:t>
            </a:r>
            <a:r>
              <a:rPr lang="en-US" altLang="zh-CN" sz="2400" b="1" dirty="0" smtClean="0">
                <a:latin typeface="Times New Roman" panose="02020603050405020304" pitchFamily="18" charset="0"/>
              </a:rPr>
              <a:t>D. </a:t>
            </a:r>
            <a:r>
              <a:rPr lang="zh-CN" altLang="en-US" sz="2400" b="1" dirty="0" smtClean="0">
                <a:latin typeface="Times New Roman" panose="02020603050405020304" pitchFamily="18" charset="0"/>
              </a:rPr>
              <a:t>使</a:t>
            </a: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紧张</a:t>
            </a:r>
          </a:p>
        </p:txBody>
      </p:sp>
      <p:sp>
        <p:nvSpPr>
          <p:cNvPr id="11" name="文本框 10"/>
          <p:cNvSpPr txBox="1"/>
          <p:nvPr/>
        </p:nvSpPr>
        <p:spPr>
          <a:xfrm>
            <a:off x="1298726" y="1591642"/>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5" name="文本框 9"/>
          <p:cNvSpPr txBox="1"/>
          <p:nvPr/>
        </p:nvSpPr>
        <p:spPr>
          <a:xfrm>
            <a:off x="839751" y="3742720"/>
            <a:ext cx="10836433" cy="1661993"/>
          </a:xfrm>
          <a:prstGeom prst="rect">
            <a:avLst/>
          </a:prstGeom>
          <a:noFill/>
        </p:spPr>
        <p:txBody>
          <a:bodyPr wrap="square" rtlCol="0" anchor="t">
            <a:spAutoFit/>
          </a:bodyPr>
          <a:lstStyle/>
          <a:p>
            <a:pPr algn="just">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词义猜测题。根据下文中的“</a:t>
            </a:r>
            <a:r>
              <a:rPr lang="en-US" altLang="zh-CN" sz="2200" b="1" dirty="0" smtClean="0">
                <a:latin typeface="仿宋" panose="02010609060101010101" charset="-122"/>
                <a:ea typeface="仿宋" panose="02010609060101010101" charset="-122"/>
              </a:rPr>
              <a:t>with a hug, a card, or a joke”</a:t>
            </a:r>
            <a:r>
              <a:rPr lang="zh-CN" altLang="en-US" sz="2200" b="1" dirty="0" smtClean="0">
                <a:latin typeface="仿宋" panose="02010609060101010101" charset="-122"/>
                <a:ea typeface="仿宋" panose="02010609060101010101" charset="-122"/>
              </a:rPr>
              <a:t>可推知，拥抱、送贺卡或开玩笑这些方式可以让父母高兴，由此结合选项可知，</a:t>
            </a:r>
            <a:r>
              <a:rPr lang="en-US" altLang="zh-CN" sz="2200" b="1" dirty="0" smtClean="0">
                <a:latin typeface="仿宋" panose="02010609060101010101" charset="-122"/>
                <a:ea typeface="仿宋" panose="02010609060101010101" charset="-122"/>
              </a:rPr>
              <a:t>brighten</a:t>
            </a:r>
            <a:r>
              <a:rPr lang="zh-CN" altLang="en-US" sz="2200" b="1" dirty="0" smtClean="0">
                <a:latin typeface="仿宋" panose="02010609060101010101" charset="-122"/>
                <a:ea typeface="仿宋" panose="02010609060101010101" charset="-122"/>
              </a:rPr>
              <a:t>意为“使</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愉快”。故选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08915" y="1877138"/>
            <a:ext cx="11370310"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ea typeface="+mj-ea"/>
              </a:rPr>
              <a:t>1. It's difficult for me to make my own ___</a:t>
            </a:r>
            <a:r>
              <a:rPr lang="en-US" altLang="zh-CN" sz="2400" b="1" dirty="0" smtClean="0">
                <a:latin typeface="Times New Roman" panose="02020603050405020304" pitchFamily="18" charset="0"/>
                <a:ea typeface="宋体" panose="02010600030101010101" pitchFamily="2" charset="-122"/>
              </a:rPr>
              <a:t>_____</a:t>
            </a:r>
            <a:r>
              <a:rPr lang="en-US" altLang="zh-CN" sz="2400" b="1" dirty="0" smtClean="0">
                <a:latin typeface="Times New Roman" panose="02020603050405020304" pitchFamily="18" charset="0"/>
                <a:ea typeface="+mj-ea"/>
              </a:rPr>
              <a:t>_____(decide). </a:t>
            </a:r>
          </a:p>
          <a:p>
            <a:pPr>
              <a:lnSpc>
                <a:spcPct val="150000"/>
              </a:lnSpc>
            </a:pPr>
            <a:r>
              <a:rPr lang="en-US" altLang="zh-CN" sz="2400" b="1" dirty="0" smtClean="0">
                <a:latin typeface="Times New Roman" panose="02020603050405020304" pitchFamily="18" charset="0"/>
                <a:ea typeface="+mj-ea"/>
              </a:rPr>
              <a:t>2. In China, everyone knows Su </a:t>
            </a:r>
            <a:r>
              <a:rPr lang="en-US" altLang="zh-CN" sz="2400" b="1" dirty="0" err="1" smtClean="0">
                <a:latin typeface="Times New Roman" panose="02020603050405020304" pitchFamily="18" charset="0"/>
                <a:ea typeface="+mj-ea"/>
              </a:rPr>
              <a:t>Bingtian</a:t>
            </a:r>
            <a:r>
              <a:rPr lang="en-US" altLang="zh-CN" sz="2400" b="1" dirty="0" smtClean="0">
                <a:latin typeface="Times New Roman" panose="02020603050405020304" pitchFamily="18" charset="0"/>
                <a:ea typeface="+mj-ea"/>
              </a:rPr>
              <a:t> is a famous  __</a:t>
            </a:r>
            <a:r>
              <a:rPr lang="en-US" altLang="zh-CN" sz="2400" b="1" dirty="0" smtClean="0">
                <a:latin typeface="Times New Roman" panose="02020603050405020304" pitchFamily="18" charset="0"/>
                <a:ea typeface="宋体" panose="02010600030101010101" pitchFamily="2" charset="-122"/>
              </a:rPr>
              <a:t>_____</a:t>
            </a:r>
            <a:r>
              <a:rPr lang="en-US" altLang="zh-CN" sz="2400" b="1" dirty="0" smtClean="0">
                <a:latin typeface="Times New Roman" panose="02020603050405020304" pitchFamily="18" charset="0"/>
                <a:ea typeface="+mj-ea"/>
              </a:rPr>
              <a:t>______(run) star. </a:t>
            </a:r>
          </a:p>
          <a:p>
            <a:pPr>
              <a:lnSpc>
                <a:spcPct val="150000"/>
              </a:lnSpc>
            </a:pPr>
            <a:r>
              <a:rPr lang="en-US" altLang="zh-CN" sz="2400" b="1" dirty="0" smtClean="0">
                <a:latin typeface="Times New Roman" panose="02020603050405020304" pitchFamily="18" charset="0"/>
                <a:ea typeface="+mj-ea"/>
              </a:rPr>
              <a:t>3. To become a professional player is one of his  ____</a:t>
            </a:r>
            <a:r>
              <a:rPr lang="en-US" altLang="zh-CN" sz="2400" b="1" dirty="0" smtClean="0">
                <a:latin typeface="Times New Roman" panose="02020603050405020304" pitchFamily="18" charset="0"/>
                <a:ea typeface="宋体" panose="02010600030101010101" pitchFamily="2" charset="-122"/>
              </a:rPr>
              <a:t>_____</a:t>
            </a:r>
            <a:r>
              <a:rPr lang="en-US" altLang="zh-CN" sz="2400" b="1" dirty="0" smtClean="0">
                <a:latin typeface="Times New Roman" panose="02020603050405020304" pitchFamily="18" charset="0"/>
                <a:ea typeface="+mj-ea"/>
              </a:rPr>
              <a:t>____(dream). </a:t>
            </a:r>
          </a:p>
          <a:p>
            <a:pPr>
              <a:lnSpc>
                <a:spcPct val="150000"/>
              </a:lnSpc>
            </a:pPr>
            <a:r>
              <a:rPr lang="en-US" altLang="zh-CN" sz="2400" b="1" dirty="0" smtClean="0">
                <a:latin typeface="Times New Roman" panose="02020603050405020304" pitchFamily="18" charset="0"/>
                <a:ea typeface="+mj-ea"/>
              </a:rPr>
              <a:t>4. It's  _____</a:t>
            </a:r>
            <a:r>
              <a:rPr lang="en-US" altLang="zh-CN" sz="2400" b="1" dirty="0" smtClean="0">
                <a:latin typeface="Times New Roman" panose="02020603050405020304" pitchFamily="18" charset="0"/>
                <a:ea typeface="宋体" panose="02010600030101010101" pitchFamily="2" charset="-122"/>
              </a:rPr>
              <a:t>_____</a:t>
            </a:r>
            <a:r>
              <a:rPr lang="en-US" altLang="zh-CN" sz="2400" b="1" dirty="0" smtClean="0">
                <a:latin typeface="Times New Roman" panose="02020603050405020304" pitchFamily="18" charset="0"/>
                <a:ea typeface="+mj-ea"/>
              </a:rPr>
              <a:t>___(fair) for students not to get the same chance. </a:t>
            </a:r>
          </a:p>
          <a:p>
            <a:pPr>
              <a:lnSpc>
                <a:spcPct val="150000"/>
              </a:lnSpc>
            </a:pPr>
            <a:r>
              <a:rPr lang="en-US" altLang="zh-CN" sz="2400" b="1" dirty="0" smtClean="0">
                <a:latin typeface="Times New Roman" panose="02020603050405020304" pitchFamily="18" charset="0"/>
                <a:ea typeface="+mj-ea"/>
              </a:rPr>
              <a:t>5. My teacher always tells me the ____</a:t>
            </a:r>
            <a:r>
              <a:rPr lang="en-US" altLang="zh-CN" sz="2400" b="1" dirty="0" smtClean="0">
                <a:latin typeface="Times New Roman" panose="02020603050405020304" pitchFamily="18" charset="0"/>
                <a:ea typeface="宋体" panose="02010600030101010101" pitchFamily="2" charset="-122"/>
              </a:rPr>
              <a:t>__________</a:t>
            </a:r>
            <a:r>
              <a:rPr lang="en-US" altLang="zh-CN" sz="2400" b="1" dirty="0" smtClean="0">
                <a:latin typeface="Times New Roman" panose="02020603050405020304" pitchFamily="18" charset="0"/>
                <a:ea typeface="+mj-ea"/>
              </a:rPr>
              <a:t>____(important) of working hard. </a:t>
            </a:r>
          </a:p>
        </p:txBody>
      </p:sp>
      <p:sp>
        <p:nvSpPr>
          <p:cNvPr id="9" name="矩形 8"/>
          <p:cNvSpPr/>
          <p:nvPr/>
        </p:nvSpPr>
        <p:spPr>
          <a:xfrm>
            <a:off x="5626362" y="1984327"/>
            <a:ext cx="1541352" cy="461665"/>
          </a:xfrm>
          <a:prstGeom prst="rect">
            <a:avLst/>
          </a:prstGeom>
          <a:noFill/>
          <a:ln w="9525">
            <a:noFill/>
          </a:ln>
        </p:spPr>
        <p:txBody>
          <a:bodyPr wrap="square" anchor="ctr">
            <a:spAutoFit/>
          </a:bodyPr>
          <a:lstStyle/>
          <a:p>
            <a:r>
              <a:rPr lang="en-US" altLang="zh-CN" sz="2400" dirty="0" smtClean="0">
                <a:solidFill>
                  <a:srgbClr val="C00000"/>
                </a:solidFill>
                <a:sym typeface="+mn-ea"/>
              </a:rPr>
              <a:t>decision(s)</a:t>
            </a:r>
            <a:endParaRPr lang="zh-CN" altLang="en-US" sz="2400" b="1" dirty="0">
              <a:solidFill>
                <a:srgbClr val="C00000"/>
              </a:solidFill>
              <a:latin typeface="+mn-ea"/>
              <a:sym typeface="+mn-ea"/>
            </a:endParaRPr>
          </a:p>
        </p:txBody>
      </p:sp>
      <p:sp>
        <p:nvSpPr>
          <p:cNvPr id="10" name="矩形 9"/>
          <p:cNvSpPr/>
          <p:nvPr/>
        </p:nvSpPr>
        <p:spPr>
          <a:xfrm>
            <a:off x="7803243" y="2511435"/>
            <a:ext cx="1462260" cy="461665"/>
          </a:xfrm>
          <a:prstGeom prst="rect">
            <a:avLst/>
          </a:prstGeom>
          <a:noFill/>
          <a:ln w="9525">
            <a:noFill/>
          </a:ln>
        </p:spPr>
        <p:txBody>
          <a:bodyPr wrap="none" anchor="ctr">
            <a:spAutoFit/>
          </a:bodyPr>
          <a:lstStyle/>
          <a:p>
            <a:r>
              <a:rPr lang="en-US" altLang="zh-CN" sz="2400" dirty="0" smtClean="0">
                <a:solidFill>
                  <a:srgbClr val="C00000"/>
                </a:solidFill>
                <a:sym typeface="+mn-ea"/>
              </a:rPr>
              <a:t>running</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pitchFamily="18" charset="0"/>
              <a:sym typeface="+mn-ea"/>
            </a:endParaRPr>
          </a:p>
        </p:txBody>
      </p:sp>
      <p:sp>
        <p:nvSpPr>
          <p:cNvPr id="11" name="矩形 10"/>
          <p:cNvSpPr/>
          <p:nvPr/>
        </p:nvSpPr>
        <p:spPr>
          <a:xfrm>
            <a:off x="6934225" y="3100452"/>
            <a:ext cx="1185709" cy="461665"/>
          </a:xfrm>
          <a:prstGeom prst="rect">
            <a:avLst/>
          </a:prstGeom>
          <a:noFill/>
          <a:ln w="9525">
            <a:noFill/>
          </a:ln>
        </p:spPr>
        <p:txBody>
          <a:bodyPr wrap="none" anchor="ctr">
            <a:spAutoFit/>
          </a:bodyPr>
          <a:lstStyle/>
          <a:p>
            <a:r>
              <a:rPr lang="en-US" altLang="zh-CN" sz="2400" dirty="0" smtClean="0">
                <a:solidFill>
                  <a:srgbClr val="C00000"/>
                </a:solidFill>
                <a:sym typeface="+mn-ea"/>
              </a:rPr>
              <a:t>dreams </a:t>
            </a:r>
            <a:endParaRPr lang="zh-CN" altLang="en-US" sz="2400" b="1" dirty="0">
              <a:solidFill>
                <a:srgbClr val="C00000"/>
              </a:solidFill>
              <a:latin typeface="Times New Roman" panose="02020603050405020304" pitchFamily="18" charset="0"/>
              <a:sym typeface="+mn-ea"/>
            </a:endParaRPr>
          </a:p>
        </p:txBody>
      </p:sp>
      <p:sp>
        <p:nvSpPr>
          <p:cNvPr id="12" name="矩形 11"/>
          <p:cNvSpPr/>
          <p:nvPr/>
        </p:nvSpPr>
        <p:spPr>
          <a:xfrm>
            <a:off x="1713734" y="3643174"/>
            <a:ext cx="1235947" cy="461665"/>
          </a:xfrm>
          <a:prstGeom prst="rect">
            <a:avLst/>
          </a:prstGeom>
          <a:noFill/>
          <a:ln w="9525">
            <a:noFill/>
          </a:ln>
        </p:spPr>
        <p:txBody>
          <a:bodyPr wrap="square" anchor="ctr">
            <a:spAutoFit/>
          </a:bodyPr>
          <a:lstStyle/>
          <a:p>
            <a:r>
              <a:rPr lang="en-US" altLang="zh-CN" sz="2400" dirty="0" smtClean="0">
                <a:solidFill>
                  <a:srgbClr val="C00000"/>
                </a:solidFill>
                <a:sym typeface="+mn-ea"/>
              </a:rPr>
              <a:t>unfair</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pitchFamily="18" charset="0"/>
              <a:sym typeface="+mn-ea"/>
            </a:endParaRPr>
          </a:p>
        </p:txBody>
      </p:sp>
      <p:sp>
        <p:nvSpPr>
          <p:cNvPr id="13" name="矩形 12"/>
          <p:cNvSpPr/>
          <p:nvPr/>
        </p:nvSpPr>
        <p:spPr>
          <a:xfrm>
            <a:off x="5297833" y="4190205"/>
            <a:ext cx="1623586" cy="461665"/>
          </a:xfrm>
          <a:prstGeom prst="rect">
            <a:avLst/>
          </a:prstGeom>
          <a:noFill/>
          <a:ln w="9525">
            <a:noFill/>
          </a:ln>
        </p:spPr>
        <p:txBody>
          <a:bodyPr wrap="none" anchor="ctr">
            <a:spAutoFit/>
          </a:bodyPr>
          <a:lstStyle/>
          <a:p>
            <a:r>
              <a:rPr lang="en-US" altLang="zh-CN" sz="2400" dirty="0" smtClean="0">
                <a:solidFill>
                  <a:srgbClr val="C00000"/>
                </a:solidFill>
                <a:sym typeface="+mn-ea"/>
              </a:rPr>
              <a:t>importance</a:t>
            </a:r>
            <a:endParaRPr lang="zh-CN" altLang="en-US" sz="2400" b="1" dirty="0">
              <a:solidFill>
                <a:srgbClr val="C00000"/>
              </a:solidFill>
              <a:latin typeface="Times New Roman" panose="02020603050405020304" pitchFamily="18" charset="0"/>
              <a:sym typeface="+mn-ea"/>
            </a:endParaRPr>
          </a:p>
        </p:txBody>
      </p:sp>
      <p:pic>
        <p:nvPicPr>
          <p:cNvPr id="14" name="Picture 4"/>
          <p:cNvPicPr>
            <a:picLocks noChangeAspect="1"/>
          </p:cNvPicPr>
          <p:nvPr/>
        </p:nvPicPr>
        <p:blipFill>
          <a:blip r:embed="rId2" cstate="email"/>
          <a:stretch>
            <a:fillRect/>
          </a:stretch>
        </p:blipFill>
        <p:spPr>
          <a:xfrm>
            <a:off x="412115" y="1456749"/>
            <a:ext cx="84455" cy="414020"/>
          </a:xfrm>
          <a:prstGeom prst="rect">
            <a:avLst/>
          </a:prstGeom>
          <a:noFill/>
          <a:ln w="9525">
            <a:noFill/>
          </a:ln>
        </p:spPr>
      </p:pic>
      <p:sp>
        <p:nvSpPr>
          <p:cNvPr id="15" name="Rectangle 10"/>
          <p:cNvSpPr/>
          <p:nvPr/>
        </p:nvSpPr>
        <p:spPr>
          <a:xfrm>
            <a:off x="555039" y="1439154"/>
            <a:ext cx="4671472"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spcBef>
                <a:spcPct val="0"/>
              </a:spcBef>
              <a:buNone/>
            </a:pPr>
            <a:r>
              <a:rPr lang="en-US" altLang="zh-CN" sz="2400" b="1" dirty="0" smtClean="0">
                <a:solidFill>
                  <a:srgbClr val="00A6AD"/>
                </a:solidFill>
                <a:latin typeface="+mn-ea"/>
                <a:sym typeface="+mn-ea"/>
              </a:rPr>
              <a:t>Ⅱ. </a:t>
            </a:r>
            <a:r>
              <a:rPr lang="zh-CN" altLang="en-US" sz="2400" b="1" dirty="0" smtClean="0">
                <a:solidFill>
                  <a:srgbClr val="00A6AD"/>
                </a:solidFill>
                <a:latin typeface="+mn-ea"/>
                <a:sym typeface="+mn-ea"/>
              </a:rPr>
              <a:t>用所给单词的适当形式填空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607669"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)5. Which can be the best title of the passage?</a:t>
            </a:r>
          </a:p>
          <a:p>
            <a:pPr>
              <a:lnSpc>
                <a:spcPct val="150000"/>
              </a:lnSpc>
            </a:pPr>
            <a:r>
              <a:rPr lang="en-US" altLang="zh-CN" sz="2400" b="1" dirty="0" smtClean="0">
                <a:latin typeface="Times New Roman" panose="02020603050405020304" pitchFamily="18" charset="0"/>
              </a:rPr>
              <a:t>A. Getting Along with Your Parents</a:t>
            </a:r>
          </a:p>
          <a:p>
            <a:pPr>
              <a:lnSpc>
                <a:spcPct val="150000"/>
              </a:lnSpc>
            </a:pPr>
            <a:r>
              <a:rPr lang="en-US" altLang="zh-CN" sz="2400" b="1" dirty="0" smtClean="0">
                <a:latin typeface="Times New Roman" panose="02020603050405020304" pitchFamily="18" charset="0"/>
              </a:rPr>
              <a:t>B. Talking to Your Parents		</a:t>
            </a:r>
          </a:p>
          <a:p>
            <a:pPr>
              <a:lnSpc>
                <a:spcPct val="150000"/>
              </a:lnSpc>
            </a:pPr>
            <a:r>
              <a:rPr lang="en-US" altLang="zh-CN" sz="2400" b="1" dirty="0" smtClean="0">
                <a:latin typeface="Times New Roman" panose="02020603050405020304" pitchFamily="18" charset="0"/>
              </a:rPr>
              <a:t>C. When Your Parents Fight</a:t>
            </a:r>
          </a:p>
          <a:p>
            <a:pPr>
              <a:lnSpc>
                <a:spcPct val="150000"/>
              </a:lnSpc>
            </a:pPr>
            <a:r>
              <a:rPr lang="en-US" altLang="zh-CN" sz="2400" b="1" dirty="0" smtClean="0">
                <a:latin typeface="Times New Roman" panose="02020603050405020304" pitchFamily="18" charset="0"/>
              </a:rPr>
              <a:t>D. Spending More Time with Your Parents</a:t>
            </a:r>
          </a:p>
        </p:txBody>
      </p:sp>
      <p:sp>
        <p:nvSpPr>
          <p:cNvPr id="11" name="文本框 10"/>
          <p:cNvSpPr txBox="1"/>
          <p:nvPr/>
        </p:nvSpPr>
        <p:spPr>
          <a:xfrm>
            <a:off x="1298726" y="159164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5" name="文本框 9"/>
          <p:cNvSpPr txBox="1"/>
          <p:nvPr/>
        </p:nvSpPr>
        <p:spPr>
          <a:xfrm>
            <a:off x="839751" y="4317892"/>
            <a:ext cx="10836433" cy="1154162"/>
          </a:xfrm>
          <a:prstGeom prst="rect">
            <a:avLst/>
          </a:prstGeom>
          <a:noFill/>
        </p:spPr>
        <p:txBody>
          <a:bodyPr wrap="square" rtlCol="0" anchor="t">
            <a:spAutoFit/>
          </a:bodyPr>
          <a:lstStyle/>
          <a:p>
            <a:pPr algn="just">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标题概括题。通读全文可知，本文主要是围绕如何与父母相处展开的。</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项做标题最能概括文章主旨。故选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376695" y="2643346"/>
            <a:ext cx="11370310" cy="3970318"/>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ea typeface="+mj-ea"/>
              </a:rPr>
              <a:t>1. I have to drink a cup of milk every day because my mother always _____________ my health. </a:t>
            </a:r>
          </a:p>
          <a:p>
            <a:pPr>
              <a:lnSpc>
                <a:spcPct val="150000"/>
              </a:lnSpc>
            </a:pPr>
            <a:r>
              <a:rPr lang="en-US" altLang="zh-CN" sz="2400" b="1" dirty="0" smtClean="0">
                <a:latin typeface="Times New Roman" panose="02020603050405020304" pitchFamily="18" charset="0"/>
                <a:ea typeface="+mj-ea"/>
              </a:rPr>
              <a:t>2. We have to ________________ the future.  We have no other choice to choose. </a:t>
            </a:r>
          </a:p>
          <a:p>
            <a:pPr>
              <a:lnSpc>
                <a:spcPct val="150000"/>
              </a:lnSpc>
            </a:pPr>
            <a:r>
              <a:rPr lang="en-US" altLang="zh-CN" sz="2400" b="1" dirty="0" smtClean="0">
                <a:latin typeface="Times New Roman" panose="02020603050405020304" pitchFamily="18" charset="0"/>
                <a:ea typeface="+mj-ea"/>
              </a:rPr>
              <a:t>3. Hobbies are very important, but don't make them ________________ our study at school. </a:t>
            </a:r>
          </a:p>
          <a:p>
            <a:pPr>
              <a:lnSpc>
                <a:spcPct val="150000"/>
              </a:lnSpc>
            </a:pPr>
            <a:r>
              <a:rPr lang="en-US" altLang="zh-CN" sz="2400" b="1" dirty="0" smtClean="0">
                <a:latin typeface="Times New Roman" panose="02020603050405020304" pitchFamily="18" charset="0"/>
                <a:ea typeface="+mj-ea"/>
              </a:rPr>
              <a:t>4. As you are a League member, you should ________________ yourself. </a:t>
            </a:r>
          </a:p>
          <a:p>
            <a:pPr>
              <a:lnSpc>
                <a:spcPct val="150000"/>
              </a:lnSpc>
            </a:pPr>
            <a:r>
              <a:rPr lang="en-US" altLang="zh-CN" sz="2400" b="1" dirty="0" smtClean="0">
                <a:latin typeface="Times New Roman" panose="02020603050405020304" pitchFamily="18" charset="0"/>
                <a:ea typeface="+mj-ea"/>
              </a:rPr>
              <a:t>5. If you continue being like this, you will _____________ as nobody.</a:t>
            </a:r>
          </a:p>
        </p:txBody>
      </p:sp>
      <p:sp>
        <p:nvSpPr>
          <p:cNvPr id="9" name="矩形 8"/>
          <p:cNvSpPr/>
          <p:nvPr/>
        </p:nvSpPr>
        <p:spPr>
          <a:xfrm>
            <a:off x="9499641" y="2756310"/>
            <a:ext cx="2098642"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worries about</a:t>
            </a:r>
            <a:endParaRPr lang="zh-CN" altLang="en-US" sz="2400" b="1" dirty="0">
              <a:solidFill>
                <a:srgbClr val="C00000"/>
              </a:solidFill>
              <a:latin typeface="+mn-ea"/>
              <a:sym typeface="+mn-ea"/>
            </a:endParaRPr>
          </a:p>
        </p:txBody>
      </p:sp>
      <p:sp>
        <p:nvSpPr>
          <p:cNvPr id="10" name="矩形 9"/>
          <p:cNvSpPr/>
          <p:nvPr/>
        </p:nvSpPr>
        <p:spPr>
          <a:xfrm>
            <a:off x="2430112" y="3866581"/>
            <a:ext cx="2489799"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be serious about</a:t>
            </a:r>
            <a:endParaRPr lang="zh-CN" altLang="en-US" sz="2400" b="1" dirty="0">
              <a:solidFill>
                <a:srgbClr val="C00000"/>
              </a:solidFill>
              <a:latin typeface="Times New Roman" panose="02020603050405020304" pitchFamily="18" charset="0"/>
              <a:sym typeface="+mn-ea"/>
            </a:endParaRPr>
          </a:p>
        </p:txBody>
      </p:sp>
      <p:pic>
        <p:nvPicPr>
          <p:cNvPr id="7" name="Picture 4"/>
          <p:cNvPicPr>
            <a:picLocks noChangeAspect="1"/>
          </p:cNvPicPr>
          <p:nvPr/>
        </p:nvPicPr>
        <p:blipFill>
          <a:blip r:embed="rId2" cstate="email"/>
          <a:stretch>
            <a:fillRect/>
          </a:stretch>
        </p:blipFill>
        <p:spPr>
          <a:xfrm>
            <a:off x="403323" y="1342441"/>
            <a:ext cx="84455" cy="414020"/>
          </a:xfrm>
          <a:prstGeom prst="rect">
            <a:avLst/>
          </a:prstGeom>
          <a:noFill/>
          <a:ln w="9525">
            <a:noFill/>
          </a:ln>
        </p:spPr>
      </p:pic>
      <p:sp>
        <p:nvSpPr>
          <p:cNvPr id="11" name="Rectangle 10"/>
          <p:cNvSpPr/>
          <p:nvPr/>
        </p:nvSpPr>
        <p:spPr>
          <a:xfrm>
            <a:off x="546247" y="1324846"/>
            <a:ext cx="5910592"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sz="2400" b="1" dirty="0" smtClean="0">
                <a:solidFill>
                  <a:srgbClr val="00A6AD"/>
                </a:solidFill>
                <a:latin typeface="+mn-ea"/>
                <a:sym typeface="+mn-ea"/>
              </a:rPr>
              <a:t>Ⅲ. </a:t>
            </a:r>
            <a:r>
              <a:rPr lang="zh-CN" altLang="en-US" sz="2400" b="1" dirty="0" smtClean="0">
                <a:solidFill>
                  <a:srgbClr val="00A6AD"/>
                </a:solidFill>
                <a:latin typeface="+mn-ea"/>
                <a:sym typeface="+mn-ea"/>
              </a:rPr>
              <a:t>从方框中选短语并用其适当形式填空</a:t>
            </a:r>
          </a:p>
        </p:txBody>
      </p:sp>
      <p:sp>
        <p:nvSpPr>
          <p:cNvPr id="12" name="矩形 11"/>
          <p:cNvSpPr/>
          <p:nvPr/>
        </p:nvSpPr>
        <p:spPr>
          <a:xfrm>
            <a:off x="7478982" y="4400538"/>
            <a:ext cx="2406600"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get in the way of</a:t>
            </a:r>
            <a:endParaRPr lang="zh-CN" altLang="en-US" sz="2400" b="1" dirty="0">
              <a:solidFill>
                <a:srgbClr val="C00000"/>
              </a:solidFill>
              <a:latin typeface="Times New Roman" panose="02020603050405020304" pitchFamily="18" charset="0"/>
              <a:sym typeface="+mn-ea"/>
            </a:endParaRPr>
          </a:p>
        </p:txBody>
      </p:sp>
      <p:sp>
        <p:nvSpPr>
          <p:cNvPr id="1026" name="Text Box 2"/>
          <p:cNvSpPr txBox="1">
            <a:spLocks noChangeArrowheads="1"/>
          </p:cNvSpPr>
          <p:nvPr/>
        </p:nvSpPr>
        <p:spPr bwMode="auto">
          <a:xfrm>
            <a:off x="1279890" y="1907200"/>
            <a:ext cx="9352240" cy="646331"/>
          </a:xfrm>
          <a:prstGeom prst="rect">
            <a:avLst/>
          </a:prstGeom>
          <a:solidFill>
            <a:srgbClr val="FFFFFF"/>
          </a:solidFill>
          <a:ln w="9525">
            <a:solidFill>
              <a:srgbClr val="000000"/>
            </a:solidFill>
            <a:miter lim="800000"/>
          </a:ln>
        </p:spPr>
        <p:txBody>
          <a:bodyPr vert="horz" wrap="none" lIns="91440" tIns="45720" rIns="91440" bIns="45720" numCol="1" anchor="t" anchorCtr="0" compatLnSpc="1">
            <a:spAutoFit/>
          </a:bodyPr>
          <a:lstStyle/>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be serious about, get in the way of, worry about, end up, be strict with</a:t>
            </a:r>
            <a:endParaRPr kumimoji="0" lang="zh-CN"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p:txBody>
      </p:sp>
      <p:sp>
        <p:nvSpPr>
          <p:cNvPr id="13" name="矩形 12"/>
          <p:cNvSpPr/>
          <p:nvPr/>
        </p:nvSpPr>
        <p:spPr>
          <a:xfrm>
            <a:off x="6530916" y="5507046"/>
            <a:ext cx="1925954"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be strict with</a:t>
            </a:r>
            <a:endParaRPr lang="zh-CN" altLang="en-US" sz="2400" b="1" dirty="0">
              <a:solidFill>
                <a:srgbClr val="C00000"/>
              </a:solidFill>
              <a:latin typeface="Times New Roman" panose="02020603050405020304" pitchFamily="18" charset="0"/>
              <a:sym typeface="+mn-ea"/>
            </a:endParaRPr>
          </a:p>
        </p:txBody>
      </p:sp>
      <p:sp>
        <p:nvSpPr>
          <p:cNvPr id="14" name="矩形 13"/>
          <p:cNvSpPr/>
          <p:nvPr/>
        </p:nvSpPr>
        <p:spPr>
          <a:xfrm>
            <a:off x="6333907" y="6050086"/>
            <a:ext cx="1304631"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end up</a:t>
            </a:r>
            <a:endParaRPr lang="zh-CN" altLang="en-US" sz="2400" b="1" dirty="0">
              <a:solidFill>
                <a:srgbClr val="C00000"/>
              </a:solidFill>
              <a:latin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blinds(horizontal)">
                                      <p:cBhvr>
                                        <p:cTn id="11" dur="500"/>
                                        <p:tgtEl>
                                          <p:spTgt spid="1026"/>
                                        </p:tgtEl>
                                      </p:cBhvr>
                                    </p:animEffect>
                                  </p:childTnLst>
                                </p:cTn>
                              </p:par>
                              <p:par>
                                <p:cTn id="12" presetID="5" presetClass="entr" presetSubtype="1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heckerboard(across)">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ssolv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dissolv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dissolve">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dissolve">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dissolv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026" grpId="0" animBg="1"/>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图标-04"/>
          <p:cNvPicPr>
            <a:picLocks noChangeAspect="1"/>
          </p:cNvPicPr>
          <p:nvPr/>
        </p:nvPicPr>
        <p:blipFill>
          <a:blip r:embed="rId2" cstate="email"/>
          <a:stretch>
            <a:fillRect/>
          </a:stretch>
        </p:blipFill>
        <p:spPr>
          <a:xfrm>
            <a:off x="260350" y="949569"/>
            <a:ext cx="4222750" cy="804301"/>
          </a:xfrm>
          <a:prstGeom prst="rect">
            <a:avLst/>
          </a:prstGeom>
        </p:spPr>
      </p:pic>
      <p:sp>
        <p:nvSpPr>
          <p:cNvPr id="3" name="文本框 2"/>
          <p:cNvSpPr txBox="1"/>
          <p:nvPr/>
        </p:nvSpPr>
        <p:spPr>
          <a:xfrm>
            <a:off x="685216" y="1073687"/>
            <a:ext cx="2638864" cy="523220"/>
          </a:xfrm>
          <a:prstGeom prst="rect">
            <a:avLst/>
          </a:prstGeom>
          <a:noFill/>
        </p:spPr>
        <p:txBody>
          <a:bodyPr wrap="none" rtlCol="0">
            <a:spAutoFit/>
          </a:bodyPr>
          <a:lstStyle/>
          <a:p>
            <a:pPr lvl="0"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B </a:t>
            </a:r>
            <a:r>
              <a:rPr lang="zh-CN"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知识</a:t>
            </a:r>
            <a:r>
              <a:rPr lang="zh-CN" altLang="zh-CN"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综合运用</a:t>
            </a:r>
          </a:p>
        </p:txBody>
      </p:sp>
      <p:sp>
        <p:nvSpPr>
          <p:cNvPr id="9" name="文本框 8"/>
          <p:cNvSpPr txBox="1"/>
          <p:nvPr/>
        </p:nvSpPr>
        <p:spPr>
          <a:xfrm>
            <a:off x="470535" y="2386330"/>
            <a:ext cx="11088419"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)1. (2016·</a:t>
            </a:r>
            <a:r>
              <a:rPr lang="zh-CN" altLang="en-US" sz="2400" b="1" dirty="0" smtClean="0">
                <a:latin typeface="Times New Roman" panose="02020603050405020304" pitchFamily="18" charset="0"/>
              </a:rPr>
              <a:t>衡阳</a:t>
            </a:r>
            <a:r>
              <a:rPr lang="en-US" altLang="zh-CN" sz="2400" b="1" dirty="0" smtClean="0">
                <a:latin typeface="Times New Roman" panose="02020603050405020304" pitchFamily="18" charset="0"/>
              </a:rPr>
              <a:t>)—The last bus has left.  What should we do?</a:t>
            </a:r>
          </a:p>
          <a:p>
            <a:pPr>
              <a:lnSpc>
                <a:spcPct val="150000"/>
              </a:lnSpc>
            </a:pPr>
            <a:r>
              <a:rPr lang="en-US" altLang="zh-CN" sz="2400" b="1" dirty="0" smtClean="0">
                <a:latin typeface="Times New Roman" panose="02020603050405020304" pitchFamily="18" charset="0"/>
              </a:rPr>
              <a:t>—Let's take a taxi.  We have no other ________ now. </a:t>
            </a:r>
          </a:p>
          <a:p>
            <a:pPr>
              <a:lnSpc>
                <a:spcPct val="150000"/>
              </a:lnSpc>
            </a:pPr>
            <a:r>
              <a:rPr lang="en-US" altLang="zh-CN" sz="2400" b="1" dirty="0" smtClean="0">
                <a:latin typeface="Times New Roman" panose="02020603050405020304" pitchFamily="18" charset="0"/>
              </a:rPr>
              <a:t>A. choice  </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B. reason  </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C. habit</a:t>
            </a:r>
          </a:p>
        </p:txBody>
      </p:sp>
      <p:sp>
        <p:nvSpPr>
          <p:cNvPr id="11" name="文本框 10"/>
          <p:cNvSpPr txBox="1"/>
          <p:nvPr/>
        </p:nvSpPr>
        <p:spPr>
          <a:xfrm>
            <a:off x="812165" y="2556376"/>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5" name="Rectangle 9"/>
          <p:cNvSpPr/>
          <p:nvPr/>
        </p:nvSpPr>
        <p:spPr>
          <a:xfrm>
            <a:off x="588963" y="1880712"/>
            <a:ext cx="2039341"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en-US" altLang="zh-CN" sz="2400" b="1" dirty="0" smtClean="0">
                <a:solidFill>
                  <a:srgbClr val="F1AF00"/>
                </a:solidFill>
                <a:latin typeface="Times New Roman" panose="02020603050405020304" pitchFamily="18" charset="0"/>
                <a:sym typeface="+mn-ea"/>
              </a:rPr>
              <a:t>Ⅳ</a:t>
            </a:r>
            <a:r>
              <a:rPr lang="zh-CN" altLang="en-US" sz="2400" b="1" dirty="0" smtClean="0">
                <a:solidFill>
                  <a:srgbClr val="F1AF00"/>
                </a:solidFill>
                <a:latin typeface="Times New Roman" panose="02020603050405020304" pitchFamily="18" charset="0"/>
                <a:sym typeface="+mn-ea"/>
              </a:rPr>
              <a:t>.   单项</a:t>
            </a:r>
            <a:r>
              <a:rPr lang="zh-CN" altLang="en-US" sz="2400" b="1" dirty="0">
                <a:solidFill>
                  <a:srgbClr val="F1AF00"/>
                </a:solidFill>
                <a:latin typeface="Times New Roman" panose="02020603050405020304" pitchFamily="18" charset="0"/>
                <a:sym typeface="+mn-ea"/>
              </a:rPr>
              <a:t>填空</a:t>
            </a:r>
          </a:p>
        </p:txBody>
      </p:sp>
      <p:pic>
        <p:nvPicPr>
          <p:cNvPr id="7" name="Picture 4"/>
          <p:cNvPicPr>
            <a:picLocks noChangeAspect="1"/>
          </p:cNvPicPr>
          <p:nvPr/>
        </p:nvPicPr>
        <p:blipFill>
          <a:blip r:embed="rId3" cstate="email"/>
          <a:stretch>
            <a:fillRect/>
          </a:stretch>
        </p:blipFill>
        <p:spPr>
          <a:xfrm>
            <a:off x="473075" y="2036445"/>
            <a:ext cx="84455" cy="414020"/>
          </a:xfrm>
          <a:prstGeom prst="rect">
            <a:avLst/>
          </a:prstGeom>
          <a:noFill/>
          <a:ln w="9525">
            <a:noFill/>
          </a:ln>
        </p:spPr>
      </p:pic>
      <p:sp>
        <p:nvSpPr>
          <p:cNvPr id="10" name="文本框 9"/>
          <p:cNvSpPr txBox="1"/>
          <p:nvPr/>
        </p:nvSpPr>
        <p:spPr>
          <a:xfrm>
            <a:off x="837332" y="4251229"/>
            <a:ext cx="10510606"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考查名词辨析。句意：“最后一趟公交车已经离开了。我们应该怎么办？”“咱们乘出租车吧，我们没有其他的选择。”</a:t>
            </a:r>
            <a:r>
              <a:rPr lang="en-US" altLang="zh-CN" sz="2200" b="1" dirty="0" smtClean="0">
                <a:latin typeface="仿宋" panose="02010609060101010101" charset="-122"/>
                <a:ea typeface="仿宋" panose="02010609060101010101" charset="-122"/>
              </a:rPr>
              <a:t>choice</a:t>
            </a:r>
            <a:r>
              <a:rPr lang="zh-CN" altLang="en-US" sz="2200" b="1" dirty="0" smtClean="0">
                <a:latin typeface="仿宋" panose="02010609060101010101" charset="-122"/>
                <a:ea typeface="仿宋" panose="02010609060101010101" charset="-122"/>
              </a:rPr>
              <a:t>表示“选择”。故选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checkerboard(across)">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681411"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)2. (2017·</a:t>
            </a:r>
            <a:r>
              <a:rPr lang="zh-CN" altLang="en-US" sz="2400" b="1" dirty="0" smtClean="0">
                <a:latin typeface="Times New Roman" panose="02020603050405020304" pitchFamily="18" charset="0"/>
              </a:rPr>
              <a:t>河南</a:t>
            </a:r>
            <a:r>
              <a:rPr lang="en-US" altLang="zh-CN" sz="2400" b="1" dirty="0" smtClean="0">
                <a:latin typeface="Times New Roman" panose="02020603050405020304" pitchFamily="18" charset="0"/>
              </a:rPr>
              <a:t>)If you fight hard, know who you are, and are proud of who you are, you've got a good  ________ of winning. </a:t>
            </a:r>
          </a:p>
          <a:p>
            <a:pPr>
              <a:lnSpc>
                <a:spcPct val="150000"/>
              </a:lnSpc>
            </a:pPr>
            <a:r>
              <a:rPr lang="en-US" altLang="zh-CN" sz="2400" b="1" dirty="0" smtClean="0">
                <a:latin typeface="Times New Roman" panose="02020603050405020304" pitchFamily="18" charset="0"/>
              </a:rPr>
              <a:t>A. choice  		B. chance		C. decision  		D. direction</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5" name="文本框 9"/>
          <p:cNvSpPr txBox="1"/>
          <p:nvPr/>
        </p:nvSpPr>
        <p:spPr>
          <a:xfrm>
            <a:off x="837332" y="3360281"/>
            <a:ext cx="10510606" cy="1582677"/>
          </a:xfrm>
          <a:prstGeom prst="rect">
            <a:avLst/>
          </a:prstGeom>
          <a:noFill/>
        </p:spPr>
        <p:txBody>
          <a:bodyPr wrap="square" rtlCol="0" anchor="t">
            <a:spAutoFit/>
          </a:bodyPr>
          <a:lstStyle/>
          <a:p>
            <a:pPr algn="just">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考查名词词义辨析。</a:t>
            </a:r>
            <a:r>
              <a:rPr lang="en-US" altLang="zh-CN" sz="2200" b="1" dirty="0" smtClean="0">
                <a:latin typeface="仿宋" panose="02010609060101010101" charset="-122"/>
                <a:ea typeface="仿宋" panose="02010609060101010101" charset="-122"/>
              </a:rPr>
              <a:t>choice</a:t>
            </a:r>
            <a:r>
              <a:rPr lang="zh-CN" altLang="en-US" sz="2200" b="1" dirty="0" smtClean="0">
                <a:latin typeface="仿宋" panose="02010609060101010101" charset="-122"/>
                <a:ea typeface="仿宋" panose="02010609060101010101" charset="-122"/>
              </a:rPr>
              <a:t>意为“选择”；</a:t>
            </a:r>
            <a:r>
              <a:rPr lang="en-US" altLang="zh-CN" sz="2200" b="1" dirty="0" smtClean="0">
                <a:latin typeface="仿宋" panose="02010609060101010101" charset="-122"/>
                <a:ea typeface="仿宋" panose="02010609060101010101" charset="-122"/>
              </a:rPr>
              <a:t>chance</a:t>
            </a:r>
            <a:r>
              <a:rPr lang="zh-CN" altLang="en-US" sz="2200" b="1" dirty="0" smtClean="0">
                <a:latin typeface="仿宋" panose="02010609060101010101" charset="-122"/>
                <a:ea typeface="仿宋" panose="02010609060101010101" charset="-122"/>
              </a:rPr>
              <a:t>意为“机会”；</a:t>
            </a:r>
            <a:r>
              <a:rPr lang="en-US" altLang="zh-CN" sz="2200" b="1" dirty="0" smtClean="0">
                <a:latin typeface="仿宋" panose="02010609060101010101" charset="-122"/>
                <a:ea typeface="仿宋" panose="02010609060101010101" charset="-122"/>
              </a:rPr>
              <a:t>decision</a:t>
            </a:r>
            <a:r>
              <a:rPr lang="zh-CN" altLang="en-US" sz="2200" b="1" dirty="0" smtClean="0">
                <a:latin typeface="仿宋" panose="02010609060101010101" charset="-122"/>
                <a:ea typeface="仿宋" panose="02010609060101010101" charset="-122"/>
              </a:rPr>
              <a:t>意为“决定”；</a:t>
            </a:r>
            <a:r>
              <a:rPr lang="en-US" altLang="zh-CN" sz="2200" b="1" dirty="0" smtClean="0">
                <a:latin typeface="仿宋" panose="02010609060101010101" charset="-122"/>
                <a:ea typeface="仿宋" panose="02010609060101010101" charset="-122"/>
              </a:rPr>
              <a:t>direction</a:t>
            </a:r>
            <a:r>
              <a:rPr lang="zh-CN" altLang="en-US" sz="2200" b="1" dirty="0" smtClean="0">
                <a:latin typeface="仿宋" panose="02010609060101010101" charset="-122"/>
                <a:ea typeface="仿宋" panose="02010609060101010101" charset="-122"/>
              </a:rPr>
              <a:t>意为“方向；指示”。由句意可知如果努力奋斗，找准定位，充满自信就会得到获胜的机会，故答案选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13648" y="1443407"/>
            <a:ext cx="10398365" cy="2308324"/>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)3. We can't spend much time on computer games, or it will get  ________ our study. </a:t>
            </a:r>
          </a:p>
          <a:p>
            <a:pPr>
              <a:lnSpc>
                <a:spcPct val="150000"/>
              </a:lnSpc>
            </a:pPr>
            <a:r>
              <a:rPr lang="en-US" altLang="zh-CN" sz="2400" b="1" dirty="0" smtClean="0">
                <a:latin typeface="Times New Roman" panose="02020603050405020304" pitchFamily="18" charset="0"/>
              </a:rPr>
              <a:t>A. in the way of  		B. on the way to		</a:t>
            </a:r>
          </a:p>
          <a:p>
            <a:pPr>
              <a:lnSpc>
                <a:spcPct val="150000"/>
              </a:lnSpc>
            </a:pPr>
            <a:r>
              <a:rPr lang="en-US" altLang="zh-CN" sz="2400" b="1" dirty="0" smtClean="0">
                <a:latin typeface="Times New Roman" panose="02020603050405020304" pitchFamily="18" charset="0"/>
              </a:rPr>
              <a:t>C. by the way  		D. out of the way</a:t>
            </a:r>
          </a:p>
        </p:txBody>
      </p:sp>
      <p:sp>
        <p:nvSpPr>
          <p:cNvPr id="11" name="文本框 10"/>
          <p:cNvSpPr txBox="1"/>
          <p:nvPr/>
        </p:nvSpPr>
        <p:spPr>
          <a:xfrm>
            <a:off x="1298726" y="159164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)4. The students in this school are made ________ school uniforms on Mondays. </a:t>
            </a:r>
          </a:p>
          <a:p>
            <a:pPr>
              <a:lnSpc>
                <a:spcPct val="150000"/>
              </a:lnSpc>
            </a:pPr>
            <a:r>
              <a:rPr lang="en-US" altLang="zh-CN" sz="2400" b="1" dirty="0" smtClean="0">
                <a:latin typeface="Times New Roman" panose="02020603050405020304" pitchFamily="18" charset="0"/>
              </a:rPr>
              <a:t>A. to wear  		B. wearing		C. wear  		D. worn</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en-US" altLang="zh-CN"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712420" cy="1200329"/>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)5. (2017·</a:t>
            </a:r>
            <a:r>
              <a:rPr lang="zh-CN" altLang="en-US" sz="2400" b="1" dirty="0" smtClean="0">
                <a:latin typeface="Times New Roman" panose="02020603050405020304" pitchFamily="18" charset="0"/>
              </a:rPr>
              <a:t>天水</a:t>
            </a:r>
            <a:r>
              <a:rPr lang="en-US" altLang="zh-CN" sz="2400" b="1" dirty="0" smtClean="0">
                <a:latin typeface="Times New Roman" panose="02020603050405020304" pitchFamily="18" charset="0"/>
              </a:rPr>
              <a:t>)We all expect the  ________ summer holiday after the exam. </a:t>
            </a:r>
          </a:p>
          <a:p>
            <a:pPr>
              <a:lnSpc>
                <a:spcPct val="150000"/>
              </a:lnSpc>
            </a:pPr>
            <a:r>
              <a:rPr lang="en-US" altLang="zh-CN" sz="2400" b="1" dirty="0" smtClean="0">
                <a:latin typeface="Times New Roman" panose="02020603050405020304" pitchFamily="18" charset="0"/>
              </a:rPr>
              <a:t>A. two month  	B. </a:t>
            </a:r>
            <a:r>
              <a:rPr lang="en-US" altLang="zh-CN" sz="2400" b="1" dirty="0" err="1" smtClean="0">
                <a:latin typeface="Times New Roman" panose="02020603050405020304" pitchFamily="18" charset="0"/>
              </a:rPr>
              <a:t>two­month</a:t>
            </a:r>
            <a:r>
              <a:rPr lang="en-US" altLang="zh-CN" sz="2400" b="1" dirty="0" smtClean="0">
                <a:latin typeface="Times New Roman" panose="02020603050405020304" pitchFamily="18" charset="0"/>
              </a:rPr>
              <a:t>		C. </a:t>
            </a:r>
            <a:r>
              <a:rPr lang="en-US" altLang="zh-CN" sz="2400" b="1" dirty="0" err="1" smtClean="0">
                <a:latin typeface="Times New Roman" panose="02020603050405020304" pitchFamily="18" charset="0"/>
              </a:rPr>
              <a:t>two­months</a:t>
            </a:r>
            <a:r>
              <a:rPr lang="en-US" altLang="zh-CN" sz="2400" b="1" dirty="0" smtClean="0">
                <a:latin typeface="Times New Roman" panose="02020603050405020304" pitchFamily="18" charset="0"/>
              </a:rPr>
              <a:t>  	D. two months</a:t>
            </a:r>
          </a:p>
        </p:txBody>
      </p:sp>
      <p:sp>
        <p:nvSpPr>
          <p:cNvPr id="11" name="文本框 10"/>
          <p:cNvSpPr txBox="1"/>
          <p:nvPr/>
        </p:nvSpPr>
        <p:spPr>
          <a:xfrm>
            <a:off x="1298726" y="1591642"/>
            <a:ext cx="362600"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5" name="文本框 9"/>
          <p:cNvSpPr txBox="1"/>
          <p:nvPr/>
        </p:nvSpPr>
        <p:spPr>
          <a:xfrm>
            <a:off x="837332" y="3360281"/>
            <a:ext cx="10510606" cy="1661993"/>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考查复合形容词。根据空格后为名词并结合选项可知，空格处应填形容词，表示“两个月的”。复合形容词中的数词和名词之间用连字符连接，且名词用单数形式，故选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1827</Words>
  <Application>Microsoft Office PowerPoint</Application>
  <PresentationFormat>宽屏</PresentationFormat>
  <Paragraphs>168</Paragraphs>
  <Slides>30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30</vt:i4>
      </vt:variant>
    </vt:vector>
  </HeadingPairs>
  <TitlesOfParts>
    <vt:vector size="40" baseType="lpstr">
      <vt:lpstr>仿宋</vt:lpstr>
      <vt:lpstr>黑体</vt:lpstr>
      <vt:lpstr>华文新魏</vt:lpstr>
      <vt:lpstr>宋体</vt:lpstr>
      <vt:lpstr>微软雅黑</vt:lpstr>
      <vt:lpstr>Arial</vt:lpstr>
      <vt:lpstr>Calibri</vt:lpstr>
      <vt:lpstr>Calibri Light</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2018-02-07T04:03:00Z</dcterms:created>
  <dcterms:modified xsi:type="dcterms:W3CDTF">2023-01-16T17:49:25Z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A09CC14665FD46D69F651FCF9BC129F3</vt:lpwstr>
  </property>
  <property fmtid="{A09F084E-AD41-489F-8076-AA5BE3082BCA}" pid="100">
    <vt:ui4>5</vt:ui4>
  </property>
  <property fmtid="{64440492-4C8B-11D1-8B70-080036B11A03}" pid="11">
    <vt:lpwstr>www.2ppt.com-爱PPT提供资源下载</vt:lpwstr>
  </property>
</Properties>
</file>