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8DC7D0-709A-480C-915D-1DD85BE222E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7C28B-E0F8-45F5-9EFF-3E84A433C45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31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32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C0076-95D2-4145-81DB-FDA1908C045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2"/>
          <p:cNvSpPr>
            <a:spLocks noGrp="1"/>
          </p:cNvSpPr>
          <p:nvPr>
            <p:ph idx="1" hasCustomPrompt="1"/>
          </p:nvPr>
        </p:nvSpPr>
        <p:spPr bwMode="auto">
          <a:xfrm>
            <a:off x="1292139" y="2602141"/>
            <a:ext cx="6333104" cy="580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28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  <p:sp>
        <p:nvSpPr>
          <p:cNvPr id="23" name="标题 22"/>
          <p:cNvSpPr>
            <a:spLocks noGrp="1"/>
          </p:cNvSpPr>
          <p:nvPr>
            <p:ph type="title" hasCustomPrompt="1"/>
          </p:nvPr>
        </p:nvSpPr>
        <p:spPr>
          <a:xfrm>
            <a:off x="685903" y="1288435"/>
            <a:ext cx="7545579" cy="99441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293231" y="720623"/>
            <a:ext cx="6063164" cy="994410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</a:defRPr>
            </a:lvl1pPr>
          </a:lstStyle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2094365" y="1823145"/>
            <a:ext cx="4785293" cy="617220"/>
          </a:xfrm>
          <a:prstGeom prst="rect">
            <a:avLst/>
          </a:prstGeom>
        </p:spPr>
        <p:txBody>
          <a:bodyPr/>
          <a:lstStyle>
            <a:lvl1pPr algn="l">
              <a:defRPr sz="2400">
                <a:latin typeface="+mj-lt"/>
                <a:ea typeface="楷体" panose="02010609060101010101" pitchFamily="49" charset="-122"/>
              </a:defRPr>
            </a:lvl1pPr>
            <a:lvl2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2pPr>
            <a:lvl3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3pPr>
            <a:lvl4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4pPr>
            <a:lvl5pPr algn="l">
              <a:defRPr sz="1800">
                <a:latin typeface="楷体" panose="02010609060101010101" pitchFamily="49" charset="-122"/>
                <a:ea typeface="楷体" panose="02010609060101010101" pitchFamily="49" charset="-122"/>
              </a:defRPr>
            </a:lvl5pPr>
          </a:lstStyle>
          <a:p>
            <a:pPr lvl="0"/>
            <a:r>
              <a:rPr lang="en-US" altLang="zh-CN" dirty="0" smtClean="0"/>
              <a:t>A</a:t>
            </a:r>
            <a:endParaRPr lang="zh-CN" altLang="en-US" dirty="0" smtClean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6F30B7AE-9349-4A34-B09B-DC2A7116398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897863B2-7FDB-40D0-AC10-C1638A7B585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</p:nvPr>
        </p:nvSpPr>
        <p:spPr>
          <a:xfrm>
            <a:off x="2180564" y="2000265"/>
            <a:ext cx="5181600" cy="1257300"/>
          </a:xfrm>
          <a:prstGeom prst="rect">
            <a:avLst/>
          </a:prstGeom>
        </p:spPr>
        <p:txBody>
          <a:bodyPr/>
          <a:lstStyle>
            <a:lvl1pPr>
              <a:defRPr sz="4400">
                <a:latin typeface="+mj-lt"/>
              </a:defRPr>
            </a:lvl1pPr>
          </a:lstStyle>
          <a:p>
            <a:pPr lvl="0"/>
            <a:r>
              <a:rPr lang="en-US" altLang="zh-CN" dirty="0" smtClean="0"/>
              <a:t>Thank You.</a:t>
            </a:r>
            <a:endParaRPr lang="zh-CN" altLang="en-US" dirty="0"/>
          </a:p>
        </p:txBody>
      </p:sp>
    </p:spTree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0B7AE-9349-4A34-B09B-DC2A7116398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7863B2-7FDB-40D0-AC10-C1638A7B58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0B7AE-9349-4A34-B09B-DC2A7116398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7863B2-7FDB-40D0-AC10-C1638A7B58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ransition>
    <p:checker dir="vert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楷体" panose="02010609060101010101" pitchFamily="49" charset="-122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楷体" panose="02010609060101010101" pitchFamily="49" charset="-122"/>
          <a:ea typeface="楷体" panose="02010609060101010101" pitchFamily="49" charset="-122"/>
        </a:defRPr>
      </a:lvl5pPr>
      <a:lvl6pPr marL="41148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82296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23444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64592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96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algn="ctr" rtl="0" eaLnBrk="1" fontAlgn="base" hangingPunct="1">
        <a:lnSpc>
          <a:spcPct val="90000"/>
        </a:lnSpc>
        <a:spcBef>
          <a:spcPts val="900"/>
        </a:spcBef>
        <a:spcAft>
          <a:spcPct val="0"/>
        </a:spcAft>
        <a:buFont typeface="Arial" panose="020B0604020202020204" pitchFamily="34" charset="0"/>
        <a:defRPr sz="2800" kern="1200">
          <a:solidFill>
            <a:schemeClr val="tx1"/>
          </a:solidFill>
          <a:latin typeface="+mj-lt"/>
          <a:ea typeface="楷体" panose="02010609060101010101" pitchFamily="49" charset="-122"/>
          <a:cs typeface="+mn-cs"/>
        </a:defRPr>
      </a:lvl1pPr>
      <a:lvl2pPr marL="61722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xfrm>
            <a:off x="683568" y="699542"/>
            <a:ext cx="7545579" cy="994410"/>
          </a:xfrm>
        </p:spPr>
        <p:txBody>
          <a:bodyPr/>
          <a:lstStyle/>
          <a:p>
            <a:r>
              <a:rPr lang="en-US" sz="3600" dirty="0" smtClean="0"/>
              <a:t>Unit 1 Winter Holidays</a:t>
            </a:r>
            <a:endParaRPr lang="zh-CN" alt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99568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/>
              <a:t>What did you do in the </a:t>
            </a:r>
            <a:r>
              <a:rPr lang="en-US" altLang="zh-CN" sz="4000" b="1" dirty="0" smtClean="0"/>
              <a:t>holidays?</a:t>
            </a:r>
            <a:endParaRPr lang="zh-CN" altLang="en-US" sz="4000" dirty="0"/>
          </a:p>
        </p:txBody>
      </p:sp>
      <p:sp>
        <p:nvSpPr>
          <p:cNvPr id="6" name="矩形 5"/>
          <p:cNvSpPr/>
          <p:nvPr/>
        </p:nvSpPr>
        <p:spPr>
          <a:xfrm>
            <a:off x="3126827" y="4083917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国粹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京剧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579" y="1026260"/>
            <a:ext cx="4065587" cy="398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828675" y="195263"/>
            <a:ext cx="3653564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>
                <a:solidFill>
                  <a:srgbClr val="FF0000"/>
                </a:solidFill>
                <a:latin typeface="+mn-lt"/>
              </a:rPr>
              <a:t>Beijing </a:t>
            </a:r>
            <a:r>
              <a:rPr lang="zh-CN" altLang="en-US" sz="4800" dirty="0" smtClean="0">
                <a:solidFill>
                  <a:srgbClr val="FF0000"/>
                </a:solidFill>
                <a:latin typeface="+mn-lt"/>
              </a:rPr>
              <a:t>Opera</a:t>
            </a:r>
            <a:endParaRPr lang="zh-CN" altLang="en-US" sz="4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76826" y="1784747"/>
            <a:ext cx="3254737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dirty="0" smtClean="0">
                <a:latin typeface="+mn-lt"/>
              </a:rPr>
              <a:t>a little </a:t>
            </a:r>
            <a:r>
              <a:rPr lang="zh-CN" altLang="en-US" sz="4000" dirty="0">
                <a:solidFill>
                  <a:srgbClr val="FF0000"/>
                </a:solidFill>
                <a:latin typeface="+mn-lt"/>
              </a:rPr>
              <a:t>difficult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4000" dirty="0">
              <a:solidFill>
                <a:srgbClr val="FF0000"/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dirty="0">
                <a:solidFill>
                  <a:srgbClr val="FF0000"/>
                </a:solidFill>
                <a:latin typeface="+mn-lt"/>
              </a:rPr>
              <a:t>       有点难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ldLvl="0" autoUpdateAnimBg="0"/>
      <p:bldP spid="16388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3319307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+mn-lt"/>
              </a:rPr>
              <a:t>It’s a l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CN" sz="4000" b="1" dirty="0" smtClean="0">
                <a:latin typeface="+mn-lt"/>
              </a:rPr>
              <a:t>ttle ________.</a:t>
            </a:r>
            <a:endParaRPr lang="zh-CN" altLang="en-US" sz="4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3" y="3319308"/>
            <a:ext cx="1663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3333FF"/>
                </a:solidFill>
                <a:latin typeface="+mn-lt"/>
              </a:rPr>
              <a:t>difficult</a:t>
            </a:r>
            <a:endParaRPr lang="zh-CN" altLang="en-US" sz="3600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5" y="157167"/>
            <a:ext cx="83534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00232" y="3538598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+mn-lt"/>
              </a:rPr>
              <a:t>It’s a l</a:t>
            </a:r>
            <a:r>
              <a:rPr lang="en-US" altLang="zh-CN" sz="4000" b="1" dirty="0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en-US" altLang="zh-CN" sz="4000" b="1" dirty="0" smtClean="0">
                <a:latin typeface="+mn-lt"/>
              </a:rPr>
              <a:t>ttle ________.</a:t>
            </a:r>
            <a:endParaRPr lang="zh-CN" altLang="en-US" sz="4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0563" y="3538599"/>
            <a:ext cx="1663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3333FF"/>
                </a:solidFill>
                <a:latin typeface="+mn-lt"/>
              </a:rPr>
              <a:t>difficult</a:t>
            </a:r>
            <a:endParaRPr lang="zh-CN" altLang="en-US" sz="3600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07" y="153597"/>
            <a:ext cx="9058275" cy="332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692863" y="2499742"/>
            <a:ext cx="7276351" cy="163121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latin typeface="+mn-lt"/>
              </a:rPr>
              <a:t>What </a:t>
            </a:r>
            <a:r>
              <a:rPr lang="zh-CN" altLang="en-US" sz="3600" dirty="0" smtClean="0">
                <a:latin typeface="+mn-lt"/>
              </a:rPr>
              <a:t>did you do in the holidays</a:t>
            </a:r>
            <a:r>
              <a:rPr lang="zh-CN" altLang="en-US" sz="3600" dirty="0">
                <a:latin typeface="+mn-lt"/>
              </a:rPr>
              <a:t>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 smtClean="0">
                <a:latin typeface="+mn-lt"/>
              </a:rPr>
              <a:t>Wang </a:t>
            </a:r>
            <a:r>
              <a:rPr lang="zh-CN" altLang="en-US" sz="3600" dirty="0">
                <a:latin typeface="+mn-lt"/>
              </a:rPr>
              <a:t>Hong</a:t>
            </a:r>
            <a:r>
              <a:rPr lang="zh-CN" altLang="en-US" sz="3600" dirty="0" smtClean="0">
                <a:latin typeface="+mn-lt"/>
              </a:rPr>
              <a:t>?</a:t>
            </a:r>
            <a:endParaRPr lang="zh-CN" altLang="en-US" sz="3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/>
              <a:t>_______________________________________.</a:t>
            </a:r>
          </a:p>
        </p:txBody>
      </p:sp>
      <p:pic>
        <p:nvPicPr>
          <p:cNvPr id="19460" name="Picture 3" descr="王红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7" y="267494"/>
            <a:ext cx="2466975" cy="186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80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00113" y="573881"/>
            <a:ext cx="6737742" cy="218521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latin typeface="+mn-lt"/>
              </a:rPr>
              <a:t>What </a:t>
            </a:r>
            <a:r>
              <a:rPr lang="zh-CN" altLang="en-US" sz="3600" dirty="0" smtClean="0">
                <a:latin typeface="+mn-lt"/>
              </a:rPr>
              <a:t>did you do in the </a:t>
            </a:r>
            <a:r>
              <a:rPr lang="zh-CN" altLang="en-US" sz="3600" dirty="0">
                <a:latin typeface="+mn-lt"/>
              </a:rPr>
              <a:t>holidays,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 smtClean="0">
                <a:latin typeface="+mn-lt"/>
              </a:rPr>
              <a:t>Wang </a:t>
            </a:r>
            <a:r>
              <a:rPr lang="zh-CN" altLang="en-US" sz="3600" dirty="0">
                <a:latin typeface="+mn-lt"/>
              </a:rPr>
              <a:t>Hong?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3600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 smtClean="0">
                <a:latin typeface="+mn-lt"/>
                <a:ea typeface="宋体" panose="02010600030101010101" pitchFamily="2" charset="-122"/>
              </a:rPr>
              <a:t>____________________________________</a:t>
            </a:r>
            <a:r>
              <a:rPr lang="en-US" altLang="zh-CN" sz="2800" dirty="0" smtClean="0">
                <a:latin typeface="+mn-lt"/>
                <a:ea typeface="宋体" panose="02010600030101010101" pitchFamily="2" charset="-122"/>
              </a:rPr>
              <a:t>.</a:t>
            </a:r>
            <a:endParaRPr lang="zh-CN" altLang="en-US" sz="2800" dirty="0">
              <a:latin typeface="+mn-lt"/>
            </a:endParaRPr>
          </a:p>
        </p:txBody>
      </p:sp>
      <p:pic>
        <p:nvPicPr>
          <p:cNvPr id="21508" name="Picture 3" descr="王红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219450"/>
            <a:ext cx="2482850" cy="187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116013" y="1716882"/>
            <a:ext cx="3506088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+mn-lt"/>
              </a:rPr>
              <a:t>I </a:t>
            </a:r>
            <a:r>
              <a:rPr lang="zh-CN" altLang="en-US" sz="3600" b="1" dirty="0" smtClean="0">
                <a:solidFill>
                  <a:srgbClr val="FF0000"/>
                </a:solidFill>
                <a:latin typeface="+mn-lt"/>
              </a:rPr>
              <a:t>went </a:t>
            </a:r>
            <a:r>
              <a:rPr lang="zh-CN" altLang="en-US" sz="3600" b="1" dirty="0" smtClean="0">
                <a:latin typeface="+mn-lt"/>
              </a:rPr>
              <a:t>to Hainan</a:t>
            </a:r>
            <a:endParaRPr lang="zh-CN" altLang="en-US" sz="3600" b="1" dirty="0">
              <a:latin typeface="+mn-lt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30439" y="2571751"/>
            <a:ext cx="6378669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+mn-lt"/>
              </a:rPr>
              <a:t>went</a:t>
            </a:r>
            <a:r>
              <a:rPr lang="zh-CN" altLang="en-US" sz="3600" dirty="0">
                <a:latin typeface="+mn-lt"/>
              </a:rPr>
              <a:t> </a:t>
            </a:r>
            <a:r>
              <a:rPr lang="zh-CN" altLang="en-US" sz="2400" dirty="0">
                <a:latin typeface="+mn-lt"/>
              </a:rPr>
              <a:t>(过去式）</a:t>
            </a:r>
            <a:r>
              <a:rPr lang="zh-CN" altLang="en-US" sz="3600" dirty="0">
                <a:latin typeface="+mn-lt"/>
              </a:rPr>
              <a:t>----------go</a:t>
            </a:r>
            <a:r>
              <a:rPr lang="zh-CN" altLang="en-US" sz="2400" dirty="0">
                <a:latin typeface="+mn-lt"/>
              </a:rPr>
              <a:t>（动词原形）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1509" grpId="0" bldLvl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53"/>
            <a:ext cx="9144000" cy="373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海南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1" y="142875"/>
            <a:ext cx="90011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海南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4555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email"/>
          <a:srcRect t="4762"/>
          <a:stretch>
            <a:fillRect/>
          </a:stretch>
        </p:blipFill>
        <p:spPr bwMode="auto">
          <a:xfrm>
            <a:off x="179388" y="699542"/>
            <a:ext cx="8713787" cy="35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4" descr="海南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51310"/>
            <a:ext cx="9144000" cy="41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929058" y="163920"/>
            <a:ext cx="1806905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6000" dirty="0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zh-CN" altLang="en-US" sz="6000" dirty="0" smtClean="0">
                <a:solidFill>
                  <a:srgbClr val="FF0000"/>
                </a:solidFill>
                <a:latin typeface="+mn-lt"/>
              </a:rPr>
              <a:t>lace</a:t>
            </a:r>
            <a:endParaRPr lang="zh-CN" altLang="en-US" sz="6000" dirty="0">
              <a:latin typeface="+mn-lt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50826" y="256252"/>
            <a:ext cx="6509795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>
                <a:latin typeface="+mn-lt"/>
              </a:rPr>
              <a:t>It</a:t>
            </a:r>
            <a:r>
              <a:rPr lang="en-US" altLang="zh-CN" sz="4800" dirty="0" smtClean="0">
                <a:latin typeface="+mn-lt"/>
              </a:rPr>
              <a:t>’</a:t>
            </a:r>
            <a:r>
              <a:rPr lang="zh-CN" altLang="en-US" sz="4800" dirty="0" smtClean="0">
                <a:latin typeface="+mn-lt"/>
              </a:rPr>
              <a:t>s a beautiful________</a:t>
            </a:r>
            <a:r>
              <a:rPr lang="en-US" altLang="zh-CN" sz="4800" dirty="0" smtClean="0">
                <a:latin typeface="+mn-lt"/>
              </a:rPr>
              <a:t>. </a:t>
            </a:r>
            <a:endParaRPr lang="zh-CN" altLang="en-US" sz="4800" dirty="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CN" altLang="en-US" sz="4000" b="1" dirty="0" smtClean="0">
                <a:solidFill>
                  <a:srgbClr val="FF0000"/>
                </a:solidFill>
                <a:latin typeface="+mn-lt"/>
              </a:rPr>
              <a:t>enjoy</a:t>
            </a:r>
            <a:r>
              <a:rPr lang="zh-CN" altLang="en-US" sz="4000" dirty="0" smtClean="0">
                <a:latin typeface="+mn-lt"/>
              </a:rPr>
              <a:t> = have a good time</a:t>
            </a:r>
            <a:br>
              <a:rPr lang="zh-CN" altLang="en-US" sz="4000" dirty="0" smtClean="0">
                <a:latin typeface="+mn-lt"/>
              </a:rPr>
            </a:br>
            <a:r>
              <a:rPr lang="zh-CN" altLang="en-US" sz="3200" dirty="0" smtClean="0">
                <a:latin typeface="+mn-lt"/>
              </a:rPr>
              <a:t>喜欢，享受......乐趣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02532"/>
            <a:ext cx="9144000" cy="3896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7874"/>
            <a:ext cx="9098966" cy="348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4" y="627460"/>
            <a:ext cx="8797925" cy="3835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3319" y="332184"/>
            <a:ext cx="6769100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2555875" y="3327798"/>
            <a:ext cx="39639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dirty="0">
                <a:latin typeface="+mn-lt"/>
              </a:rPr>
              <a:t> </a:t>
            </a:r>
            <a:r>
              <a:rPr lang="zh-CN" altLang="en-US" sz="3600" dirty="0">
                <a:latin typeface="+mn-lt"/>
              </a:rPr>
              <a:t> _______ the food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59832" y="3327796"/>
            <a:ext cx="1210588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latin typeface="+mn-lt"/>
              </a:rPr>
              <a:t>enjoy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ldLvl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07504" y="1552576"/>
            <a:ext cx="8435323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 smtClean="0">
                <a:solidFill>
                  <a:srgbClr val="FF0000"/>
                </a:solidFill>
                <a:latin typeface="+mn-lt"/>
              </a:rPr>
              <a:t>What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did 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</a:rPr>
              <a:t>you do </a:t>
            </a:r>
            <a:r>
              <a:rPr lang="zh-CN" altLang="en-US" sz="3200" b="1" dirty="0">
                <a:solidFill>
                  <a:srgbClr val="FF0000"/>
                </a:solidFill>
                <a:latin typeface="+mn-lt"/>
              </a:rPr>
              <a:t>in </a:t>
            </a:r>
            <a:r>
              <a:rPr lang="zh-CN" altLang="en-US" sz="3200" b="1" dirty="0" smtClean="0">
                <a:solidFill>
                  <a:srgbClr val="FF0000"/>
                </a:solidFill>
                <a:latin typeface="+mn-lt"/>
              </a:rPr>
              <a:t>the holidays, Peter?</a:t>
            </a:r>
            <a:endParaRPr lang="zh-CN" altLang="en-US" sz="3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2772" name="Picture 3" descr="PET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1" y="88107"/>
            <a:ext cx="1406525" cy="146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2414" y="2842022"/>
            <a:ext cx="5884944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+mn-lt"/>
              </a:rPr>
              <a:t>I </a:t>
            </a:r>
            <a:r>
              <a:rPr lang="zh-CN" altLang="en-US" sz="4000" b="1" dirty="0" smtClean="0">
                <a:latin typeface="+mn-lt"/>
              </a:rPr>
              <a:t>went back to _______. </a:t>
            </a:r>
            <a:endParaRPr lang="zh-CN" altLang="en-US" sz="4000" b="1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+mn-lt"/>
              </a:rPr>
              <a:t>I </a:t>
            </a:r>
            <a:r>
              <a:rPr lang="zh-CN" altLang="en-US" sz="4000" b="1" dirty="0" smtClean="0">
                <a:latin typeface="+mn-lt"/>
              </a:rPr>
              <a:t>________ my friends  </a:t>
            </a:r>
            <a:endParaRPr lang="zh-CN" altLang="en-US" sz="4000" b="1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+mn-lt"/>
              </a:rPr>
              <a:t>and </a:t>
            </a:r>
            <a:r>
              <a:rPr lang="zh-CN" altLang="en-US" sz="4000" b="1" dirty="0" smtClean="0">
                <a:latin typeface="+mn-lt"/>
              </a:rPr>
              <a:t>__________________.</a:t>
            </a:r>
            <a:endParaRPr lang="zh-CN" altLang="en-US" sz="4000" b="1" dirty="0">
              <a:latin typeface="+mn-lt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3929059" y="2842023"/>
            <a:ext cx="1875835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3333FF"/>
                </a:solidFill>
                <a:latin typeface="+mn-lt"/>
              </a:rPr>
              <a:t>Canada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28662" y="3334132"/>
            <a:ext cx="1689886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3333FF"/>
                </a:solidFill>
                <a:latin typeface="+mn-lt"/>
              </a:rPr>
              <a:t>visited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295326" y="3893641"/>
            <a:ext cx="4509568" cy="7694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dirty="0">
                <a:solidFill>
                  <a:srgbClr val="3333FF"/>
                </a:solidFill>
                <a:latin typeface="+mn-lt"/>
              </a:rPr>
              <a:t>took </a:t>
            </a:r>
            <a:r>
              <a:rPr lang="zh-CN" altLang="en-US" sz="4400" dirty="0" smtClean="0">
                <a:solidFill>
                  <a:srgbClr val="3333FF"/>
                </a:solidFill>
                <a:latin typeface="+mn-lt"/>
              </a:rPr>
              <a:t>many pictures</a:t>
            </a:r>
            <a:endParaRPr lang="zh-CN" altLang="en-US" sz="44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32777" name="Text Box 8"/>
          <p:cNvSpPr txBox="1">
            <a:spLocks noChangeArrowheads="1"/>
          </p:cNvSpPr>
          <p:nvPr/>
        </p:nvSpPr>
        <p:spPr bwMode="auto">
          <a:xfrm>
            <a:off x="396875" y="772717"/>
            <a:ext cx="553048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 smtClean="0">
                <a:latin typeface="+mn-lt"/>
              </a:rPr>
              <a:t>Let</a:t>
            </a:r>
            <a:r>
              <a:rPr lang="en-US" altLang="zh-CN" sz="3200" dirty="0" smtClean="0">
                <a:latin typeface="+mn-lt"/>
              </a:rPr>
              <a:t>’</a:t>
            </a:r>
            <a:r>
              <a:rPr lang="zh-CN" altLang="en-US" sz="3200" dirty="0" smtClean="0">
                <a:latin typeface="+mn-lt"/>
              </a:rPr>
              <a:t>s fill in the blanks</a:t>
            </a:r>
            <a:r>
              <a:rPr lang="zh-CN" altLang="en-US" sz="3200" dirty="0">
                <a:latin typeface="+mn-lt"/>
              </a:rPr>
              <a:t>.（填空）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2773" grpId="0" bldLvl="0" autoUpdateAnimBg="0"/>
      <p:bldP spid="32774" grpId="0" bldLvl="0" autoUpdateAnimBg="0"/>
      <p:bldP spid="32775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李明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168004"/>
            <a:ext cx="1511300" cy="97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3" descr="PETER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2575" y="3804056"/>
            <a:ext cx="1504950" cy="128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4" descr="王红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2576" y="2518172"/>
            <a:ext cx="1552575" cy="117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282576" y="303610"/>
            <a:ext cx="5971507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+mn-lt"/>
              </a:rPr>
              <a:t>What </a:t>
            </a:r>
            <a:r>
              <a:rPr lang="zh-CN" altLang="en-US" sz="3200" b="1" dirty="0" smtClean="0">
                <a:latin typeface="+mn-lt"/>
              </a:rPr>
              <a:t>did </a:t>
            </a:r>
            <a:r>
              <a:rPr lang="zh-CN" altLang="en-US" sz="3200" b="1" dirty="0">
                <a:latin typeface="+mn-lt"/>
              </a:rPr>
              <a:t>you </a:t>
            </a:r>
            <a:r>
              <a:rPr lang="zh-CN" altLang="en-US" sz="3200" b="1" dirty="0" smtClean="0">
                <a:latin typeface="+mn-lt"/>
              </a:rPr>
              <a:t>do </a:t>
            </a:r>
            <a:r>
              <a:rPr lang="zh-CN" altLang="en-US" sz="3200" b="1" dirty="0">
                <a:latin typeface="+mn-lt"/>
              </a:rPr>
              <a:t>in </a:t>
            </a:r>
            <a:r>
              <a:rPr lang="zh-CN" altLang="en-US" sz="3200" b="1" dirty="0" smtClean="0">
                <a:latin typeface="+mn-lt"/>
              </a:rPr>
              <a:t>the </a:t>
            </a:r>
            <a:r>
              <a:rPr lang="zh-CN" altLang="en-US" sz="3200" b="1" dirty="0">
                <a:latin typeface="+mn-lt"/>
              </a:rPr>
              <a:t>holidays?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835151" y="1438275"/>
            <a:ext cx="5166799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+mn-lt"/>
              </a:rPr>
              <a:t>       I learned Beijing Opera.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278063" y="4088606"/>
            <a:ext cx="4663456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+mn-lt"/>
              </a:rPr>
              <a:t>    I went back to Canada.</a:t>
            </a:r>
            <a:endParaRPr lang="zh-CN" altLang="en-US" sz="1400" dirty="0">
              <a:latin typeface="+mn-lt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278063" y="2895600"/>
            <a:ext cx="3648756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+mn-lt"/>
              </a:rPr>
              <a:t>    I </a:t>
            </a:r>
            <a:r>
              <a:rPr lang="zh-CN" altLang="en-US" sz="3200" b="1" dirty="0" smtClean="0">
                <a:latin typeface="+mn-lt"/>
              </a:rPr>
              <a:t>went to Hainan</a:t>
            </a:r>
            <a:r>
              <a:rPr lang="zh-CN" altLang="en-US" sz="3200" b="1" dirty="0">
                <a:latin typeface="+mn-lt"/>
              </a:rPr>
              <a:t>.</a:t>
            </a:r>
            <a:endParaRPr lang="zh-CN" altLang="en-US" sz="1400" dirty="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2" grpId="1" bldLvl="0" autoUpdateAnimBg="0"/>
      <p:bldP spid="2" grpId="2" bldLvl="0" autoUpdateAnimBg="0"/>
      <p:bldP spid="2" grpId="3" bldLvl="0" autoUpdateAnimBg="0"/>
      <p:bldP spid="2" grpId="4" bldLvl="0" autoUpdateAnimBg="0"/>
      <p:bldP spid="2" grpId="5" bldLvl="0" autoUpdateAnimBg="0"/>
      <p:bldP spid="2" grpId="6" bldLvl="0" autoUpdateAnimBg="0"/>
      <p:bldP spid="2" grpId="7" bldLvl="0" autoUpdateAnimBg="0"/>
      <p:bldP spid="2" grpId="8" bldLvl="0" autoUpdateAnimBg="0"/>
      <p:bldP spid="2" grpId="9" bldLvl="0" autoUpdateAnimBg="0"/>
      <p:bldP spid="2" grpId="10" bldLvl="0" autoUpdateAnimBg="0"/>
      <p:bldP spid="2" grpId="11" bldLvl="0" autoUpdateAnimBg="0"/>
      <p:bldP spid="2" grpId="12" bldLvl="0" autoUpdateAnimBg="0"/>
      <p:bldP spid="2" grpId="13" bldLvl="0" autoUpdateAnimBg="0"/>
      <p:bldP spid="33799" grpId="0" bldLvl="0" autoUpdateAnimBg="0"/>
      <p:bldP spid="33799" grpId="1" bldLvl="0" autoUpdateAnimBg="0"/>
      <p:bldP spid="33799" grpId="2" bldLvl="0" autoUpdateAnimBg="0"/>
      <p:bldP spid="33799" grpId="3" bldLvl="0" autoUpdateAnimBg="0"/>
      <p:bldP spid="33799" grpId="4" bldLvl="0" autoUpdateAnimBg="0"/>
      <p:bldP spid="33799" grpId="5" bldLvl="0" autoUpdateAnimBg="0"/>
      <p:bldP spid="33799" grpId="6" bldLvl="0" autoUpdateAnimBg="0"/>
      <p:bldP spid="33799" grpId="7" bldLvl="0" autoUpdateAnimBg="0"/>
      <p:bldP spid="33799" grpId="8" bldLvl="0" autoUpdateAnimBg="0"/>
      <p:bldP spid="33799" grpId="9" bldLvl="0" autoUpdateAnimBg="0"/>
      <p:bldP spid="33799" grpId="10" bldLvl="0" autoUpdateAnimBg="0"/>
      <p:bldP spid="33799" grpId="11" bldLvl="0" autoUpdateAnimBg="0"/>
      <p:bldP spid="33799" grpId="12" bldLvl="0" autoUpdateAnimBg="0"/>
      <p:bldP spid="33799" grpId="13" bldLvl="0" autoUpdateAnimBg="0"/>
      <p:bldP spid="33800" grpId="0" bldLvl="0" autoUpdateAnimBg="0"/>
      <p:bldP spid="33800" grpId="1" bldLvl="0" autoUpdateAnimBg="0"/>
      <p:bldP spid="33800" grpId="2" bldLvl="0" autoUpdateAnimBg="0"/>
      <p:bldP spid="33800" grpId="3" bldLvl="0" autoUpdateAnimBg="0"/>
      <p:bldP spid="33800" grpId="4" bldLvl="0" autoUpdateAnimBg="0"/>
      <p:bldP spid="33800" grpId="5" bldLvl="0" autoUpdateAnimBg="0"/>
      <p:bldP spid="33800" grpId="6" bldLvl="0" autoUpdateAnimBg="0"/>
      <p:bldP spid="33800" grpId="7" bldLvl="0" autoUpdateAnimBg="0"/>
      <p:bldP spid="33800" grpId="8" bldLvl="0" autoUpdateAnimBg="0"/>
      <p:bldP spid="33800" grpId="9" bldLvl="0" autoUpdateAnimBg="0"/>
      <p:bldP spid="33800" grpId="10" bldLvl="0" autoUpdateAnimBg="0"/>
      <p:bldP spid="33800" grpId="11" bldLvl="0" autoUpdateAnimBg="0"/>
      <p:bldP spid="33800" grpId="12" bldLvl="0" autoUpdateAnimBg="0"/>
      <p:bldP spid="33800" grpId="13" bldLvl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544983"/>
            <a:ext cx="4714908" cy="4475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286380" y="29424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翻译：</a:t>
            </a:r>
            <a:endParaRPr lang="zh-CN" altLang="en-US" sz="24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718"/>
            <a:ext cx="9144000" cy="432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40"/>
            <a:ext cx="9144000" cy="484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683568" y="339502"/>
            <a:ext cx="2526654" cy="83099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 talk</a:t>
            </a:r>
            <a:r>
              <a:rPr lang="zh-CN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582970" y="1507332"/>
            <a:ext cx="6571671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+mn-lt"/>
              </a:rPr>
              <a:t>How </a:t>
            </a:r>
            <a:r>
              <a:rPr lang="zh-CN" altLang="en-US" sz="3600" b="1" dirty="0" smtClean="0">
                <a:solidFill>
                  <a:srgbClr val="FF0000"/>
                </a:solidFill>
                <a:latin typeface="+mn-lt"/>
              </a:rPr>
              <a:t>were </a:t>
            </a:r>
            <a:r>
              <a:rPr lang="zh-CN" altLang="en-US" sz="3600" b="1" dirty="0">
                <a:solidFill>
                  <a:srgbClr val="FF0000"/>
                </a:solidFill>
                <a:latin typeface="+mn-lt"/>
              </a:rPr>
              <a:t>your </a:t>
            </a:r>
            <a:r>
              <a:rPr lang="zh-CN" altLang="en-US" sz="3600" b="1" dirty="0" smtClean="0">
                <a:solidFill>
                  <a:srgbClr val="FF0000"/>
                </a:solidFill>
                <a:latin typeface="+mn-lt"/>
              </a:rPr>
              <a:t>winter holidays</a:t>
            </a:r>
            <a:r>
              <a:rPr lang="zh-CN" altLang="en-US" sz="36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600720" y="2427734"/>
            <a:ext cx="7643687" cy="212365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dirty="0" smtClean="0">
                <a:latin typeface="+mn-lt"/>
              </a:rPr>
              <a:t>Wonderful</a:t>
            </a:r>
            <a:r>
              <a:rPr lang="en-US" altLang="zh-CN" sz="4400" dirty="0" smtClean="0">
                <a:latin typeface="+mn-lt"/>
              </a:rPr>
              <a:t>! </a:t>
            </a:r>
            <a:r>
              <a:rPr lang="zh-CN" altLang="en-US" sz="4400" dirty="0" smtClean="0">
                <a:latin typeface="+mn-lt"/>
              </a:rPr>
              <a:t>很</a:t>
            </a:r>
            <a:r>
              <a:rPr lang="zh-CN" altLang="en-US" sz="4400" dirty="0">
                <a:latin typeface="+mn-lt"/>
              </a:rPr>
              <a:t>精彩。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dirty="0">
                <a:latin typeface="+mn-lt"/>
              </a:rPr>
              <a:t>Great</a:t>
            </a:r>
            <a:r>
              <a:rPr lang="zh-CN" altLang="en-US" sz="4400" dirty="0" smtClean="0">
                <a:latin typeface="+mn-lt"/>
              </a:rPr>
              <a:t>! 好极了</a:t>
            </a:r>
            <a:r>
              <a:rPr lang="zh-CN" altLang="en-US" sz="4400" dirty="0">
                <a:latin typeface="+mn-lt"/>
              </a:rPr>
              <a:t>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dirty="0">
                <a:latin typeface="+mn-lt"/>
              </a:rPr>
              <a:t>So </a:t>
            </a:r>
            <a:r>
              <a:rPr lang="zh-CN" altLang="en-US" sz="4400" dirty="0" smtClean="0">
                <a:latin typeface="+mn-lt"/>
              </a:rPr>
              <a:t>so. 一般般。</a:t>
            </a:r>
            <a:endParaRPr lang="zh-CN" altLang="en-US" sz="4400" dirty="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755576" y="411510"/>
            <a:ext cx="5620257" cy="5232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+mn-lt"/>
              </a:rPr>
              <a:t>A</a:t>
            </a:r>
            <a:r>
              <a:rPr lang="zh-CN" altLang="en-US" sz="2800" b="1" dirty="0" smtClean="0">
                <a:latin typeface="+mn-lt"/>
              </a:rPr>
              <a:t>: How were </a:t>
            </a:r>
            <a:r>
              <a:rPr lang="zh-CN" altLang="en-US" sz="2800" b="1" dirty="0">
                <a:latin typeface="+mn-lt"/>
              </a:rPr>
              <a:t>your </a:t>
            </a:r>
            <a:r>
              <a:rPr lang="zh-CN" altLang="en-US" sz="2800" b="1" dirty="0" smtClean="0">
                <a:latin typeface="+mn-lt"/>
              </a:rPr>
              <a:t>winter holidays</a:t>
            </a:r>
            <a:r>
              <a:rPr lang="zh-CN" altLang="en-US" sz="2800" b="1" dirty="0">
                <a:latin typeface="+mn-lt"/>
              </a:rPr>
              <a:t>?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3568" y="1131590"/>
            <a:ext cx="4927183" cy="34163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zh-CN" altLang="en-US" sz="2400" b="1" dirty="0" smtClean="0">
                <a:latin typeface="+mn-lt"/>
              </a:rPr>
              <a:t>: Wonderful! / Great! / So </a:t>
            </a:r>
            <a:r>
              <a:rPr lang="en-US" altLang="zh-CN" sz="2400" b="1" dirty="0" smtClean="0">
                <a:latin typeface="+mn-lt"/>
              </a:rPr>
              <a:t>s</a:t>
            </a:r>
            <a:r>
              <a:rPr lang="zh-CN" altLang="en-US" sz="2400" b="1" dirty="0" smtClean="0">
                <a:latin typeface="+mn-lt"/>
              </a:rPr>
              <a:t>o</a:t>
            </a:r>
            <a:r>
              <a:rPr lang="zh-CN" altLang="en-US" sz="2400" b="1" dirty="0">
                <a:latin typeface="+mn-lt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+mn-lt"/>
              </a:rPr>
              <a:t>A</a:t>
            </a:r>
            <a:r>
              <a:rPr lang="zh-CN" altLang="en-US" sz="2400" b="1" dirty="0" smtClean="0">
                <a:latin typeface="+mn-lt"/>
              </a:rPr>
              <a:t>: What did </a:t>
            </a:r>
            <a:r>
              <a:rPr lang="zh-CN" altLang="en-US" sz="2400" b="1" dirty="0">
                <a:latin typeface="+mn-lt"/>
              </a:rPr>
              <a:t>you do in the holidays?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zh-CN" altLang="en-US" sz="2400" b="1" dirty="0" smtClean="0">
                <a:latin typeface="+mn-lt"/>
              </a:rPr>
              <a:t>: I went to .</a:t>
            </a:r>
            <a:r>
              <a:rPr lang="zh-CN" altLang="en-US" sz="2400" b="1" dirty="0">
                <a:latin typeface="+mn-lt"/>
              </a:rPr>
              <a:t>.</a:t>
            </a:r>
            <a:r>
              <a:rPr lang="zh-CN" altLang="en-US" sz="2400" b="1" dirty="0" smtClean="0">
                <a:latin typeface="+mn-lt"/>
              </a:rPr>
              <a:t>.</a:t>
            </a:r>
            <a:endParaRPr lang="zh-CN" altLang="en-US" sz="2400" b="1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latin typeface="+mn-lt"/>
              </a:rPr>
              <a:t>A</a:t>
            </a:r>
            <a:r>
              <a:rPr lang="zh-CN" altLang="en-US" sz="2400" b="1" dirty="0" smtClean="0">
                <a:latin typeface="+mn-lt"/>
              </a:rPr>
              <a:t>: Did you enjoy your holidays</a:t>
            </a:r>
            <a:r>
              <a:rPr lang="zh-CN" altLang="en-US" sz="2400" b="1" dirty="0">
                <a:latin typeface="+mn-lt"/>
              </a:rPr>
              <a:t>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400" b="1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rgbClr val="FF0000"/>
                </a:solidFill>
                <a:latin typeface="+mn-lt"/>
              </a:rPr>
              <a:t>B</a:t>
            </a:r>
            <a:r>
              <a:rPr lang="zh-CN" altLang="en-US" sz="2400" b="1" dirty="0" smtClean="0">
                <a:latin typeface="+mn-lt"/>
              </a:rPr>
              <a:t>: Yes, </a:t>
            </a:r>
            <a:r>
              <a:rPr lang="zh-CN" altLang="en-US" sz="2400" b="1" dirty="0">
                <a:latin typeface="+mn-lt"/>
              </a:rPr>
              <a:t>I </a:t>
            </a:r>
            <a:r>
              <a:rPr lang="zh-CN" altLang="en-US" sz="2400" b="1" dirty="0" smtClean="0">
                <a:latin typeface="+mn-lt"/>
              </a:rPr>
              <a:t>did</a:t>
            </a:r>
            <a:r>
              <a:rPr lang="zh-CN" altLang="en-US" sz="2400" b="1" dirty="0">
                <a:latin typeface="+mn-lt"/>
              </a:rPr>
              <a:t>.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4" descr="KAA)@1A9IEBW}VM19}~%)J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38725" y="2343150"/>
            <a:ext cx="2713038" cy="1983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5" descr="ZFJEVCF8(9W1@CT2$4X~XKV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2400" y="2386013"/>
            <a:ext cx="4464050" cy="152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7XU_SQ6C5}HCG$6AP{FHPW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7650" y="57150"/>
            <a:ext cx="23241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7" descr="L8B9YJZRCVO8{YR5TI$JA_S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0400" y="116681"/>
            <a:ext cx="2819400" cy="149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8" descr="]4NO@8EXPA$}M9QXZP4I)S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8539" y="228600"/>
            <a:ext cx="2922587" cy="12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9"/>
          <p:cNvSpPr txBox="1">
            <a:spLocks noChangeArrowheads="1"/>
          </p:cNvSpPr>
          <p:nvPr/>
        </p:nvSpPr>
        <p:spPr bwMode="auto">
          <a:xfrm>
            <a:off x="0" y="1943100"/>
            <a:ext cx="283443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+mn-lt"/>
              </a:rPr>
              <a:t>paste </a:t>
            </a:r>
            <a:r>
              <a:rPr lang="en-US" altLang="zh-CN" sz="2400" b="1" i="1" dirty="0" smtClean="0">
                <a:latin typeface="+mn-lt"/>
              </a:rPr>
              <a:t>spring couplets</a:t>
            </a:r>
            <a:endParaRPr lang="en-US" altLang="zh-CN" sz="2400" b="1" i="1" dirty="0">
              <a:latin typeface="+mn-lt"/>
            </a:endParaRPr>
          </a:p>
        </p:txBody>
      </p: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3276601" y="1943100"/>
            <a:ext cx="193514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+mn-lt"/>
                <a:sym typeface="Arial" panose="020B0604020202020204" pitchFamily="34" charset="0"/>
              </a:rPr>
              <a:t>        </a:t>
            </a:r>
            <a:r>
              <a:rPr lang="en-US" altLang="zh-CN" sz="2400" b="1" i="1" dirty="0" smtClean="0">
                <a:latin typeface="+mn-lt"/>
                <a:sym typeface="Arial" panose="020B0604020202020204" pitchFamily="34" charset="0"/>
              </a:rPr>
              <a:t>eat </a:t>
            </a:r>
            <a:r>
              <a:rPr lang="en-US" altLang="zh-CN" sz="2400" b="1" i="1" dirty="0" err="1" smtClean="0">
                <a:latin typeface="+mn-lt"/>
                <a:sym typeface="Arial" panose="020B0604020202020204" pitchFamily="34" charset="0"/>
              </a:rPr>
              <a:t>jiaozi</a:t>
            </a:r>
            <a:endParaRPr lang="en-US" altLang="zh-CN" sz="2400" b="1" i="1" dirty="0">
              <a:latin typeface="+mn-lt"/>
              <a:sym typeface="Arial" panose="020B0604020202020204" pitchFamily="34" charset="0"/>
            </a:endParaRP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400800" y="2000251"/>
            <a:ext cx="23685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+mn-lt"/>
                <a:sym typeface="Arial" panose="020B0604020202020204" pitchFamily="34" charset="0"/>
              </a:rPr>
              <a:t>set </a:t>
            </a:r>
            <a:r>
              <a:rPr lang="en-US" altLang="zh-CN" sz="2400" b="1" i="1" dirty="0" smtClean="0">
                <a:latin typeface="+mn-lt"/>
                <a:sym typeface="Arial" panose="020B0604020202020204" pitchFamily="34" charset="0"/>
              </a:rPr>
              <a:t>off fireworks</a:t>
            </a:r>
            <a:endParaRPr lang="en-US" altLang="zh-CN" sz="2400" b="1" i="1" dirty="0">
              <a:latin typeface="+mn-lt"/>
              <a:sym typeface="Arial" panose="020B0604020202020204" pitchFamily="34" charset="0"/>
            </a:endParaRPr>
          </a:p>
        </p:txBody>
      </p:sp>
      <p:sp>
        <p:nvSpPr>
          <p:cNvPr id="40972" name="Text Box 12"/>
          <p:cNvSpPr txBox="1">
            <a:spLocks noChangeArrowheads="1"/>
          </p:cNvSpPr>
          <p:nvPr/>
        </p:nvSpPr>
        <p:spPr bwMode="auto">
          <a:xfrm>
            <a:off x="838200" y="4514850"/>
            <a:ext cx="22333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+mn-lt"/>
                <a:sym typeface="Arial" panose="020B0604020202020204" pitchFamily="34" charset="0"/>
              </a:rPr>
              <a:t>get </a:t>
            </a:r>
            <a:r>
              <a:rPr lang="en-US" altLang="zh-CN" sz="2400" b="1" i="1" dirty="0" smtClean="0">
                <a:latin typeface="+mn-lt"/>
                <a:sym typeface="Arial" panose="020B0604020202020204" pitchFamily="34" charset="0"/>
              </a:rPr>
              <a:t>lucky money</a:t>
            </a:r>
            <a:endParaRPr lang="en-US" altLang="zh-CN" sz="2400" b="1" i="1" dirty="0">
              <a:latin typeface="+mn-lt"/>
              <a:sym typeface="Arial" panose="020B0604020202020204" pitchFamily="34" charset="0"/>
            </a:endParaRPr>
          </a:p>
        </p:txBody>
      </p:sp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5105401" y="4457700"/>
            <a:ext cx="30654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i="1" dirty="0">
                <a:latin typeface="+mn-lt"/>
                <a:sym typeface="Arial" panose="020B0604020202020204" pitchFamily="34" charset="0"/>
              </a:rPr>
              <a:t>New </a:t>
            </a:r>
            <a:r>
              <a:rPr lang="en-US" altLang="zh-CN" sz="2400" b="1" i="1" dirty="0" smtClean="0">
                <a:latin typeface="+mn-lt"/>
                <a:sym typeface="Arial" panose="020B0604020202020204" pitchFamily="34" charset="0"/>
              </a:rPr>
              <a:t>Year’s Eve dinner</a:t>
            </a:r>
            <a:endParaRPr lang="en-US" altLang="zh-CN" sz="2400" b="1" i="1" dirty="0">
              <a:latin typeface="+mn-lt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9" grpId="0" autoUpdateAnimBg="0"/>
      <p:bldP spid="40970" grpId="0" autoUpdateAnimBg="0"/>
      <p:bldP spid="40971" grpId="0" autoUpdateAnimBg="0"/>
      <p:bldP spid="40972" grpId="0" autoUpdateAnimBg="0"/>
      <p:bldP spid="40973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3"/>
          </p:nvPr>
        </p:nvSpPr>
        <p:spPr>
          <a:xfrm>
            <a:off x="1907704" y="1707654"/>
            <a:ext cx="5181600" cy="1257300"/>
          </a:xfrm>
        </p:spPr>
        <p:txBody>
          <a:bodyPr/>
          <a:lstStyle/>
          <a:p>
            <a:r>
              <a:rPr lang="en-US" altLang="zh-CN" dirty="0" smtClean="0">
                <a:latin typeface="+mn-lt"/>
              </a:rPr>
              <a:t>Thank You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QQ截图20130227142032"/>
          <p:cNvPicPr>
            <a:picLocks noChangeAspect="1" noChangeArrowheads="1"/>
          </p:cNvPicPr>
          <p:nvPr/>
        </p:nvPicPr>
        <p:blipFill>
          <a:blip r:embed="rId3" cstate="email"/>
          <a:srcRect l="1388" t="6420"/>
          <a:stretch>
            <a:fillRect/>
          </a:stretch>
        </p:blipFill>
        <p:spPr bwMode="auto">
          <a:xfrm>
            <a:off x="539552" y="1676148"/>
            <a:ext cx="6542087" cy="346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57200" y="291153"/>
            <a:ext cx="8435975" cy="13849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 smtClean="0">
                <a:latin typeface="Times New Roman" panose="02020603050405020304" pitchFamily="18" charset="0"/>
              </a:rPr>
              <a:t>Look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, 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our </a:t>
            </a:r>
            <a:r>
              <a:rPr lang="zh-CN" altLang="en-US" sz="2800" dirty="0">
                <a:latin typeface="Times New Roman" panose="02020603050405020304" pitchFamily="18" charset="0"/>
              </a:rPr>
              <a:t>friends Wang Hong, Li Ming and Peter are back to school now.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latin typeface="Times New Roman" panose="02020603050405020304" pitchFamily="18" charset="0"/>
              </a:rPr>
              <a:t>What are they talking </a:t>
            </a:r>
            <a:r>
              <a:rPr lang="zh-CN" altLang="en-US" sz="2800" dirty="0" smtClean="0">
                <a:latin typeface="Times New Roman" panose="02020603050405020304" pitchFamily="18" charset="0"/>
              </a:rPr>
              <a:t>about</a:t>
            </a:r>
            <a:r>
              <a:rPr lang="en-US" altLang="zh-CN" sz="2800" dirty="0" smtClean="0">
                <a:latin typeface="Times New Roman" panose="02020603050405020304" pitchFamily="18" charset="0"/>
              </a:rPr>
              <a:t>?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4" descr="QQ截图20130227142032"/>
          <p:cNvPicPr>
            <a:picLocks noChangeAspect="1" noChangeArrowheads="1"/>
          </p:cNvPicPr>
          <p:nvPr/>
        </p:nvPicPr>
        <p:blipFill>
          <a:blip r:embed="rId3" cstate="email"/>
          <a:srcRect l="2154" t="5782"/>
          <a:stretch>
            <a:fillRect/>
          </a:stretch>
        </p:blipFill>
        <p:spPr bwMode="auto">
          <a:xfrm>
            <a:off x="1214415" y="160718"/>
            <a:ext cx="6491287" cy="349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857224" y="3964792"/>
            <a:ext cx="758412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latin typeface="+mn-lt"/>
              </a:rPr>
              <a:t>They are talking about </a:t>
            </a:r>
            <a:r>
              <a:rPr lang="zh-CN" altLang="en-US" sz="3600" dirty="0" smtClean="0">
                <a:latin typeface="+mn-lt"/>
              </a:rPr>
              <a:t>  ______</a:t>
            </a:r>
            <a:r>
              <a:rPr lang="en-US" altLang="zh-CN" sz="3600" dirty="0" smtClean="0">
                <a:latin typeface="+mn-lt"/>
              </a:rPr>
              <a:t>____</a:t>
            </a:r>
            <a:r>
              <a:rPr lang="zh-CN" altLang="en-US" sz="3600" dirty="0" smtClean="0">
                <a:latin typeface="+mn-lt"/>
              </a:rPr>
              <a:t>__.</a:t>
            </a:r>
            <a:endParaRPr lang="zh-CN" altLang="en-US" sz="3600" dirty="0">
              <a:latin typeface="+mn-lt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143505" y="3964792"/>
            <a:ext cx="3044423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latin typeface="+mn-lt"/>
              </a:rPr>
              <a:t>winter </a:t>
            </a:r>
            <a:r>
              <a:rPr lang="zh-CN" altLang="en-US" sz="3600" dirty="0" smtClean="0">
                <a:latin typeface="+mn-lt"/>
              </a:rPr>
              <a:t>holidays</a:t>
            </a:r>
            <a:endParaRPr lang="zh-CN" altLang="en-US" sz="3600" dirty="0"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395289" y="2085975"/>
            <a:ext cx="7994496" cy="15081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latin typeface="+mn-lt"/>
              </a:rPr>
              <a:t>How were </a:t>
            </a:r>
            <a:r>
              <a:rPr lang="zh-CN" altLang="en-US" sz="3600" dirty="0" smtClean="0">
                <a:latin typeface="+mn-lt"/>
              </a:rPr>
              <a:t>your winter holidays</a:t>
            </a:r>
            <a:r>
              <a:rPr lang="zh-CN" altLang="en-US" sz="3600" dirty="0">
                <a:latin typeface="+mn-lt"/>
              </a:rPr>
              <a:t>, </a:t>
            </a:r>
            <a:r>
              <a:rPr lang="zh-CN" altLang="en-US" sz="3600" dirty="0" smtClean="0">
                <a:latin typeface="+mn-lt"/>
              </a:rPr>
              <a:t>Li Ming?</a:t>
            </a:r>
            <a:endParaRPr lang="zh-CN" altLang="en-US" sz="3600" dirty="0"/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/>
              <a:t>_______________________________________.</a:t>
            </a:r>
          </a:p>
        </p:txBody>
      </p:sp>
      <p:pic>
        <p:nvPicPr>
          <p:cNvPr id="11268" name="Picture 3" descr="李明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488" y="167875"/>
            <a:ext cx="2971800" cy="192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"/>
            <a:ext cx="9144000" cy="4792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323850" y="2263379"/>
            <a:ext cx="3480440" cy="206210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latin typeface="+mn-lt"/>
              </a:rPr>
              <a:t>What </a:t>
            </a:r>
            <a:r>
              <a:rPr lang="zh-CN" altLang="en-US" sz="3600" dirty="0" smtClean="0">
                <a:latin typeface="+mn-lt"/>
              </a:rPr>
              <a:t>did you do?</a:t>
            </a:r>
            <a:endParaRPr lang="zh-CN" altLang="en-US" sz="3600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3600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dirty="0">
              <a:latin typeface="+mn-lt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323851" y="3064669"/>
            <a:ext cx="5275803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 smtClean="0">
                <a:latin typeface="+mn-lt"/>
              </a:rPr>
              <a:t>I learned ______________.</a:t>
            </a:r>
            <a:endParaRPr lang="zh-CN" altLang="en-US" sz="3600" dirty="0">
              <a:latin typeface="+mn-lt"/>
            </a:endParaRPr>
          </a:p>
        </p:txBody>
      </p:sp>
      <p:pic>
        <p:nvPicPr>
          <p:cNvPr id="13317" name="Picture 4" descr="李明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2601" y="933450"/>
            <a:ext cx="2055813" cy="1329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365814" y="627460"/>
            <a:ext cx="6135013" cy="18158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latin typeface="+mn-lt"/>
              </a:rPr>
              <a:t>How </a:t>
            </a:r>
            <a:r>
              <a:rPr lang="zh-CN" altLang="en-US" sz="2800" dirty="0" smtClean="0">
                <a:latin typeface="+mn-lt"/>
              </a:rPr>
              <a:t>were you </a:t>
            </a:r>
            <a:r>
              <a:rPr lang="zh-CN" altLang="en-US" sz="2800" dirty="0">
                <a:latin typeface="+mn-lt"/>
              </a:rPr>
              <a:t>winter </a:t>
            </a:r>
            <a:r>
              <a:rPr lang="zh-CN" altLang="en-US" sz="2800" dirty="0" smtClean="0">
                <a:latin typeface="+mn-lt"/>
              </a:rPr>
              <a:t>holidays</a:t>
            </a:r>
            <a:r>
              <a:rPr lang="zh-CN" altLang="en-US" sz="2800" dirty="0">
                <a:latin typeface="+mn-lt"/>
              </a:rPr>
              <a:t>, </a:t>
            </a:r>
            <a:r>
              <a:rPr lang="zh-CN" altLang="en-US" sz="2800" dirty="0" smtClean="0">
                <a:latin typeface="+mn-lt"/>
              </a:rPr>
              <a:t>Li Ming</a:t>
            </a:r>
            <a:r>
              <a:rPr lang="zh-CN" altLang="en-US" sz="2800" dirty="0">
                <a:latin typeface="+mn-lt"/>
              </a:rPr>
              <a:t>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2800" dirty="0">
              <a:latin typeface="+mn-lt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dirty="0">
                <a:latin typeface="+mn-lt"/>
              </a:rPr>
              <a:t>_____________</a:t>
            </a: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592826" y="1596956"/>
            <a:ext cx="1961819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 smtClean="0">
                <a:solidFill>
                  <a:srgbClr val="FF0000"/>
                </a:solidFill>
                <a:latin typeface="+mn-lt"/>
              </a:rPr>
              <a:t>Wonderful</a:t>
            </a:r>
            <a:r>
              <a:rPr lang="en-US" altLang="zh-CN" sz="2800" b="1" dirty="0" smtClean="0">
                <a:solidFill>
                  <a:srgbClr val="FF0000"/>
                </a:solidFill>
                <a:latin typeface="+mn-lt"/>
              </a:rPr>
              <a:t>!</a:t>
            </a:r>
            <a:endParaRPr lang="zh-CN" altLang="en-US" sz="2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071671" y="3064669"/>
            <a:ext cx="3198311" cy="64633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+mn-lt"/>
              </a:rPr>
              <a:t>Beijing   </a:t>
            </a:r>
            <a:r>
              <a:rPr lang="zh-CN" altLang="en-US" sz="3600" b="1" dirty="0" smtClean="0">
                <a:solidFill>
                  <a:srgbClr val="FF0000"/>
                </a:solidFill>
                <a:latin typeface="+mn-lt"/>
              </a:rPr>
              <a:t>Opera</a:t>
            </a:r>
            <a:endParaRPr lang="zh-CN" altLang="en-US" sz="3600" b="1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13319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国粹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476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1 Winter Holidays Lesson 1_课件1</Template>
  <TotalTime>0</TotalTime>
  <Words>345</Words>
  <Application>Microsoft Office PowerPoint</Application>
  <PresentationFormat>全屏显示(16:9)</PresentationFormat>
  <Paragraphs>107</Paragraphs>
  <Slides>32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40" baseType="lpstr">
      <vt:lpstr>楷体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Unit 1 Winter Holidays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enjoy = have a good time 喜欢，享受......乐趣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2020-06-20T01:42:00Z</dcterms:created>
  <dcterms:modified xsi:type="dcterms:W3CDTF">2023-01-16T17:49:31Z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32ECFEAFBE304815B24DFB3394C17DBA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