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6" r:id="rId2"/>
    <p:sldId id="257" r:id="rId3"/>
    <p:sldId id="258" r:id="rId4"/>
    <p:sldId id="260" r:id="rId5"/>
    <p:sldId id="261" r:id="rId6"/>
    <p:sldId id="264" r:id="rId7"/>
    <p:sldId id="265" r:id="rId8"/>
    <p:sldId id="267" r:id="rId9"/>
    <p:sldId id="266" r:id="rId10"/>
    <p:sldId id="282" r:id="rId11"/>
    <p:sldId id="268" r:id="rId12"/>
    <p:sldId id="269" r:id="rId13"/>
    <p:sldId id="283" r:id="rId14"/>
    <p:sldId id="270" r:id="rId15"/>
    <p:sldId id="271" r:id="rId16"/>
    <p:sldId id="273" r:id="rId17"/>
    <p:sldId id="274" r:id="rId18"/>
    <p:sldId id="275" r:id="rId19"/>
    <p:sldId id="276" r:id="rId20"/>
    <p:sldId id="277"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6">
          <p15:clr>
            <a:srgbClr val="A4A3A4"/>
          </p15:clr>
        </p15:guide>
        <p15:guide id="2" pos="3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450"/>
    <a:srgbClr val="F44236"/>
    <a:srgbClr val="82A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9" d="100"/>
          <a:sy n="109" d="100"/>
        </p:scale>
        <p:origin x="-594" y="-90"/>
      </p:cViewPr>
      <p:guideLst>
        <p:guide orient="horz" pos="2066"/>
        <p:guide pos="3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1_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5"/>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26"/>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7"/>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28"/>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9"/>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30"/>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0" y="2007456"/>
            <a:ext cx="12192000" cy="923330"/>
          </a:xfrm>
          <a:prstGeom prst="rect">
            <a:avLst/>
          </a:prstGeom>
          <a:noFill/>
        </p:spPr>
        <p:txBody>
          <a:bodyPr wrap="square" rtlCol="0">
            <a:spAutoFit/>
          </a:bodyPr>
          <a:lstStyle/>
          <a:p>
            <a:pPr algn="ctr"/>
            <a:r>
              <a:rPr lang="zh-CN" altLang="en-US" sz="5400" b="1" dirty="0">
                <a:solidFill>
                  <a:srgbClr val="FF0000"/>
                </a:solidFill>
              </a:rPr>
              <a:t>三角形的分类</a:t>
            </a:r>
          </a:p>
        </p:txBody>
      </p:sp>
      <p:sp>
        <p:nvSpPr>
          <p:cNvPr id="2" name="矩形 1"/>
          <p:cNvSpPr/>
          <p:nvPr/>
        </p:nvSpPr>
        <p:spPr>
          <a:xfrm>
            <a:off x="4657144" y="3675834"/>
            <a:ext cx="2877711" cy="369332"/>
          </a:xfrm>
          <a:prstGeom prst="rect">
            <a:avLst/>
          </a:prstGeom>
        </p:spPr>
        <p:txBody>
          <a:bodyPr wrap="none">
            <a:spAutoFit/>
          </a:bodyPr>
          <a:lstStyle/>
          <a:p>
            <a:pPr algn="ctr"/>
            <a:r>
              <a:rPr lang="zh-CN" altLang="en-US" dirty="0">
                <a:solidFill>
                  <a:srgbClr val="FF0000"/>
                </a:solidFill>
                <a:sym typeface="+mn-ea"/>
              </a:rPr>
              <a:t>苏教版  数学  四年级  下册</a:t>
            </a:r>
          </a:p>
        </p:txBody>
      </p:sp>
      <p:sp>
        <p:nvSpPr>
          <p:cNvPr id="6" name="矩形 5"/>
          <p:cNvSpPr/>
          <p:nvPr/>
        </p:nvSpPr>
        <p:spPr>
          <a:xfrm>
            <a:off x="0" y="5712980"/>
            <a:ext cx="12192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extBox 22"/>
          <p:cNvSpPr txBox="1"/>
          <p:nvPr/>
        </p:nvSpPr>
        <p:spPr>
          <a:xfrm>
            <a:off x="1208405" y="860425"/>
            <a:ext cx="8822690" cy="2030095"/>
          </a:xfrm>
          <a:prstGeom prst="rect">
            <a:avLst/>
          </a:prstGeom>
          <a:noFill/>
          <a:ln w="9525">
            <a:noFill/>
          </a:ln>
        </p:spPr>
        <p:txBody>
          <a:bodyPr wrap="square" anchor="t">
            <a:spAutoFit/>
          </a:bodyPr>
          <a:lstStyle/>
          <a:p>
            <a:pPr fontAlgn="auto">
              <a:lnSpc>
                <a:spcPct val="150000"/>
              </a:lnSpc>
            </a:pPr>
            <a:r>
              <a:rPr lang="zh-CN" altLang="en-US" sz="2800" dirty="0">
                <a:ea typeface="+mn-lt"/>
                <a:cs typeface="+mn-lt"/>
              </a:rPr>
              <a:t>把所有三角形看作一个整体，锐角三角形、直角三角形和钝角三角形都是这个整体的一部分。它们之间的关系可以用下图表示。</a:t>
            </a:r>
          </a:p>
        </p:txBody>
      </p:sp>
      <p:pic>
        <p:nvPicPr>
          <p:cNvPr id="218117" name="Picture 9"/>
          <p:cNvPicPr>
            <a:picLocks noChangeAspect="1"/>
          </p:cNvPicPr>
          <p:nvPr/>
        </p:nvPicPr>
        <p:blipFill>
          <a:blip r:embed="rId2" cstate="email">
            <a:clrChange>
              <a:clrFrom>
                <a:srgbClr val="FFFFFF"/>
              </a:clrFrom>
              <a:clrTo>
                <a:srgbClr val="FFFFFF">
                  <a:alpha val="0"/>
                </a:srgbClr>
              </a:clrTo>
            </a:clrChange>
          </a:blip>
          <a:stretch>
            <a:fillRect/>
          </a:stretch>
        </p:blipFill>
        <p:spPr>
          <a:xfrm>
            <a:off x="3429635" y="2904173"/>
            <a:ext cx="3937000" cy="3422650"/>
          </a:xfrm>
          <a:prstGeom prst="rect">
            <a:avLst/>
          </a:prstGeom>
          <a:noFill/>
          <a:ln w="9525">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t>1</a:t>
            </a:r>
          </a:p>
        </p:txBody>
      </p:sp>
      <p:sp>
        <p:nvSpPr>
          <p:cNvPr id="2" name="圆角矩形 1"/>
          <p:cNvSpPr/>
          <p:nvPr/>
        </p:nvSpPr>
        <p:spPr>
          <a:xfrm>
            <a:off x="6946265" y="1756410"/>
            <a:ext cx="4839335" cy="372618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smtClean="0">
                <a:ea typeface="+mn-lt"/>
                <a:sym typeface="+mn-ea"/>
              </a:rPr>
              <a:t>把</a:t>
            </a:r>
            <a:r>
              <a:rPr lang="zh-CN" altLang="en-US" sz="2800" dirty="0">
                <a:ea typeface="+mn-lt"/>
                <a:sym typeface="+mn-ea"/>
              </a:rPr>
              <a:t>三个点作为三角形的顶点，画出一个三角形。再用量角器量一量三角形的每个角，说说它是什么三角形</a:t>
            </a:r>
            <a:r>
              <a:rPr lang="zh-CN" altLang="en-US" sz="2800" dirty="0" smtClean="0">
                <a:ea typeface="+mn-lt"/>
                <a:sym typeface="+mn-ea"/>
              </a:rPr>
              <a:t>。</a:t>
            </a:r>
            <a:endParaRPr lang="zh-CN" altLang="en-US" sz="2800" dirty="0">
              <a:ea typeface="+mn-lt"/>
            </a:endParaRPr>
          </a:p>
        </p:txBody>
      </p:sp>
      <p:pic>
        <p:nvPicPr>
          <p:cNvPr id="219142" name="Picture 8"/>
          <p:cNvPicPr>
            <a:picLocks noChangeAspect="1"/>
          </p:cNvPicPr>
          <p:nvPr/>
        </p:nvPicPr>
        <p:blipFill>
          <a:blip r:embed="rId2" cstate="email"/>
          <a:srcRect/>
          <a:stretch>
            <a:fillRect/>
          </a:stretch>
        </p:blipFill>
        <p:spPr>
          <a:xfrm>
            <a:off x="1849120" y="1831340"/>
            <a:ext cx="2268538" cy="2324100"/>
          </a:xfrm>
          <a:prstGeom prst="rect">
            <a:avLst/>
          </a:prstGeom>
          <a:noFill/>
          <a:ln w="9525">
            <a:noFill/>
          </a:ln>
        </p:spPr>
      </p:pic>
      <p:cxnSp>
        <p:nvCxnSpPr>
          <p:cNvPr id="219143" name="直接连接符 7"/>
          <p:cNvCxnSpPr/>
          <p:nvPr/>
        </p:nvCxnSpPr>
        <p:spPr>
          <a:xfrm flipH="1">
            <a:off x="2352358" y="2144078"/>
            <a:ext cx="588962" cy="1416050"/>
          </a:xfrm>
          <a:prstGeom prst="line">
            <a:avLst/>
          </a:prstGeom>
          <a:ln w="9525" cap="flat" cmpd="sng">
            <a:solidFill>
              <a:srgbClr val="4A7EBB"/>
            </a:solidFill>
            <a:prstDash val="solid"/>
            <a:round/>
            <a:headEnd type="none" w="med" len="med"/>
            <a:tailEnd type="none" w="med" len="med"/>
          </a:ln>
        </p:spPr>
      </p:cxnSp>
      <p:cxnSp>
        <p:nvCxnSpPr>
          <p:cNvPr id="219144" name="直接连接符 9"/>
          <p:cNvCxnSpPr/>
          <p:nvPr/>
        </p:nvCxnSpPr>
        <p:spPr>
          <a:xfrm>
            <a:off x="2352358" y="3560128"/>
            <a:ext cx="1296987" cy="0"/>
          </a:xfrm>
          <a:prstGeom prst="line">
            <a:avLst/>
          </a:prstGeom>
          <a:ln w="9525" cap="flat" cmpd="sng">
            <a:solidFill>
              <a:srgbClr val="4A7EBB"/>
            </a:solidFill>
            <a:prstDash val="solid"/>
            <a:round/>
            <a:headEnd type="none" w="med" len="med"/>
            <a:tailEnd type="none" w="med" len="med"/>
          </a:ln>
        </p:spPr>
      </p:cxnSp>
      <p:cxnSp>
        <p:nvCxnSpPr>
          <p:cNvPr id="219145" name="直接连接符 11"/>
          <p:cNvCxnSpPr/>
          <p:nvPr/>
        </p:nvCxnSpPr>
        <p:spPr>
          <a:xfrm flipH="1" flipV="1">
            <a:off x="2947670" y="2152015"/>
            <a:ext cx="720725" cy="1441450"/>
          </a:xfrm>
          <a:prstGeom prst="line">
            <a:avLst/>
          </a:prstGeom>
          <a:ln w="9525" cap="flat" cmpd="sng">
            <a:solidFill>
              <a:srgbClr val="4A7EBB"/>
            </a:solidFill>
            <a:prstDash val="solid"/>
            <a:round/>
            <a:headEnd type="none" w="med" len="med"/>
            <a:tailEnd type="none" w="med" len="med"/>
          </a:ln>
        </p:spPr>
      </p:cxnSp>
      <p:sp>
        <p:nvSpPr>
          <p:cNvPr id="219152" name="矩形 34"/>
          <p:cNvSpPr/>
          <p:nvPr/>
        </p:nvSpPr>
        <p:spPr>
          <a:xfrm>
            <a:off x="1597660" y="4775835"/>
            <a:ext cx="2873375" cy="706755"/>
          </a:xfrm>
          <a:prstGeom prst="rect">
            <a:avLst/>
          </a:prstGeom>
          <a:noFill/>
          <a:ln w="9525">
            <a:noFill/>
          </a:ln>
        </p:spPr>
        <p:txBody>
          <a:bodyPr wrap="none" anchor="t">
            <a:spAutoFit/>
          </a:bodyPr>
          <a:lstStyle/>
          <a:p>
            <a:r>
              <a:rPr lang="zh-CN" altLang="en-US" sz="4000" dirty="0">
                <a:solidFill>
                  <a:srgbClr val="FF0000"/>
                </a:solidFill>
                <a:ea typeface="+mn-lt"/>
                <a:cs typeface="+mn-lt"/>
              </a:rPr>
              <a:t> 锐角三角形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9143"/>
                                        </p:tgtEl>
                                        <p:attrNameLst>
                                          <p:attrName>style.visibility</p:attrName>
                                        </p:attrNameLst>
                                      </p:cBhvr>
                                      <p:to>
                                        <p:strVal val="visible"/>
                                      </p:to>
                                    </p:set>
                                    <p:animEffect transition="in" filter="wipe(down)">
                                      <p:cBhvr>
                                        <p:cTn id="7" dur="500"/>
                                        <p:tgtEl>
                                          <p:spTgt spid="21914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9144"/>
                                        </p:tgtEl>
                                        <p:attrNameLst>
                                          <p:attrName>style.visibility</p:attrName>
                                        </p:attrNameLst>
                                      </p:cBhvr>
                                      <p:to>
                                        <p:strVal val="visible"/>
                                      </p:to>
                                    </p:set>
                                    <p:animEffect transition="in" filter="wipe(down)">
                                      <p:cBhvr>
                                        <p:cTn id="12" dur="500"/>
                                        <p:tgtEl>
                                          <p:spTgt spid="2191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19145"/>
                                        </p:tgtEl>
                                        <p:attrNameLst>
                                          <p:attrName>style.visibility</p:attrName>
                                        </p:attrNameLst>
                                      </p:cBhvr>
                                      <p:to>
                                        <p:strVal val="visible"/>
                                      </p:to>
                                    </p:set>
                                    <p:animEffect transition="in" filter="wipe(down)">
                                      <p:cBhvr>
                                        <p:cTn id="17" dur="500"/>
                                        <p:tgtEl>
                                          <p:spTgt spid="21914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9152"/>
                                        </p:tgtEl>
                                        <p:attrNameLst>
                                          <p:attrName>style.visibility</p:attrName>
                                        </p:attrNameLst>
                                      </p:cBhvr>
                                      <p:to>
                                        <p:strVal val="visible"/>
                                      </p:to>
                                    </p:set>
                                    <p:animEffect transition="in" filter="wipe(down)">
                                      <p:cBhvr>
                                        <p:cTn id="22" dur="500"/>
                                        <p:tgtEl>
                                          <p:spTgt spid="219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6946265" y="1756410"/>
            <a:ext cx="4839335" cy="372618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endParaRPr lang="zh-CN" altLang="en-US" sz="2800" dirty="0">
              <a:ea typeface="+mn-lt"/>
              <a:sym typeface="+mn-ea"/>
            </a:endParaRPr>
          </a:p>
          <a:p>
            <a:pPr algn="l">
              <a:lnSpc>
                <a:spcPct val="150000"/>
              </a:lnSpc>
            </a:pPr>
            <a:r>
              <a:rPr lang="zh-CN" altLang="en-US" sz="2800" dirty="0">
                <a:ea typeface="+mn-lt"/>
                <a:sym typeface="+mn-ea"/>
              </a:rPr>
              <a:t>把三个点作为三角形的顶点，画出一个三角形。再用量角器量一量三角形的每个角，说说它是什么三角形。</a:t>
            </a:r>
            <a:endParaRPr lang="zh-CN" altLang="en-US" sz="2800" dirty="0">
              <a:ea typeface="+mn-lt"/>
            </a:endParaRPr>
          </a:p>
          <a:p>
            <a:pPr algn="l">
              <a:lnSpc>
                <a:spcPct val="150000"/>
              </a:lnSpc>
            </a:pPr>
            <a:endParaRPr lang="zh-CN" altLang="en-US" sz="2800" dirty="0">
              <a:solidFill>
                <a:schemeClr val="bg1"/>
              </a:solidFill>
              <a:ea typeface="+mn-lt"/>
              <a:cs typeface="+mn-lt"/>
              <a:sym typeface="+mn-ea"/>
            </a:endParaRPr>
          </a:p>
        </p:txBody>
      </p:sp>
      <p:pic>
        <p:nvPicPr>
          <p:cNvPr id="219141" name="Picture 8"/>
          <p:cNvPicPr>
            <a:picLocks noChangeAspect="1"/>
          </p:cNvPicPr>
          <p:nvPr/>
        </p:nvPicPr>
        <p:blipFill>
          <a:blip r:embed="rId2" cstate="email"/>
          <a:srcRect/>
          <a:stretch>
            <a:fillRect/>
          </a:stretch>
        </p:blipFill>
        <p:spPr>
          <a:xfrm>
            <a:off x="1737995" y="1631950"/>
            <a:ext cx="3205480" cy="2324100"/>
          </a:xfrm>
          <a:prstGeom prst="rect">
            <a:avLst/>
          </a:prstGeom>
          <a:noFill/>
          <a:ln w="9525">
            <a:noFill/>
          </a:ln>
        </p:spPr>
      </p:pic>
      <p:cxnSp>
        <p:nvCxnSpPr>
          <p:cNvPr id="219146" name="直接连接符 14"/>
          <p:cNvCxnSpPr/>
          <p:nvPr/>
        </p:nvCxnSpPr>
        <p:spPr>
          <a:xfrm>
            <a:off x="3654425" y="2007870"/>
            <a:ext cx="953135" cy="1306830"/>
          </a:xfrm>
          <a:prstGeom prst="line">
            <a:avLst/>
          </a:prstGeom>
          <a:ln w="9525" cap="flat" cmpd="sng">
            <a:solidFill>
              <a:srgbClr val="4A7EBB"/>
            </a:solidFill>
            <a:prstDash val="solid"/>
            <a:round/>
            <a:headEnd type="none" w="med" len="med"/>
            <a:tailEnd type="none" w="med" len="med"/>
          </a:ln>
        </p:spPr>
      </p:cxnSp>
      <p:cxnSp>
        <p:nvCxnSpPr>
          <p:cNvPr id="219147" name="直接连接符 17"/>
          <p:cNvCxnSpPr/>
          <p:nvPr/>
        </p:nvCxnSpPr>
        <p:spPr>
          <a:xfrm flipH="1" flipV="1">
            <a:off x="1982470" y="3305175"/>
            <a:ext cx="2665095" cy="8890"/>
          </a:xfrm>
          <a:prstGeom prst="line">
            <a:avLst/>
          </a:prstGeom>
          <a:ln w="9525" cap="flat" cmpd="sng">
            <a:solidFill>
              <a:srgbClr val="4A7EBB"/>
            </a:solidFill>
            <a:prstDash val="solid"/>
            <a:round/>
            <a:headEnd type="none" w="med" len="med"/>
            <a:tailEnd type="none" w="med" len="med"/>
          </a:ln>
        </p:spPr>
      </p:cxnSp>
      <p:cxnSp>
        <p:nvCxnSpPr>
          <p:cNvPr id="219148" name="直接连接符 22"/>
          <p:cNvCxnSpPr/>
          <p:nvPr/>
        </p:nvCxnSpPr>
        <p:spPr>
          <a:xfrm flipH="1">
            <a:off x="2021840" y="2020570"/>
            <a:ext cx="1607185" cy="1267460"/>
          </a:xfrm>
          <a:prstGeom prst="line">
            <a:avLst/>
          </a:prstGeom>
          <a:ln w="9525" cap="flat" cmpd="sng">
            <a:solidFill>
              <a:srgbClr val="4A7EBB"/>
            </a:solidFill>
            <a:prstDash val="solid"/>
            <a:round/>
            <a:headEnd type="none" w="med" len="med"/>
            <a:tailEnd type="none" w="med" len="med"/>
          </a:ln>
        </p:spPr>
      </p:cxnSp>
      <p:sp>
        <p:nvSpPr>
          <p:cNvPr id="219153" name="矩形 35"/>
          <p:cNvSpPr/>
          <p:nvPr/>
        </p:nvSpPr>
        <p:spPr>
          <a:xfrm>
            <a:off x="1704975" y="4594860"/>
            <a:ext cx="2873375" cy="706755"/>
          </a:xfrm>
          <a:prstGeom prst="rect">
            <a:avLst/>
          </a:prstGeom>
          <a:noFill/>
          <a:ln w="9525">
            <a:noFill/>
          </a:ln>
        </p:spPr>
        <p:txBody>
          <a:bodyPr wrap="none" anchor="t">
            <a:spAutoFit/>
          </a:bodyPr>
          <a:lstStyle/>
          <a:p>
            <a:r>
              <a:rPr lang="zh-CN" altLang="en-US" sz="4000" dirty="0">
                <a:solidFill>
                  <a:srgbClr val="FF0000"/>
                </a:solidFill>
                <a:ea typeface="+mn-lt"/>
                <a:cs typeface="+mn-lt"/>
              </a:rPr>
              <a:t> 直角三角形</a:t>
            </a:r>
          </a:p>
        </p:txBody>
      </p:sp>
      <p:grpSp>
        <p:nvGrpSpPr>
          <p:cNvPr id="4" name="组合 39"/>
          <p:cNvGrpSpPr/>
          <p:nvPr/>
        </p:nvGrpSpPr>
        <p:grpSpPr>
          <a:xfrm>
            <a:off x="3421380" y="2185988"/>
            <a:ext cx="351155" cy="192087"/>
            <a:chOff x="0" y="0"/>
            <a:chExt cx="352003" cy="144016"/>
          </a:xfrm>
        </p:grpSpPr>
        <p:cxnSp>
          <p:nvCxnSpPr>
            <p:cNvPr id="220178" name="直接连接符 37"/>
            <p:cNvCxnSpPr/>
            <p:nvPr/>
          </p:nvCxnSpPr>
          <p:spPr>
            <a:xfrm flipH="1">
              <a:off x="144493" y="13092"/>
              <a:ext cx="207510" cy="130924"/>
            </a:xfrm>
            <a:prstGeom prst="line">
              <a:avLst/>
            </a:prstGeom>
            <a:ln w="9525" cap="flat" cmpd="sng">
              <a:solidFill>
                <a:srgbClr val="BE4B48"/>
              </a:solidFill>
              <a:prstDash val="solid"/>
              <a:round/>
              <a:headEnd type="none" w="med" len="med"/>
              <a:tailEnd type="none" w="med" len="med"/>
            </a:ln>
          </p:spPr>
        </p:cxnSp>
        <p:cxnSp>
          <p:nvCxnSpPr>
            <p:cNvPr id="220179" name="直接连接符 38"/>
            <p:cNvCxnSpPr/>
            <p:nvPr/>
          </p:nvCxnSpPr>
          <p:spPr>
            <a:xfrm rot="-5400000" flipH="1">
              <a:off x="0" y="0"/>
              <a:ext cx="144016" cy="144016"/>
            </a:xfrm>
            <a:prstGeom prst="line">
              <a:avLst/>
            </a:prstGeom>
            <a:ln w="9525" cap="flat" cmpd="sng">
              <a:solidFill>
                <a:srgbClr val="BE4B48"/>
              </a:solidFill>
              <a:prstDash val="solid"/>
              <a:round/>
              <a:headEnd type="none" w="med" len="med"/>
              <a:tailEnd type="non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9148"/>
                                        </p:tgtEl>
                                        <p:attrNameLst>
                                          <p:attrName>style.visibility</p:attrName>
                                        </p:attrNameLst>
                                      </p:cBhvr>
                                      <p:to>
                                        <p:strVal val="visible"/>
                                      </p:to>
                                    </p:set>
                                    <p:animEffect transition="in" filter="wipe(down)">
                                      <p:cBhvr>
                                        <p:cTn id="7" dur="500"/>
                                        <p:tgtEl>
                                          <p:spTgt spid="21914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9147"/>
                                        </p:tgtEl>
                                        <p:attrNameLst>
                                          <p:attrName>style.visibility</p:attrName>
                                        </p:attrNameLst>
                                      </p:cBhvr>
                                      <p:to>
                                        <p:strVal val="visible"/>
                                      </p:to>
                                    </p:set>
                                    <p:animEffect transition="in" filter="wipe(down)">
                                      <p:cBhvr>
                                        <p:cTn id="12" dur="500"/>
                                        <p:tgtEl>
                                          <p:spTgt spid="21914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19146"/>
                                        </p:tgtEl>
                                        <p:attrNameLst>
                                          <p:attrName>style.visibility</p:attrName>
                                        </p:attrNameLst>
                                      </p:cBhvr>
                                      <p:to>
                                        <p:strVal val="visible"/>
                                      </p:to>
                                    </p:set>
                                    <p:animEffect transition="in" filter="wipe(down)">
                                      <p:cBhvr>
                                        <p:cTn id="17" dur="500"/>
                                        <p:tgtEl>
                                          <p:spTgt spid="2191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9153"/>
                                        </p:tgtEl>
                                        <p:attrNameLst>
                                          <p:attrName>style.visibility</p:attrName>
                                        </p:attrNameLst>
                                      </p:cBhvr>
                                      <p:to>
                                        <p:strVal val="visible"/>
                                      </p:to>
                                    </p:set>
                                    <p:animEffect transition="in" filter="wipe(down)">
                                      <p:cBhvr>
                                        <p:cTn id="22" dur="500"/>
                                        <p:tgtEl>
                                          <p:spTgt spid="2191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5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6946265" y="1756410"/>
            <a:ext cx="4839335" cy="372618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endParaRPr lang="zh-CN" altLang="en-US" sz="2800" dirty="0">
              <a:ea typeface="+mn-lt"/>
              <a:sym typeface="+mn-ea"/>
            </a:endParaRPr>
          </a:p>
          <a:p>
            <a:pPr algn="l">
              <a:lnSpc>
                <a:spcPct val="150000"/>
              </a:lnSpc>
            </a:pPr>
            <a:r>
              <a:rPr lang="zh-CN" altLang="en-US" sz="2800" dirty="0">
                <a:ea typeface="+mn-lt"/>
                <a:sym typeface="+mn-ea"/>
              </a:rPr>
              <a:t>把三个点作为三角形的顶点，画出一个三角形。再用量角器量一量三角形的每个角，说说它是什么三角形。</a:t>
            </a:r>
            <a:endParaRPr lang="zh-CN" altLang="en-US" sz="2800" dirty="0">
              <a:ea typeface="+mn-lt"/>
            </a:endParaRPr>
          </a:p>
          <a:p>
            <a:pPr algn="l">
              <a:lnSpc>
                <a:spcPct val="150000"/>
              </a:lnSpc>
            </a:pPr>
            <a:endParaRPr lang="zh-CN" altLang="en-US" sz="2800" dirty="0">
              <a:solidFill>
                <a:schemeClr val="bg1"/>
              </a:solidFill>
              <a:ea typeface="+mn-lt"/>
              <a:cs typeface="+mn-lt"/>
              <a:sym typeface="+mn-ea"/>
            </a:endParaRPr>
          </a:p>
        </p:txBody>
      </p:sp>
      <p:pic>
        <p:nvPicPr>
          <p:cNvPr id="219140" name="Picture 8"/>
          <p:cNvPicPr>
            <a:picLocks noChangeAspect="1"/>
          </p:cNvPicPr>
          <p:nvPr/>
        </p:nvPicPr>
        <p:blipFill>
          <a:blip r:embed="rId2" cstate="email"/>
          <a:srcRect/>
          <a:stretch>
            <a:fillRect/>
          </a:stretch>
        </p:blipFill>
        <p:spPr>
          <a:xfrm>
            <a:off x="1858645" y="1756410"/>
            <a:ext cx="2628900" cy="2324100"/>
          </a:xfrm>
          <a:prstGeom prst="rect">
            <a:avLst/>
          </a:prstGeom>
          <a:noFill/>
          <a:ln w="9525">
            <a:noFill/>
          </a:ln>
        </p:spPr>
      </p:pic>
      <p:cxnSp>
        <p:nvCxnSpPr>
          <p:cNvPr id="219149" name="直接连接符 29"/>
          <p:cNvCxnSpPr/>
          <p:nvPr/>
        </p:nvCxnSpPr>
        <p:spPr>
          <a:xfrm>
            <a:off x="2145983" y="2043748"/>
            <a:ext cx="863600" cy="1441450"/>
          </a:xfrm>
          <a:prstGeom prst="line">
            <a:avLst/>
          </a:prstGeom>
          <a:ln w="9525" cap="flat" cmpd="sng">
            <a:solidFill>
              <a:srgbClr val="4A7EBB"/>
            </a:solidFill>
            <a:prstDash val="solid"/>
            <a:round/>
            <a:headEnd type="none" w="med" len="med"/>
            <a:tailEnd type="none" w="med" len="med"/>
          </a:ln>
        </p:spPr>
      </p:cxnSp>
      <p:cxnSp>
        <p:nvCxnSpPr>
          <p:cNvPr id="219150" name="直接连接符 31"/>
          <p:cNvCxnSpPr/>
          <p:nvPr/>
        </p:nvCxnSpPr>
        <p:spPr>
          <a:xfrm>
            <a:off x="3009583" y="3485198"/>
            <a:ext cx="1225550" cy="0"/>
          </a:xfrm>
          <a:prstGeom prst="line">
            <a:avLst/>
          </a:prstGeom>
          <a:ln w="9525" cap="flat" cmpd="sng">
            <a:solidFill>
              <a:srgbClr val="4A7EBB"/>
            </a:solidFill>
            <a:prstDash val="solid"/>
            <a:round/>
            <a:headEnd type="none" w="med" len="med"/>
            <a:tailEnd type="none" w="med" len="med"/>
          </a:ln>
        </p:spPr>
      </p:cxnSp>
      <p:cxnSp>
        <p:nvCxnSpPr>
          <p:cNvPr id="219151" name="直接连接符 33"/>
          <p:cNvCxnSpPr/>
          <p:nvPr/>
        </p:nvCxnSpPr>
        <p:spPr>
          <a:xfrm flipH="1" flipV="1">
            <a:off x="2145983" y="2043748"/>
            <a:ext cx="2089150" cy="1441450"/>
          </a:xfrm>
          <a:prstGeom prst="line">
            <a:avLst/>
          </a:prstGeom>
          <a:ln w="9525" cap="flat" cmpd="sng">
            <a:solidFill>
              <a:srgbClr val="4A7EBB"/>
            </a:solidFill>
            <a:prstDash val="solid"/>
            <a:round/>
            <a:headEnd type="none" w="med" len="med"/>
            <a:tailEnd type="none" w="med" len="med"/>
          </a:ln>
        </p:spPr>
      </p:cxnSp>
      <p:sp>
        <p:nvSpPr>
          <p:cNvPr id="219157" name="矩形 40"/>
          <p:cNvSpPr/>
          <p:nvPr/>
        </p:nvSpPr>
        <p:spPr>
          <a:xfrm>
            <a:off x="1858645" y="4612005"/>
            <a:ext cx="2873375" cy="706755"/>
          </a:xfrm>
          <a:prstGeom prst="rect">
            <a:avLst/>
          </a:prstGeom>
          <a:noFill/>
          <a:ln w="9525">
            <a:noFill/>
          </a:ln>
        </p:spPr>
        <p:txBody>
          <a:bodyPr wrap="none" anchor="t">
            <a:spAutoFit/>
          </a:bodyPr>
          <a:lstStyle/>
          <a:p>
            <a:r>
              <a:rPr lang="zh-CN" altLang="en-US" sz="4000" dirty="0">
                <a:solidFill>
                  <a:srgbClr val="FF0000"/>
                </a:solidFill>
                <a:ea typeface="+mn-lt"/>
                <a:cs typeface="+mn-lt"/>
              </a:rPr>
              <a:t> 钝角三角形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9149"/>
                                        </p:tgtEl>
                                        <p:attrNameLst>
                                          <p:attrName>style.visibility</p:attrName>
                                        </p:attrNameLst>
                                      </p:cBhvr>
                                      <p:to>
                                        <p:strVal val="visible"/>
                                      </p:to>
                                    </p:set>
                                    <p:animEffect transition="in" filter="wipe(down)">
                                      <p:cBhvr>
                                        <p:cTn id="7" dur="500"/>
                                        <p:tgtEl>
                                          <p:spTgt spid="2191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9150"/>
                                        </p:tgtEl>
                                        <p:attrNameLst>
                                          <p:attrName>style.visibility</p:attrName>
                                        </p:attrNameLst>
                                      </p:cBhvr>
                                      <p:to>
                                        <p:strVal val="visible"/>
                                      </p:to>
                                    </p:set>
                                    <p:animEffect transition="in" filter="wipe(down)">
                                      <p:cBhvr>
                                        <p:cTn id="12" dur="500"/>
                                        <p:tgtEl>
                                          <p:spTgt spid="2191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19151"/>
                                        </p:tgtEl>
                                        <p:attrNameLst>
                                          <p:attrName>style.visibility</p:attrName>
                                        </p:attrNameLst>
                                      </p:cBhvr>
                                      <p:to>
                                        <p:strVal val="visible"/>
                                      </p:to>
                                    </p:set>
                                    <p:animEffect transition="in" filter="wipe(down)">
                                      <p:cBhvr>
                                        <p:cTn id="17" dur="500"/>
                                        <p:tgtEl>
                                          <p:spTgt spid="21915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9157"/>
                                        </p:tgtEl>
                                        <p:attrNameLst>
                                          <p:attrName>style.visibility</p:attrName>
                                        </p:attrNameLst>
                                      </p:cBhvr>
                                      <p:to>
                                        <p:strVal val="visible"/>
                                      </p:to>
                                    </p:set>
                                    <p:animEffect transition="in" filter="wipe(down)">
                                      <p:cBhvr>
                                        <p:cTn id="22" dur="500"/>
                                        <p:tgtEl>
                                          <p:spTgt spid="219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5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WOG8EB7OW@(SG9U}RD0I1KK"/>
          <p:cNvPicPr>
            <a:picLocks noChangeAspect="1"/>
          </p:cNvPicPr>
          <p:nvPr/>
        </p:nvPicPr>
        <p:blipFill>
          <a:blip r:embed="rId2"/>
          <a:stretch>
            <a:fillRect/>
          </a:stretch>
        </p:blipFill>
        <p:spPr>
          <a:xfrm>
            <a:off x="142240" y="1857375"/>
            <a:ext cx="9391650" cy="2305050"/>
          </a:xfrm>
          <a:prstGeom prst="roundRect">
            <a:avLst/>
          </a:prstGeom>
        </p:spPr>
      </p:pic>
      <p:sp>
        <p:nvSpPr>
          <p:cNvPr id="3" name="任意多边形 2"/>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2</a:t>
            </a:r>
            <a:endParaRPr lang="zh-CN" altLang="en-US" sz="2800" b="1" dirty="0"/>
          </a:p>
        </p:txBody>
      </p:sp>
      <p:sp>
        <p:nvSpPr>
          <p:cNvPr id="22" name="TextBox 3"/>
          <p:cNvSpPr txBox="1"/>
          <p:nvPr/>
        </p:nvSpPr>
        <p:spPr>
          <a:xfrm>
            <a:off x="1102360" y="746125"/>
            <a:ext cx="1808480" cy="583565"/>
          </a:xfrm>
          <a:prstGeom prst="rect">
            <a:avLst/>
          </a:prstGeom>
          <a:noFill/>
          <a:ln w="9525">
            <a:noFill/>
          </a:ln>
        </p:spPr>
        <p:txBody>
          <a:bodyPr wrap="none" anchor="t">
            <a:spAutoFit/>
          </a:bodyPr>
          <a:lstStyle/>
          <a:p>
            <a:r>
              <a:rPr lang="zh-CN" altLang="en-US" sz="3200" b="1" dirty="0">
                <a:ea typeface="+mn-lt"/>
              </a:rPr>
              <a:t>连一连。</a:t>
            </a:r>
          </a:p>
        </p:txBody>
      </p:sp>
      <p:sp>
        <p:nvSpPr>
          <p:cNvPr id="24" name="矩形 15"/>
          <p:cNvSpPr/>
          <p:nvPr/>
        </p:nvSpPr>
        <p:spPr>
          <a:xfrm>
            <a:off x="701675" y="4699000"/>
            <a:ext cx="1638300" cy="576263"/>
          </a:xfrm>
          <a:prstGeom prst="rect">
            <a:avLst/>
          </a:prstGeom>
          <a:solidFill>
            <a:srgbClr val="F2DCDB"/>
          </a:solidFill>
          <a:ln w="25400" cap="flat" cmpd="sng">
            <a:solidFill>
              <a:srgbClr val="FF6699"/>
            </a:solidFill>
            <a:prstDash val="solid"/>
            <a:miter/>
            <a:headEnd type="none" w="med" len="med"/>
            <a:tailEnd type="none" w="med" len="med"/>
          </a:ln>
        </p:spPr>
        <p:txBody>
          <a:bodyPr anchor="ctr"/>
          <a:lstStyle/>
          <a:p>
            <a:pPr algn="ctr"/>
            <a:r>
              <a:rPr lang="zh-CN" altLang="en-US" sz="2200" b="1" dirty="0">
                <a:latin typeface="楷体_GB2312" pitchFamily="49" charset="-122"/>
                <a:ea typeface="楷体_GB2312" pitchFamily="49" charset="-122"/>
              </a:rPr>
              <a:t>直角三角形</a:t>
            </a:r>
          </a:p>
        </p:txBody>
      </p:sp>
      <p:sp>
        <p:nvSpPr>
          <p:cNvPr id="25" name="矩形 16"/>
          <p:cNvSpPr/>
          <p:nvPr/>
        </p:nvSpPr>
        <p:spPr>
          <a:xfrm>
            <a:off x="3500438" y="4699000"/>
            <a:ext cx="1638300" cy="576263"/>
          </a:xfrm>
          <a:prstGeom prst="rect">
            <a:avLst/>
          </a:prstGeom>
          <a:solidFill>
            <a:srgbClr val="F2DCDB"/>
          </a:solidFill>
          <a:ln w="25400" cap="flat" cmpd="sng">
            <a:solidFill>
              <a:srgbClr val="FF6699"/>
            </a:solidFill>
            <a:prstDash val="solid"/>
            <a:miter/>
            <a:headEnd type="none" w="med" len="med"/>
            <a:tailEnd type="none" w="med" len="med"/>
          </a:ln>
        </p:spPr>
        <p:txBody>
          <a:bodyPr anchor="ctr"/>
          <a:lstStyle/>
          <a:p>
            <a:pPr algn="ctr"/>
            <a:r>
              <a:rPr lang="zh-CN" altLang="en-US" sz="2200" b="1" dirty="0">
                <a:latin typeface="楷体_GB2312" pitchFamily="49" charset="-122"/>
                <a:ea typeface="楷体_GB2312" pitchFamily="49" charset="-122"/>
              </a:rPr>
              <a:t>锐角三角形</a:t>
            </a:r>
          </a:p>
        </p:txBody>
      </p:sp>
      <p:sp>
        <p:nvSpPr>
          <p:cNvPr id="26" name="矩形 17"/>
          <p:cNvSpPr/>
          <p:nvPr/>
        </p:nvSpPr>
        <p:spPr>
          <a:xfrm>
            <a:off x="6300788" y="4699000"/>
            <a:ext cx="1636712" cy="576263"/>
          </a:xfrm>
          <a:prstGeom prst="rect">
            <a:avLst/>
          </a:prstGeom>
          <a:solidFill>
            <a:srgbClr val="F2DCDB"/>
          </a:solidFill>
          <a:ln w="25400" cap="flat" cmpd="sng">
            <a:solidFill>
              <a:srgbClr val="FF6699"/>
            </a:solidFill>
            <a:prstDash val="solid"/>
            <a:miter/>
            <a:headEnd type="none" w="med" len="med"/>
            <a:tailEnd type="none" w="med" len="med"/>
          </a:ln>
        </p:spPr>
        <p:txBody>
          <a:bodyPr anchor="ctr"/>
          <a:lstStyle/>
          <a:p>
            <a:pPr algn="ctr"/>
            <a:r>
              <a:rPr lang="zh-CN" altLang="en-US" sz="2200" b="1" dirty="0">
                <a:latin typeface="楷体_GB2312" pitchFamily="49" charset="-122"/>
                <a:ea typeface="楷体_GB2312" pitchFamily="49" charset="-122"/>
              </a:rPr>
              <a:t>钝角三角形</a:t>
            </a:r>
          </a:p>
        </p:txBody>
      </p:sp>
      <p:cxnSp>
        <p:nvCxnSpPr>
          <p:cNvPr id="27" name="直接连接符 8"/>
          <p:cNvCxnSpPr>
            <a:endCxn id="25" idx="0"/>
          </p:cNvCxnSpPr>
          <p:nvPr/>
        </p:nvCxnSpPr>
        <p:spPr>
          <a:xfrm>
            <a:off x="4080510" y="3693160"/>
            <a:ext cx="239395" cy="1005840"/>
          </a:xfrm>
          <a:prstGeom prst="line">
            <a:avLst/>
          </a:prstGeom>
          <a:ln w="19050" cap="flat" cmpd="sng">
            <a:solidFill>
              <a:srgbClr val="BE4B48"/>
            </a:solidFill>
            <a:prstDash val="solid"/>
            <a:round/>
            <a:headEnd type="none" w="med" len="med"/>
            <a:tailEnd type="none" w="med" len="med"/>
          </a:ln>
        </p:spPr>
      </p:cxnSp>
      <p:cxnSp>
        <p:nvCxnSpPr>
          <p:cNvPr id="28" name="直接连接符 9"/>
          <p:cNvCxnSpPr/>
          <p:nvPr/>
        </p:nvCxnSpPr>
        <p:spPr>
          <a:xfrm flipH="1">
            <a:off x="1363345" y="3524250"/>
            <a:ext cx="3929380" cy="1122045"/>
          </a:xfrm>
          <a:prstGeom prst="line">
            <a:avLst/>
          </a:prstGeom>
          <a:ln w="19050" cap="flat" cmpd="sng">
            <a:solidFill>
              <a:srgbClr val="BE4B48"/>
            </a:solidFill>
            <a:prstDash val="solid"/>
            <a:round/>
            <a:headEnd type="none" w="med" len="med"/>
            <a:tailEnd type="none" w="med" len="med"/>
          </a:ln>
        </p:spPr>
      </p:cxnSp>
      <p:cxnSp>
        <p:nvCxnSpPr>
          <p:cNvPr id="29" name="直接连接符 12"/>
          <p:cNvCxnSpPr>
            <a:endCxn id="25" idx="0"/>
          </p:cNvCxnSpPr>
          <p:nvPr/>
        </p:nvCxnSpPr>
        <p:spPr>
          <a:xfrm flipH="1">
            <a:off x="4319588" y="3622675"/>
            <a:ext cx="2628900" cy="1076325"/>
          </a:xfrm>
          <a:prstGeom prst="line">
            <a:avLst/>
          </a:prstGeom>
          <a:ln w="19050" cap="flat" cmpd="sng">
            <a:solidFill>
              <a:srgbClr val="BE4B48"/>
            </a:solidFill>
            <a:prstDash val="solid"/>
            <a:round/>
            <a:headEnd type="none" w="med" len="med"/>
            <a:tailEnd type="none" w="med" len="med"/>
          </a:ln>
        </p:spPr>
      </p:cxnSp>
      <p:cxnSp>
        <p:nvCxnSpPr>
          <p:cNvPr id="30" name="直接连接符 14"/>
          <p:cNvCxnSpPr>
            <a:stCxn id="26" idx="0"/>
            <a:endCxn id="25" idx="0"/>
          </p:cNvCxnSpPr>
          <p:nvPr/>
        </p:nvCxnSpPr>
        <p:spPr>
          <a:xfrm flipH="1" flipV="1">
            <a:off x="2555875" y="3429000"/>
            <a:ext cx="4564063" cy="1270000"/>
          </a:xfrm>
          <a:prstGeom prst="line">
            <a:avLst/>
          </a:prstGeom>
          <a:ln w="19050" cap="flat" cmpd="sng">
            <a:solidFill>
              <a:srgbClr val="BE4B48"/>
            </a:solidFill>
            <a:prstDash val="solid"/>
            <a:round/>
            <a:headEnd type="none" w="med" len="med"/>
            <a:tailEnd type="none" w="med" len="med"/>
          </a:ln>
        </p:spPr>
      </p:cxnSp>
      <p:cxnSp>
        <p:nvCxnSpPr>
          <p:cNvPr id="31" name="直接连接符 19"/>
          <p:cNvCxnSpPr>
            <a:stCxn id="26" idx="0"/>
            <a:endCxn id="26" idx="0"/>
          </p:cNvCxnSpPr>
          <p:nvPr/>
        </p:nvCxnSpPr>
        <p:spPr>
          <a:xfrm flipH="1">
            <a:off x="7119938" y="3429000"/>
            <a:ext cx="1412875" cy="1270000"/>
          </a:xfrm>
          <a:prstGeom prst="line">
            <a:avLst/>
          </a:prstGeom>
          <a:ln w="19050" cap="flat" cmpd="sng">
            <a:solidFill>
              <a:srgbClr val="BE4B48"/>
            </a:solidFill>
            <a:prstDash val="solid"/>
            <a:round/>
            <a:headEnd type="none" w="med" len="med"/>
            <a:tailEnd type="none" w="med" len="med"/>
          </a:ln>
        </p:spPr>
      </p:cxnSp>
      <p:cxnSp>
        <p:nvCxnSpPr>
          <p:cNvPr id="32" name="直接连接符 23"/>
          <p:cNvCxnSpPr/>
          <p:nvPr/>
        </p:nvCxnSpPr>
        <p:spPr>
          <a:xfrm>
            <a:off x="984250" y="3660775"/>
            <a:ext cx="395288" cy="981075"/>
          </a:xfrm>
          <a:prstGeom prst="line">
            <a:avLst/>
          </a:prstGeom>
          <a:ln w="19050" cap="flat" cmpd="sng">
            <a:solidFill>
              <a:srgbClr val="BE4B48"/>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down)">
                                      <p:cBhvr>
                                        <p:cTn id="10" dur="500"/>
                                        <p:tgtEl>
                                          <p:spTgt spid="2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down)">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down)">
                                      <p:cBhvr>
                                        <p:cTn id="18" dur="500"/>
                                        <p:tgtEl>
                                          <p:spTgt spid="32"/>
                                        </p:tgtEl>
                                      </p:cBhvr>
                                    </p:animEffect>
                                  </p:childTnLst>
                                </p:cTn>
                              </p:par>
                              <p:par>
                                <p:cTn id="19" presetID="22" presetClass="entr" presetSubtype="4"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down)">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down)">
                                      <p:cBhvr>
                                        <p:cTn id="26" dur="500"/>
                                        <p:tgtEl>
                                          <p:spTgt spid="27"/>
                                        </p:tgtEl>
                                      </p:cBhvr>
                                    </p:animEffect>
                                  </p:childTnLst>
                                </p:cTn>
                              </p:par>
                              <p:par>
                                <p:cTn id="27" presetID="22" presetClass="entr" presetSubtype="4"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par>
                                <p:cTn id="35" presetID="22" presetClass="entr" presetSubtype="4"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down)">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5" grpId="0" bldLvl="0" animBg="1"/>
      <p:bldP spid="26"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t>3</a:t>
            </a:r>
            <a:endParaRPr lang="zh-CN" altLang="en-US" sz="2800" b="1" dirty="0"/>
          </a:p>
        </p:txBody>
      </p:sp>
      <p:sp>
        <p:nvSpPr>
          <p:cNvPr id="6" name="圆角矩形 5"/>
          <p:cNvSpPr/>
          <p:nvPr/>
        </p:nvSpPr>
        <p:spPr>
          <a:xfrm>
            <a:off x="2702560" y="2292350"/>
            <a:ext cx="7633335" cy="2856865"/>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zh-CN" altLang="en-US" sz="2800" dirty="0">
              <a:ea typeface="+mn-lt"/>
              <a:sym typeface="+mn-ea"/>
            </a:endParaRPr>
          </a:p>
          <a:p>
            <a:pPr>
              <a:lnSpc>
                <a:spcPct val="150000"/>
              </a:lnSpc>
            </a:pPr>
            <a:r>
              <a:rPr lang="zh-CN" altLang="en-US" sz="2800" b="1" dirty="0">
                <a:ea typeface="+mn-lt"/>
                <a:sym typeface="+mn-ea"/>
              </a:rPr>
              <a:t>小组活动：</a:t>
            </a:r>
            <a:endParaRPr lang="zh-CN" altLang="en-US" sz="2800" dirty="0">
              <a:ea typeface="+mn-lt"/>
              <a:sym typeface="+mn-ea"/>
            </a:endParaRPr>
          </a:p>
          <a:p>
            <a:pPr>
              <a:lnSpc>
                <a:spcPct val="150000"/>
              </a:lnSpc>
            </a:pPr>
            <a:r>
              <a:rPr lang="zh-CN" altLang="en-US" sz="2800" dirty="0">
                <a:ea typeface="+mn-lt"/>
                <a:sym typeface="+mn-ea"/>
              </a:rPr>
              <a:t>结合刚刚的学习，在钉子板上分别围出锐角三角形、直角三角形和钝角三角形。围好了在小组里交流展示一下吧！</a:t>
            </a:r>
            <a:endParaRPr lang="zh-CN" altLang="en-US" sz="2800" dirty="0">
              <a:ea typeface="+mn-lt"/>
            </a:endParaRPr>
          </a:p>
          <a:p>
            <a:pPr>
              <a:lnSpc>
                <a:spcPct val="150000"/>
              </a:lnSpc>
            </a:pPr>
            <a:endParaRPr lang="zh-CN" altLang="en-US" sz="2800" dirty="0">
              <a:solidFill>
                <a:schemeClr val="bg1"/>
              </a:solidFill>
              <a:ea typeface="+mn-lt"/>
              <a:sym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350010" y="2172970"/>
            <a:ext cx="9413240" cy="385953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50000"/>
              </a:lnSpc>
            </a:pPr>
            <a:r>
              <a:rPr lang="zh-CN" altLang="en-US" sz="2800" dirty="0">
                <a:solidFill>
                  <a:schemeClr val="bg1"/>
                </a:solidFill>
              </a:rPr>
              <a:t>根据三角形角的特征我们可以把所有的三角形都进行一个系统的分类：</a:t>
            </a:r>
          </a:p>
          <a:p>
            <a:pPr fontAlgn="auto">
              <a:lnSpc>
                <a:spcPct val="150000"/>
              </a:lnSpc>
            </a:pPr>
            <a:r>
              <a:rPr lang="en-US" altLang="zh-CN" sz="2800" dirty="0">
                <a:ea typeface="+mn-lt"/>
                <a:cs typeface="+mn-lt"/>
                <a:sym typeface="+mn-ea"/>
              </a:rPr>
              <a:t>3</a:t>
            </a:r>
            <a:r>
              <a:rPr lang="zh-CN" altLang="en-US" sz="2800" dirty="0">
                <a:ea typeface="+mn-lt"/>
                <a:cs typeface="+mn-lt"/>
                <a:sym typeface="+mn-ea"/>
              </a:rPr>
              <a:t>个角都是锐角的三角形是</a:t>
            </a:r>
            <a:r>
              <a:rPr lang="zh-CN" altLang="en-US" sz="2800" dirty="0">
                <a:solidFill>
                  <a:srgbClr val="FF0000"/>
                </a:solidFill>
                <a:ea typeface="+mn-lt"/>
                <a:cs typeface="+mn-lt"/>
                <a:sym typeface="+mn-ea"/>
              </a:rPr>
              <a:t>锐角三角形</a:t>
            </a:r>
            <a:r>
              <a:rPr lang="zh-CN" altLang="en-US" sz="2800" dirty="0">
                <a:ea typeface="+mn-lt"/>
                <a:cs typeface="+mn-lt"/>
                <a:sym typeface="+mn-ea"/>
              </a:rPr>
              <a:t>；</a:t>
            </a:r>
            <a:endParaRPr lang="zh-CN" altLang="en-US" sz="2800" dirty="0">
              <a:ea typeface="+mn-lt"/>
              <a:cs typeface="+mn-lt"/>
            </a:endParaRPr>
          </a:p>
          <a:p>
            <a:pPr fontAlgn="auto">
              <a:lnSpc>
                <a:spcPct val="150000"/>
              </a:lnSpc>
            </a:pPr>
            <a:r>
              <a:rPr lang="zh-CN" altLang="en-US" sz="2800" dirty="0">
                <a:ea typeface="+mn-lt"/>
                <a:cs typeface="+mn-lt"/>
                <a:sym typeface="+mn-ea"/>
              </a:rPr>
              <a:t>有</a:t>
            </a:r>
            <a:r>
              <a:rPr lang="en-US" altLang="zh-CN" sz="2800" dirty="0">
                <a:ea typeface="+mn-lt"/>
                <a:cs typeface="+mn-lt"/>
                <a:sym typeface="+mn-ea"/>
              </a:rPr>
              <a:t>1</a:t>
            </a:r>
            <a:r>
              <a:rPr lang="zh-CN" altLang="en-US" sz="2800" dirty="0">
                <a:ea typeface="+mn-lt"/>
                <a:cs typeface="+mn-lt"/>
                <a:sym typeface="+mn-ea"/>
              </a:rPr>
              <a:t>个角是直角的三角形是</a:t>
            </a:r>
            <a:r>
              <a:rPr lang="zh-CN" altLang="en-US" sz="2800" dirty="0">
                <a:solidFill>
                  <a:srgbClr val="FF0000"/>
                </a:solidFill>
                <a:ea typeface="+mn-lt"/>
                <a:cs typeface="+mn-lt"/>
                <a:sym typeface="+mn-ea"/>
              </a:rPr>
              <a:t>直角三角形</a:t>
            </a:r>
            <a:r>
              <a:rPr lang="zh-CN" altLang="en-US" sz="2800" dirty="0">
                <a:ea typeface="+mn-lt"/>
                <a:cs typeface="+mn-lt"/>
                <a:sym typeface="+mn-ea"/>
              </a:rPr>
              <a:t>；</a:t>
            </a:r>
            <a:endParaRPr lang="zh-CN" altLang="en-US" sz="2800" dirty="0">
              <a:ea typeface="+mn-lt"/>
              <a:cs typeface="+mn-lt"/>
            </a:endParaRPr>
          </a:p>
          <a:p>
            <a:pPr fontAlgn="auto">
              <a:lnSpc>
                <a:spcPct val="150000"/>
              </a:lnSpc>
            </a:pPr>
            <a:r>
              <a:rPr lang="zh-CN" altLang="en-US" sz="2800" dirty="0">
                <a:ea typeface="+mn-lt"/>
                <a:cs typeface="+mn-lt"/>
                <a:sym typeface="+mn-ea"/>
              </a:rPr>
              <a:t>有</a:t>
            </a:r>
            <a:r>
              <a:rPr lang="en-US" altLang="zh-CN" sz="2800" dirty="0">
                <a:ea typeface="+mn-lt"/>
                <a:cs typeface="+mn-lt"/>
                <a:sym typeface="+mn-ea"/>
              </a:rPr>
              <a:t>1</a:t>
            </a:r>
            <a:r>
              <a:rPr lang="zh-CN" altLang="en-US" sz="2800" dirty="0">
                <a:ea typeface="+mn-lt"/>
                <a:cs typeface="+mn-lt"/>
                <a:sym typeface="+mn-ea"/>
              </a:rPr>
              <a:t>个角是钝角的三角形是</a:t>
            </a:r>
            <a:r>
              <a:rPr lang="zh-CN" altLang="en-US" sz="2800" dirty="0">
                <a:solidFill>
                  <a:srgbClr val="FF0000"/>
                </a:solidFill>
                <a:ea typeface="+mn-lt"/>
                <a:cs typeface="+mn-lt"/>
                <a:sym typeface="+mn-ea"/>
              </a:rPr>
              <a:t>钝角三角形</a:t>
            </a:r>
            <a:r>
              <a:rPr lang="zh-CN" altLang="en-US" sz="2800" dirty="0">
                <a:ea typeface="+mn-lt"/>
                <a:cs typeface="+mn-lt"/>
                <a:sym typeface="+mn-ea"/>
              </a:rPr>
              <a:t>。</a:t>
            </a:r>
            <a:endParaRPr lang="zh-CN" altLang="en-US" sz="28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4"/>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1</a:t>
            </a:r>
            <a:endParaRPr lang="zh-CN" altLang="en-US" sz="2800" b="1" dirty="0"/>
          </a:p>
        </p:txBody>
      </p:sp>
      <p:sp>
        <p:nvSpPr>
          <p:cNvPr id="2" name="文本框 1"/>
          <p:cNvSpPr txBox="1"/>
          <p:nvPr/>
        </p:nvSpPr>
        <p:spPr>
          <a:xfrm>
            <a:off x="1016635" y="734695"/>
            <a:ext cx="5730875" cy="583565"/>
          </a:xfrm>
          <a:prstGeom prst="rect">
            <a:avLst/>
          </a:prstGeom>
          <a:noFill/>
        </p:spPr>
        <p:txBody>
          <a:bodyPr wrap="square" rtlCol="0">
            <a:spAutoFit/>
          </a:bodyPr>
          <a:lstStyle/>
          <a:p>
            <a:r>
              <a:rPr lang="zh-CN" altLang="en-US" sz="3200" b="1"/>
              <a:t>判断，并说明理由。</a:t>
            </a:r>
          </a:p>
        </p:txBody>
      </p:sp>
      <p:sp>
        <p:nvSpPr>
          <p:cNvPr id="8" name="Rectangle 41"/>
          <p:cNvSpPr/>
          <p:nvPr/>
        </p:nvSpPr>
        <p:spPr>
          <a:xfrm>
            <a:off x="588010" y="2082165"/>
            <a:ext cx="10581640" cy="706755"/>
          </a:xfrm>
          <a:prstGeom prst="rect">
            <a:avLst/>
          </a:prstGeom>
          <a:noFill/>
          <a:ln w="9525">
            <a:noFill/>
          </a:ln>
        </p:spPr>
        <p:txBody>
          <a:bodyPr wrap="square">
            <a:spAutoFit/>
          </a:bodyPr>
          <a:lstStyle/>
          <a:p>
            <a:r>
              <a:rPr lang="en-US" altLang="zh-CN" sz="4000">
                <a:ea typeface="+mn-lt"/>
                <a:cs typeface="+mn-lt"/>
              </a:rPr>
              <a:t>3</a:t>
            </a:r>
            <a:r>
              <a:rPr lang="zh-CN" altLang="en-US" sz="4000" dirty="0">
                <a:ea typeface="+mn-lt"/>
                <a:cs typeface="+mn-lt"/>
              </a:rPr>
              <a:t>个角都是钝角的三角形是钝角三角形。</a:t>
            </a:r>
            <a:r>
              <a:rPr lang="en-US" altLang="zh-CN" sz="4000">
                <a:ea typeface="+mn-lt"/>
                <a:cs typeface="+mn-lt"/>
              </a:rPr>
              <a:t> </a:t>
            </a:r>
            <a:r>
              <a:rPr lang="zh-CN" altLang="en-US" sz="4000" dirty="0">
                <a:ea typeface="+mn-lt"/>
                <a:cs typeface="+mn-lt"/>
              </a:rPr>
              <a:t>（   ）</a:t>
            </a:r>
          </a:p>
        </p:txBody>
      </p:sp>
      <p:sp>
        <p:nvSpPr>
          <p:cNvPr id="9" name="Text Box 43"/>
          <p:cNvSpPr txBox="1"/>
          <p:nvPr/>
        </p:nvSpPr>
        <p:spPr>
          <a:xfrm>
            <a:off x="10138728" y="2082165"/>
            <a:ext cx="559435" cy="706755"/>
          </a:xfrm>
          <a:prstGeom prst="rect">
            <a:avLst/>
          </a:prstGeom>
          <a:noFill/>
          <a:ln w="9525">
            <a:noFill/>
          </a:ln>
        </p:spPr>
        <p:txBody>
          <a:bodyPr wrap="none">
            <a:spAutoFit/>
          </a:bodyPr>
          <a:lstStyle/>
          <a:p>
            <a:r>
              <a:rPr lang="en-US" altLang="zh-CN" sz="4000">
                <a:solidFill>
                  <a:srgbClr val="FF0000"/>
                </a:solidFill>
                <a:ea typeface="+mn-lt"/>
              </a:rPr>
              <a:t>×</a:t>
            </a:r>
          </a:p>
        </p:txBody>
      </p:sp>
      <p:sp>
        <p:nvSpPr>
          <p:cNvPr id="3" name="圆角矩形 2"/>
          <p:cNvSpPr/>
          <p:nvPr/>
        </p:nvSpPr>
        <p:spPr>
          <a:xfrm>
            <a:off x="2630805" y="3856355"/>
            <a:ext cx="6871970" cy="172275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错误。一个三角形里，最多只能有一个钝角或者直角。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2</a:t>
            </a:r>
            <a:endParaRPr lang="zh-CN" altLang="en-US" sz="2800" b="1" dirty="0"/>
          </a:p>
        </p:txBody>
      </p:sp>
      <p:sp>
        <p:nvSpPr>
          <p:cNvPr id="3" name="文本框 2"/>
          <p:cNvSpPr txBox="1"/>
          <p:nvPr/>
        </p:nvSpPr>
        <p:spPr>
          <a:xfrm>
            <a:off x="1016635" y="734695"/>
            <a:ext cx="5730875" cy="583565"/>
          </a:xfrm>
          <a:prstGeom prst="rect">
            <a:avLst/>
          </a:prstGeom>
          <a:noFill/>
        </p:spPr>
        <p:txBody>
          <a:bodyPr wrap="square" rtlCol="0">
            <a:spAutoFit/>
          </a:bodyPr>
          <a:lstStyle/>
          <a:p>
            <a:r>
              <a:rPr lang="zh-CN" altLang="en-US" sz="3200" b="1"/>
              <a:t>判断，并说明理由。</a:t>
            </a:r>
          </a:p>
        </p:txBody>
      </p:sp>
      <p:sp>
        <p:nvSpPr>
          <p:cNvPr id="8" name="Rectangle 41"/>
          <p:cNvSpPr/>
          <p:nvPr/>
        </p:nvSpPr>
        <p:spPr>
          <a:xfrm>
            <a:off x="588010" y="2082165"/>
            <a:ext cx="10581640" cy="706755"/>
          </a:xfrm>
          <a:prstGeom prst="rect">
            <a:avLst/>
          </a:prstGeom>
          <a:noFill/>
          <a:ln w="9525">
            <a:noFill/>
          </a:ln>
        </p:spPr>
        <p:txBody>
          <a:bodyPr wrap="square">
            <a:spAutoFit/>
          </a:bodyPr>
          <a:lstStyle/>
          <a:p>
            <a:r>
              <a:rPr lang="zh-CN" altLang="en-US" sz="4000">
                <a:ea typeface="+mn-lt"/>
                <a:cs typeface="+mn-lt"/>
                <a:sym typeface="+mn-ea"/>
              </a:rPr>
              <a:t>直角三角形中只有一个直角</a:t>
            </a:r>
            <a:r>
              <a:rPr lang="zh-CN" altLang="en-US" sz="4000" dirty="0">
                <a:ea typeface="+mn-lt"/>
                <a:cs typeface="+mn-lt"/>
              </a:rPr>
              <a:t>。</a:t>
            </a:r>
            <a:r>
              <a:rPr lang="en-US" altLang="zh-CN" sz="4000">
                <a:ea typeface="+mn-lt"/>
                <a:cs typeface="+mn-lt"/>
              </a:rPr>
              <a:t> </a:t>
            </a:r>
            <a:r>
              <a:rPr lang="zh-CN" altLang="en-US" sz="4000" dirty="0">
                <a:ea typeface="+mn-lt"/>
                <a:cs typeface="+mn-lt"/>
              </a:rPr>
              <a:t>（   ）</a:t>
            </a:r>
          </a:p>
        </p:txBody>
      </p:sp>
      <p:sp>
        <p:nvSpPr>
          <p:cNvPr id="4" name="圆角矩形 3"/>
          <p:cNvSpPr/>
          <p:nvPr/>
        </p:nvSpPr>
        <p:spPr>
          <a:xfrm>
            <a:off x="2630805" y="3856355"/>
            <a:ext cx="6871970" cy="172275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正确。一个三角形里，最多只能有一个钝角或者直角。</a:t>
            </a:r>
          </a:p>
        </p:txBody>
      </p:sp>
      <p:sp>
        <p:nvSpPr>
          <p:cNvPr id="7212" name="Rectangle 44"/>
          <p:cNvSpPr/>
          <p:nvPr/>
        </p:nvSpPr>
        <p:spPr>
          <a:xfrm>
            <a:off x="7855268" y="2082165"/>
            <a:ext cx="539115" cy="706755"/>
          </a:xfrm>
          <a:prstGeom prst="rect">
            <a:avLst/>
          </a:prstGeom>
          <a:noFill/>
          <a:ln w="9525">
            <a:noFill/>
          </a:ln>
        </p:spPr>
        <p:txBody>
          <a:bodyPr wrap="none">
            <a:spAutoFit/>
          </a:bodyPr>
          <a:lstStyle/>
          <a:p>
            <a:r>
              <a:rPr lang="en-US" altLang="zh-CN" sz="4000">
                <a:solidFill>
                  <a:srgbClr val="FF0000"/>
                </a:solidFill>
                <a:ea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212"/>
                                        </p:tgtEl>
                                        <p:attrNameLst>
                                          <p:attrName>style.visibility</p:attrName>
                                        </p:attrNameLst>
                                      </p:cBhvr>
                                      <p:to>
                                        <p:strVal val="visible"/>
                                      </p:to>
                                    </p:set>
                                    <p:animEffect transition="in" filter="wipe(down)">
                                      <p:cBhvr>
                                        <p:cTn id="12" dur="500"/>
                                        <p:tgtEl>
                                          <p:spTgt spid="721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bldLvl="0" animBg="1"/>
      <p:bldP spid="72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3</a:t>
            </a:r>
            <a:endParaRPr lang="zh-CN" altLang="en-US" sz="2800" b="1" dirty="0"/>
          </a:p>
        </p:txBody>
      </p:sp>
      <p:sp>
        <p:nvSpPr>
          <p:cNvPr id="3" name="文本框 2"/>
          <p:cNvSpPr txBox="1"/>
          <p:nvPr/>
        </p:nvSpPr>
        <p:spPr>
          <a:xfrm>
            <a:off x="1016635" y="734695"/>
            <a:ext cx="5730875" cy="583565"/>
          </a:xfrm>
          <a:prstGeom prst="rect">
            <a:avLst/>
          </a:prstGeom>
          <a:noFill/>
        </p:spPr>
        <p:txBody>
          <a:bodyPr wrap="square" rtlCol="0">
            <a:spAutoFit/>
          </a:bodyPr>
          <a:lstStyle/>
          <a:p>
            <a:r>
              <a:rPr lang="zh-CN" altLang="en-US" sz="3200" b="1"/>
              <a:t>判断，并说明理由。</a:t>
            </a:r>
          </a:p>
        </p:txBody>
      </p:sp>
      <p:sp>
        <p:nvSpPr>
          <p:cNvPr id="8" name="Rectangle 41"/>
          <p:cNvSpPr/>
          <p:nvPr/>
        </p:nvSpPr>
        <p:spPr>
          <a:xfrm>
            <a:off x="588010" y="2082165"/>
            <a:ext cx="10581640" cy="706755"/>
          </a:xfrm>
          <a:prstGeom prst="rect">
            <a:avLst/>
          </a:prstGeom>
          <a:noFill/>
          <a:ln w="9525">
            <a:noFill/>
          </a:ln>
        </p:spPr>
        <p:txBody>
          <a:bodyPr wrap="square">
            <a:spAutoFit/>
          </a:bodyPr>
          <a:lstStyle/>
          <a:p>
            <a:r>
              <a:rPr lang="zh-CN" altLang="en-US" sz="4000">
                <a:ea typeface="+mn-lt"/>
                <a:cs typeface="+mn-lt"/>
                <a:sym typeface="+mn-ea"/>
              </a:rPr>
              <a:t>有一个角是锐角的三角形是锐角三角形</a:t>
            </a:r>
            <a:r>
              <a:rPr lang="zh-CN" altLang="en-US" sz="4000" dirty="0">
                <a:ea typeface="+mn-lt"/>
                <a:cs typeface="+mn-lt"/>
              </a:rPr>
              <a:t>。</a:t>
            </a:r>
            <a:r>
              <a:rPr lang="en-US" altLang="zh-CN" sz="4000">
                <a:ea typeface="+mn-lt"/>
                <a:cs typeface="+mn-lt"/>
              </a:rPr>
              <a:t> </a:t>
            </a:r>
            <a:r>
              <a:rPr lang="zh-CN" altLang="en-US" sz="4000" dirty="0">
                <a:ea typeface="+mn-lt"/>
                <a:cs typeface="+mn-lt"/>
              </a:rPr>
              <a:t>（   ）</a:t>
            </a:r>
          </a:p>
        </p:txBody>
      </p:sp>
      <p:sp>
        <p:nvSpPr>
          <p:cNvPr id="9" name="Text Box 43"/>
          <p:cNvSpPr txBox="1"/>
          <p:nvPr/>
        </p:nvSpPr>
        <p:spPr>
          <a:xfrm>
            <a:off x="10386378" y="2049145"/>
            <a:ext cx="559435" cy="706755"/>
          </a:xfrm>
          <a:prstGeom prst="rect">
            <a:avLst/>
          </a:prstGeom>
          <a:noFill/>
          <a:ln w="9525">
            <a:noFill/>
          </a:ln>
        </p:spPr>
        <p:txBody>
          <a:bodyPr wrap="none">
            <a:spAutoFit/>
          </a:bodyPr>
          <a:lstStyle/>
          <a:p>
            <a:r>
              <a:rPr lang="en-US" altLang="zh-CN" sz="4000">
                <a:solidFill>
                  <a:srgbClr val="FF0000"/>
                </a:solidFill>
                <a:ea typeface="+mn-lt"/>
              </a:rPr>
              <a:t>×</a:t>
            </a:r>
          </a:p>
        </p:txBody>
      </p:sp>
      <p:sp>
        <p:nvSpPr>
          <p:cNvPr id="4" name="圆角矩形 3"/>
          <p:cNvSpPr/>
          <p:nvPr/>
        </p:nvSpPr>
        <p:spPr>
          <a:xfrm>
            <a:off x="2630805" y="3856355"/>
            <a:ext cx="8315325" cy="172275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错误。</a:t>
            </a:r>
            <a:r>
              <a:rPr lang="en-US" altLang="zh-CN" sz="2800" dirty="0">
                <a:ea typeface="+mn-lt"/>
                <a:cs typeface="+mn-lt"/>
                <a:sym typeface="+mn-ea"/>
              </a:rPr>
              <a:t>3</a:t>
            </a:r>
            <a:r>
              <a:rPr lang="zh-CN" altLang="en-US" sz="2800" dirty="0">
                <a:ea typeface="+mn-lt"/>
                <a:cs typeface="+mn-lt"/>
                <a:sym typeface="+mn-ea"/>
              </a:rPr>
              <a:t>个角都是锐角的三角形才是</a:t>
            </a:r>
            <a:r>
              <a:rPr lang="zh-CN" altLang="en-US" sz="2800" dirty="0">
                <a:solidFill>
                  <a:srgbClr val="FF0000"/>
                </a:solidFill>
                <a:ea typeface="+mn-lt"/>
                <a:cs typeface="+mn-lt"/>
                <a:sym typeface="+mn-ea"/>
              </a:rPr>
              <a:t>锐角三角形，</a:t>
            </a:r>
            <a:r>
              <a:rPr lang="zh-CN" altLang="en-US" sz="2800" dirty="0">
                <a:solidFill>
                  <a:schemeClr val="bg1"/>
                </a:solidFill>
                <a:ea typeface="+mn-lt"/>
                <a:cs typeface="+mn-lt"/>
                <a:sym typeface="+mn-ea"/>
              </a:rPr>
              <a:t>每个三角形里都至少有</a:t>
            </a:r>
            <a:r>
              <a:rPr lang="en-US" altLang="zh-CN" sz="2800" dirty="0">
                <a:solidFill>
                  <a:schemeClr val="bg1"/>
                </a:solidFill>
                <a:ea typeface="+mn-lt"/>
                <a:cs typeface="+mn-lt"/>
                <a:sym typeface="+mn-ea"/>
              </a:rPr>
              <a:t>2</a:t>
            </a:r>
            <a:r>
              <a:rPr lang="zh-CN" altLang="en-US" sz="2800" dirty="0">
                <a:solidFill>
                  <a:schemeClr val="bg1"/>
                </a:solidFill>
                <a:ea typeface="+mn-lt"/>
                <a:cs typeface="+mn-lt"/>
                <a:sym typeface="+mn-ea"/>
              </a:rPr>
              <a:t>个锐角。</a:t>
            </a:r>
            <a:endParaRPr lang="zh-CN" altLang="en-US" sz="2800" dirty="0">
              <a:solidFill>
                <a:schemeClr val="bg1"/>
              </a:solidFill>
              <a:latin typeface="+mn-ea"/>
              <a:ea typeface="+mn-lt"/>
              <a:cs typeface="+mn-l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58027" y="603395"/>
            <a:ext cx="10895887" cy="3784600"/>
          </a:xfrm>
          <a:prstGeom prst="rect">
            <a:avLst/>
          </a:prstGeom>
        </p:spPr>
        <p:txBody>
          <a:bodyPr wrap="square">
            <a:spAutoFit/>
          </a:bodyPr>
          <a:lstStyle/>
          <a:p>
            <a:pPr>
              <a:lnSpc>
                <a:spcPct val="150000"/>
              </a:lnSpc>
            </a:pPr>
            <a:r>
              <a:rPr sz="3200" b="1" dirty="0">
                <a:latin typeface="楷体" panose="02010609060101010101" pitchFamily="49" charset="-122"/>
                <a:ea typeface="楷体" panose="02010609060101010101" pitchFamily="49" charset="-122"/>
              </a:rPr>
              <a:t>1.通过动手操作，经历给三角形分类的过程，认识并辨别锐角三角形、直角三角形</a:t>
            </a:r>
            <a:r>
              <a:rPr lang="zh-CN" sz="3200" b="1" dirty="0">
                <a:latin typeface="楷体" panose="02010609060101010101" pitchFamily="49" charset="-122"/>
                <a:ea typeface="楷体" panose="02010609060101010101" pitchFamily="49" charset="-122"/>
              </a:rPr>
              <a:t>、</a:t>
            </a:r>
            <a:r>
              <a:rPr sz="3200" b="1" dirty="0">
                <a:latin typeface="楷体" panose="02010609060101010101" pitchFamily="49" charset="-122"/>
                <a:ea typeface="楷体" panose="02010609060101010101" pitchFamily="49" charset="-122"/>
              </a:rPr>
              <a:t>钝角三角形，了解</a:t>
            </a:r>
            <a:r>
              <a:rPr lang="zh-CN" sz="3200" b="1" dirty="0">
                <a:latin typeface="楷体" panose="02010609060101010101" pitchFamily="49" charset="-122"/>
                <a:ea typeface="楷体" panose="02010609060101010101" pitchFamily="49" charset="-122"/>
              </a:rPr>
              <a:t>分类</a:t>
            </a:r>
            <a:r>
              <a:rPr sz="3200" b="1" dirty="0">
                <a:latin typeface="楷体" panose="02010609060101010101" pitchFamily="49" charset="-122"/>
                <a:ea typeface="楷体" panose="02010609060101010101" pitchFamily="49" charset="-122"/>
              </a:rPr>
              <a:t>的</a:t>
            </a:r>
            <a:r>
              <a:rPr lang="zh-CN" sz="3200" b="1" dirty="0">
                <a:latin typeface="楷体" panose="02010609060101010101" pitchFamily="49" charset="-122"/>
                <a:ea typeface="楷体" panose="02010609060101010101" pitchFamily="49" charset="-122"/>
              </a:rPr>
              <a:t>特征</a:t>
            </a:r>
            <a:r>
              <a:rPr sz="3200" b="1" dirty="0">
                <a:latin typeface="楷体" panose="02010609060101010101" pitchFamily="49" charset="-122"/>
                <a:ea typeface="楷体" panose="02010609060101010101" pitchFamily="49" charset="-122"/>
              </a:rPr>
              <a:t>。</a:t>
            </a:r>
          </a:p>
          <a:p>
            <a:pPr>
              <a:lnSpc>
                <a:spcPct val="150000"/>
              </a:lnSpc>
            </a:pPr>
            <a:r>
              <a:rPr sz="3200" b="1" dirty="0">
                <a:latin typeface="楷体" panose="02010609060101010101" pitchFamily="49" charset="-122"/>
                <a:ea typeface="楷体" panose="02010609060101010101" pitchFamily="49" charset="-122"/>
              </a:rPr>
              <a:t>2.通过观察、比较、归类等活动，培养学生的观察能力和思维能力。</a:t>
            </a:r>
          </a:p>
          <a:p>
            <a:pPr>
              <a:lnSpc>
                <a:spcPct val="150000"/>
              </a:lnSpc>
            </a:pPr>
            <a:r>
              <a:rPr sz="3200" b="1" dirty="0">
                <a:latin typeface="楷体" panose="02010609060101010101" pitchFamily="49" charset="-122"/>
                <a:ea typeface="楷体" panose="02010609060101010101" pitchFamily="49" charset="-122"/>
              </a:rPr>
              <a:t>3.通过小组合作探究，培养学生合作学习的能力。</a:t>
            </a:r>
          </a:p>
        </p:txBody>
      </p:sp>
      <p:sp>
        <p:nvSpPr>
          <p:cNvPr id="5" name="圆角矩形 4"/>
          <p:cNvSpPr/>
          <p:nvPr/>
        </p:nvSpPr>
        <p:spPr>
          <a:xfrm>
            <a:off x="341630" y="4612005"/>
            <a:ext cx="11528425" cy="192532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2800" dirty="0"/>
          </a:p>
        </p:txBody>
      </p:sp>
      <p:sp>
        <p:nvSpPr>
          <p:cNvPr id="6" name="矩形 5"/>
          <p:cNvSpPr/>
          <p:nvPr/>
        </p:nvSpPr>
        <p:spPr>
          <a:xfrm>
            <a:off x="658026" y="4795806"/>
            <a:ext cx="10895887" cy="829945"/>
          </a:xfrm>
          <a:prstGeom prst="rect">
            <a:avLst/>
          </a:prstGeom>
        </p:spPr>
        <p:txBody>
          <a:bodyPr wrap="square">
            <a:spAutoFit/>
          </a:bodyPr>
          <a:lstStyle/>
          <a:p>
            <a:pPr>
              <a:lnSpc>
                <a:spcPct val="150000"/>
              </a:lnSpc>
            </a:pPr>
            <a:r>
              <a:rPr lang="en-US" altLang="zh-CN" sz="3200" dirty="0">
                <a:solidFill>
                  <a:schemeClr val="bg1"/>
                </a:solidFill>
              </a:rPr>
              <a:t>【</a:t>
            </a:r>
            <a:r>
              <a:rPr lang="zh-CN" altLang="en-US" sz="3200" dirty="0">
                <a:solidFill>
                  <a:schemeClr val="bg1"/>
                </a:solidFill>
              </a:rPr>
              <a:t>重点</a:t>
            </a:r>
            <a:r>
              <a:rPr lang="en-US" altLang="zh-CN" sz="3200" dirty="0">
                <a:solidFill>
                  <a:schemeClr val="bg1"/>
                </a:solidFill>
              </a:rPr>
              <a:t>】</a:t>
            </a:r>
            <a:r>
              <a:rPr sz="3200" dirty="0"/>
              <a:t>准确对三角形进行分类。</a:t>
            </a:r>
          </a:p>
        </p:txBody>
      </p:sp>
      <p:sp>
        <p:nvSpPr>
          <p:cNvPr id="8" name="矩形 7"/>
          <p:cNvSpPr/>
          <p:nvPr/>
        </p:nvSpPr>
        <p:spPr>
          <a:xfrm>
            <a:off x="658025" y="5567256"/>
            <a:ext cx="10895887" cy="829945"/>
          </a:xfrm>
          <a:prstGeom prst="rect">
            <a:avLst/>
          </a:prstGeom>
        </p:spPr>
        <p:txBody>
          <a:bodyPr wrap="square">
            <a:spAutoFit/>
          </a:bodyPr>
          <a:lstStyle/>
          <a:p>
            <a:pPr>
              <a:lnSpc>
                <a:spcPct val="150000"/>
              </a:lnSpc>
            </a:pPr>
            <a:r>
              <a:rPr lang="en-US" altLang="zh-CN" sz="3200" dirty="0">
                <a:solidFill>
                  <a:schemeClr val="bg1"/>
                </a:solidFill>
              </a:rPr>
              <a:t>【</a:t>
            </a:r>
            <a:r>
              <a:rPr lang="zh-CN" altLang="en-US" sz="3200" dirty="0">
                <a:solidFill>
                  <a:schemeClr val="bg1"/>
                </a:solidFill>
              </a:rPr>
              <a:t>难点</a:t>
            </a:r>
            <a:r>
              <a:rPr lang="en-US" altLang="zh-CN" sz="3200" dirty="0">
                <a:solidFill>
                  <a:schemeClr val="bg1"/>
                </a:solidFill>
              </a:rPr>
              <a:t>】</a:t>
            </a:r>
            <a:r>
              <a:rPr sz="3200" dirty="0"/>
              <a:t>能</a:t>
            </a:r>
            <a:r>
              <a:rPr lang="zh-CN" sz="3200" dirty="0"/>
              <a:t>对每类三角形每个角的情况有分析、认识的能力。</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4</a:t>
            </a:r>
            <a:endParaRPr lang="zh-CN" altLang="en-US" sz="2800" b="1" dirty="0"/>
          </a:p>
        </p:txBody>
      </p:sp>
      <p:sp>
        <p:nvSpPr>
          <p:cNvPr id="4" name="文本框 3"/>
          <p:cNvSpPr txBox="1"/>
          <p:nvPr/>
        </p:nvSpPr>
        <p:spPr>
          <a:xfrm>
            <a:off x="1016635" y="734695"/>
            <a:ext cx="5730875" cy="583565"/>
          </a:xfrm>
          <a:prstGeom prst="rect">
            <a:avLst/>
          </a:prstGeom>
          <a:noFill/>
        </p:spPr>
        <p:txBody>
          <a:bodyPr wrap="square" rtlCol="0">
            <a:spAutoFit/>
          </a:bodyPr>
          <a:lstStyle/>
          <a:p>
            <a:r>
              <a:rPr lang="zh-CN" altLang="en-US" sz="3200" b="1"/>
              <a:t>判断，并说明理由。</a:t>
            </a:r>
          </a:p>
        </p:txBody>
      </p:sp>
      <p:sp>
        <p:nvSpPr>
          <p:cNvPr id="8" name="Rectangle 41"/>
          <p:cNvSpPr/>
          <p:nvPr/>
        </p:nvSpPr>
        <p:spPr>
          <a:xfrm>
            <a:off x="588010" y="2082165"/>
            <a:ext cx="10581640" cy="706755"/>
          </a:xfrm>
          <a:prstGeom prst="rect">
            <a:avLst/>
          </a:prstGeom>
          <a:noFill/>
          <a:ln w="9525">
            <a:noFill/>
          </a:ln>
        </p:spPr>
        <p:txBody>
          <a:bodyPr wrap="square">
            <a:spAutoFit/>
          </a:bodyPr>
          <a:lstStyle/>
          <a:p>
            <a:r>
              <a:rPr lang="zh-CN" altLang="en-US" sz="4000">
                <a:ea typeface="+mn-lt"/>
                <a:cs typeface="+mn-lt"/>
                <a:sym typeface="+mn-ea"/>
              </a:rPr>
              <a:t>最大的角是锐角的三角形是锐角三角形</a:t>
            </a:r>
            <a:r>
              <a:rPr lang="zh-CN" altLang="en-US" sz="4000" dirty="0">
                <a:ea typeface="+mn-lt"/>
                <a:cs typeface="+mn-lt"/>
              </a:rPr>
              <a:t>。</a:t>
            </a:r>
            <a:r>
              <a:rPr lang="en-US" altLang="zh-CN" sz="4000">
                <a:ea typeface="+mn-lt"/>
                <a:cs typeface="+mn-lt"/>
              </a:rPr>
              <a:t> </a:t>
            </a:r>
            <a:r>
              <a:rPr lang="zh-CN" altLang="en-US" sz="4000" dirty="0">
                <a:ea typeface="+mn-lt"/>
                <a:cs typeface="+mn-lt"/>
              </a:rPr>
              <a:t>（   ）</a:t>
            </a:r>
          </a:p>
        </p:txBody>
      </p:sp>
      <p:sp>
        <p:nvSpPr>
          <p:cNvPr id="5" name="圆角矩形 4"/>
          <p:cNvSpPr/>
          <p:nvPr/>
        </p:nvSpPr>
        <p:spPr>
          <a:xfrm>
            <a:off x="2630805" y="3856355"/>
            <a:ext cx="8315325" cy="172275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正确。最大的角是锐角，那么</a:t>
            </a:r>
            <a:r>
              <a:rPr lang="en-US" altLang="zh-CN" sz="2800" dirty="0">
                <a:solidFill>
                  <a:schemeClr val="bg1"/>
                </a:solidFill>
                <a:latin typeface="+mn-ea"/>
                <a:sym typeface="+mn-ea"/>
              </a:rPr>
              <a:t>3</a:t>
            </a:r>
            <a:r>
              <a:rPr lang="zh-CN" altLang="en-US" sz="2800" dirty="0">
                <a:solidFill>
                  <a:schemeClr val="bg1"/>
                </a:solidFill>
                <a:latin typeface="+mn-ea"/>
                <a:sym typeface="+mn-ea"/>
              </a:rPr>
              <a:t>个角肯定都是锐角了，是锐角三角形。</a:t>
            </a:r>
            <a:endParaRPr lang="zh-CN" altLang="en-US" sz="2800" dirty="0">
              <a:solidFill>
                <a:schemeClr val="bg1"/>
              </a:solidFill>
              <a:latin typeface="+mn-ea"/>
              <a:ea typeface="+mn-lt"/>
              <a:cs typeface="+mn-lt"/>
              <a:sym typeface="+mn-ea"/>
            </a:endParaRPr>
          </a:p>
        </p:txBody>
      </p:sp>
      <p:sp>
        <p:nvSpPr>
          <p:cNvPr id="7212" name="Rectangle 44"/>
          <p:cNvSpPr/>
          <p:nvPr/>
        </p:nvSpPr>
        <p:spPr>
          <a:xfrm>
            <a:off x="10406698" y="2082165"/>
            <a:ext cx="539115" cy="706755"/>
          </a:xfrm>
          <a:prstGeom prst="rect">
            <a:avLst/>
          </a:prstGeom>
          <a:noFill/>
          <a:ln w="9525">
            <a:noFill/>
          </a:ln>
        </p:spPr>
        <p:txBody>
          <a:bodyPr wrap="none">
            <a:spAutoFit/>
          </a:bodyPr>
          <a:lstStyle/>
          <a:p>
            <a:r>
              <a:rPr lang="en-US" altLang="zh-CN" sz="4000">
                <a:solidFill>
                  <a:srgbClr val="FF0000"/>
                </a:solidFill>
                <a:ea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212"/>
                                        </p:tgtEl>
                                        <p:attrNameLst>
                                          <p:attrName>style.visibility</p:attrName>
                                        </p:attrNameLst>
                                      </p:cBhvr>
                                      <p:to>
                                        <p:strVal val="visible"/>
                                      </p:to>
                                    </p:set>
                                    <p:animEffect transition="in" filter="wipe(down)">
                                      <p:cBhvr>
                                        <p:cTn id="12" dur="500"/>
                                        <p:tgtEl>
                                          <p:spTgt spid="721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bldLvl="0" animBg="1"/>
      <p:bldP spid="72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119641" y="712306"/>
            <a:ext cx="538386" cy="593398"/>
          </a:xfrm>
          <a:custGeom>
            <a:avLst/>
            <a:gdLst>
              <a:gd name="connsiteX0" fmla="*/ 0 w 538386"/>
              <a:gd name="connsiteY0" fmla="*/ 0 h 593398"/>
              <a:gd name="connsiteX1" fmla="*/ 241687 w 538386"/>
              <a:gd name="connsiteY1" fmla="*/ 0 h 593398"/>
              <a:gd name="connsiteX2" fmla="*/ 538386 w 538386"/>
              <a:gd name="connsiteY2" fmla="*/ 296699 h 593398"/>
              <a:gd name="connsiteX3" fmla="*/ 241687 w 538386"/>
              <a:gd name="connsiteY3" fmla="*/ 593398 h 593398"/>
              <a:gd name="connsiteX4" fmla="*/ 0 w 538386"/>
              <a:gd name="connsiteY4" fmla="*/ 593398 h 593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386" h="593398">
                <a:moveTo>
                  <a:pt x="0" y="0"/>
                </a:moveTo>
                <a:lnTo>
                  <a:pt x="241687" y="0"/>
                </a:lnTo>
                <a:cubicBezTo>
                  <a:pt x="405549" y="0"/>
                  <a:pt x="538386" y="132837"/>
                  <a:pt x="538386" y="296699"/>
                </a:cubicBezTo>
                <a:cubicBezTo>
                  <a:pt x="538386" y="460561"/>
                  <a:pt x="405549" y="593398"/>
                  <a:pt x="241687" y="593398"/>
                </a:cubicBezTo>
                <a:lnTo>
                  <a:pt x="0" y="593398"/>
                </a:lnTo>
                <a:close/>
              </a:path>
            </a:pathLst>
          </a:cu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5</a:t>
            </a:r>
            <a:endParaRPr lang="zh-CN" altLang="en-US" sz="2800" b="1" dirty="0"/>
          </a:p>
        </p:txBody>
      </p:sp>
      <p:sp>
        <p:nvSpPr>
          <p:cNvPr id="3" name="圆角矩形 2"/>
          <p:cNvSpPr/>
          <p:nvPr/>
        </p:nvSpPr>
        <p:spPr>
          <a:xfrm>
            <a:off x="7387590" y="1756410"/>
            <a:ext cx="4398010" cy="372618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endParaRPr lang="zh-CN" altLang="en-US" sz="2800" dirty="0">
              <a:ea typeface="+mn-lt"/>
              <a:sym typeface="+mn-ea"/>
            </a:endParaRPr>
          </a:p>
          <a:p>
            <a:pPr algn="l">
              <a:lnSpc>
                <a:spcPct val="150000"/>
              </a:lnSpc>
            </a:pPr>
            <a:r>
              <a:rPr lang="zh-CN" altLang="en-US" sz="2800" dirty="0">
                <a:ea typeface="+mn-lt"/>
                <a:sym typeface="+mn-ea"/>
              </a:rPr>
              <a:t>在直角三角形中画一条线段，把它分成两个三角形。你分成了两个什么样的三角形？还可以怎么分？自己画图，尝试一下。</a:t>
            </a:r>
            <a:endParaRPr lang="zh-CN" altLang="en-US" sz="2800" dirty="0">
              <a:ea typeface="+mn-lt"/>
            </a:endParaRPr>
          </a:p>
          <a:p>
            <a:pPr algn="l">
              <a:lnSpc>
                <a:spcPct val="150000"/>
              </a:lnSpc>
            </a:pPr>
            <a:endParaRPr lang="zh-CN" altLang="en-US" sz="2800" dirty="0">
              <a:solidFill>
                <a:schemeClr val="bg1"/>
              </a:solidFill>
              <a:ea typeface="+mn-lt"/>
              <a:cs typeface="+mn-lt"/>
              <a:sym typeface="+mn-ea"/>
            </a:endParaRPr>
          </a:p>
        </p:txBody>
      </p:sp>
      <p:grpSp>
        <p:nvGrpSpPr>
          <p:cNvPr id="36866" name="Group 37"/>
          <p:cNvGrpSpPr/>
          <p:nvPr/>
        </p:nvGrpSpPr>
        <p:grpSpPr>
          <a:xfrm>
            <a:off x="3697605" y="2115185"/>
            <a:ext cx="2455545" cy="1139190"/>
            <a:chOff x="2245" y="2341"/>
            <a:chExt cx="1769" cy="915"/>
          </a:xfrm>
        </p:grpSpPr>
        <p:sp>
          <p:nvSpPr>
            <p:cNvPr id="36867" name="AutoShape 22"/>
            <p:cNvSpPr/>
            <p:nvPr/>
          </p:nvSpPr>
          <p:spPr>
            <a:xfrm>
              <a:off x="2245" y="2341"/>
              <a:ext cx="1769" cy="908"/>
            </a:xfrm>
            <a:prstGeom prst="rtTriangle">
              <a:avLst/>
            </a:prstGeom>
            <a:noFill/>
            <a:ln w="38100" cap="flat" cmpd="sng">
              <a:solidFill>
                <a:schemeClr val="tx1"/>
              </a:solidFill>
              <a:prstDash val="solid"/>
              <a:miter/>
              <a:headEnd type="none" w="med" len="med"/>
              <a:tailEnd type="none" w="med" len="med"/>
            </a:ln>
          </p:spPr>
          <p:txBody>
            <a:bodyPr wrap="none" anchor="ctr"/>
            <a:lstStyle/>
            <a:p>
              <a:endParaRPr lang="zh-CN" altLang="en-US" dirty="0">
                <a:latin typeface="Calibri" panose="020F0502020204030204" charset="0"/>
              </a:endParaRPr>
            </a:p>
          </p:txBody>
        </p:sp>
        <p:sp>
          <p:nvSpPr>
            <p:cNvPr id="36868" name="Freeform 31"/>
            <p:cNvSpPr/>
            <p:nvPr/>
          </p:nvSpPr>
          <p:spPr>
            <a:xfrm>
              <a:off x="2254" y="3022"/>
              <a:ext cx="215" cy="234"/>
            </a:xfrm>
            <a:custGeom>
              <a:avLst/>
              <a:gdLst/>
              <a:ahLst/>
              <a:cxnLst>
                <a:cxn ang="0">
                  <a:pos x="0" y="0"/>
                </a:cxn>
                <a:cxn ang="0">
                  <a:pos x="136" y="0"/>
                </a:cxn>
                <a:cxn ang="0">
                  <a:pos x="136" y="181"/>
                </a:cxn>
              </a:cxnLst>
              <a:rect l="0" t="0" r="0" b="0"/>
              <a:pathLst>
                <a:path w="136" h="181">
                  <a:moveTo>
                    <a:pt x="0" y="0"/>
                  </a:moveTo>
                  <a:lnTo>
                    <a:pt x="136" y="0"/>
                  </a:lnTo>
                  <a:lnTo>
                    <a:pt x="136" y="181"/>
                  </a:lnTo>
                </a:path>
              </a:pathLst>
            </a:custGeom>
            <a:noFill/>
            <a:ln w="25400" cap="flat" cmpd="sng">
              <a:solidFill>
                <a:srgbClr val="FF0000"/>
              </a:solidFill>
              <a:prstDash val="solid"/>
              <a:round/>
              <a:headEnd type="none" w="med" len="med"/>
              <a:tailEnd type="none" w="med" len="med"/>
            </a:ln>
          </p:spPr>
          <p:txBody>
            <a:bodyPr/>
            <a:lstStyle/>
            <a:p>
              <a:endParaRPr lang="zh-CN" altLang="en-US"/>
            </a:p>
          </p:txBody>
        </p:sp>
      </p:grpSp>
      <p:grpSp>
        <p:nvGrpSpPr>
          <p:cNvPr id="4" name="Group 48"/>
          <p:cNvGrpSpPr/>
          <p:nvPr/>
        </p:nvGrpSpPr>
        <p:grpSpPr>
          <a:xfrm>
            <a:off x="706755" y="5222240"/>
            <a:ext cx="2455545" cy="1139190"/>
            <a:chOff x="567" y="2976"/>
            <a:chExt cx="1769" cy="915"/>
          </a:xfrm>
        </p:grpSpPr>
        <p:sp>
          <p:nvSpPr>
            <p:cNvPr id="36870" name="Rectangle 47"/>
            <p:cNvSpPr/>
            <p:nvPr/>
          </p:nvSpPr>
          <p:spPr>
            <a:xfrm rot="1517152">
              <a:off x="786" y="3154"/>
              <a:ext cx="227" cy="99"/>
            </a:xfrm>
            <a:prstGeom prst="rect">
              <a:avLst/>
            </a:prstGeom>
            <a:noFill/>
            <a:ln w="25400" cap="flat" cmpd="sng">
              <a:solidFill>
                <a:srgbClr val="FF0000"/>
              </a:solidFill>
              <a:prstDash val="solid"/>
              <a:miter/>
              <a:headEnd type="none" w="med" len="med"/>
              <a:tailEnd type="none" w="med" len="med"/>
            </a:ln>
          </p:spPr>
          <p:txBody>
            <a:bodyPr wrap="none" anchor="ctr"/>
            <a:lstStyle/>
            <a:p>
              <a:endParaRPr lang="zh-CN" altLang="en-US" dirty="0">
                <a:latin typeface="Calibri" panose="020F0502020204030204" charset="0"/>
              </a:endParaRPr>
            </a:p>
          </p:txBody>
        </p:sp>
        <p:grpSp>
          <p:nvGrpSpPr>
            <p:cNvPr id="36871" name="Group 38"/>
            <p:cNvGrpSpPr/>
            <p:nvPr/>
          </p:nvGrpSpPr>
          <p:grpSpPr>
            <a:xfrm>
              <a:off x="567" y="2976"/>
              <a:ext cx="1769" cy="915"/>
              <a:chOff x="2245" y="2341"/>
              <a:chExt cx="1769" cy="915"/>
            </a:xfrm>
          </p:grpSpPr>
          <p:sp>
            <p:nvSpPr>
              <p:cNvPr id="36872" name="AutoShape 39"/>
              <p:cNvSpPr/>
              <p:nvPr/>
            </p:nvSpPr>
            <p:spPr>
              <a:xfrm>
                <a:off x="2245" y="2341"/>
                <a:ext cx="1769" cy="908"/>
              </a:xfrm>
              <a:prstGeom prst="rtTriangle">
                <a:avLst/>
              </a:prstGeom>
              <a:noFill/>
              <a:ln w="38100" cap="flat" cmpd="sng">
                <a:solidFill>
                  <a:schemeClr val="tx1"/>
                </a:solidFill>
                <a:prstDash val="solid"/>
                <a:miter/>
                <a:headEnd type="none" w="med" len="med"/>
                <a:tailEnd type="none" w="med" len="med"/>
              </a:ln>
            </p:spPr>
            <p:txBody>
              <a:bodyPr wrap="none" anchor="ctr"/>
              <a:lstStyle/>
              <a:p>
                <a:endParaRPr lang="zh-CN" altLang="en-US" dirty="0">
                  <a:latin typeface="Calibri" panose="020F0502020204030204" charset="0"/>
                </a:endParaRPr>
              </a:p>
            </p:txBody>
          </p:sp>
          <p:sp>
            <p:nvSpPr>
              <p:cNvPr id="36873" name="Freeform 40"/>
              <p:cNvSpPr/>
              <p:nvPr/>
            </p:nvSpPr>
            <p:spPr>
              <a:xfrm>
                <a:off x="2254" y="3022"/>
                <a:ext cx="215" cy="234"/>
              </a:xfrm>
              <a:custGeom>
                <a:avLst/>
                <a:gdLst/>
                <a:ahLst/>
                <a:cxnLst>
                  <a:cxn ang="0">
                    <a:pos x="0" y="0"/>
                  </a:cxn>
                  <a:cxn ang="0">
                    <a:pos x="136" y="0"/>
                  </a:cxn>
                  <a:cxn ang="0">
                    <a:pos x="136" y="181"/>
                  </a:cxn>
                </a:cxnLst>
                <a:rect l="0" t="0" r="0" b="0"/>
                <a:pathLst>
                  <a:path w="136" h="181">
                    <a:moveTo>
                      <a:pt x="0" y="0"/>
                    </a:moveTo>
                    <a:lnTo>
                      <a:pt x="136" y="0"/>
                    </a:lnTo>
                    <a:lnTo>
                      <a:pt x="136" y="181"/>
                    </a:lnTo>
                  </a:path>
                </a:pathLst>
              </a:custGeom>
              <a:noFill/>
              <a:ln w="25400" cap="flat" cmpd="sng">
                <a:solidFill>
                  <a:srgbClr val="FF0000"/>
                </a:solidFill>
                <a:prstDash val="solid"/>
                <a:round/>
                <a:headEnd type="none" w="med" len="med"/>
                <a:tailEnd type="none" w="med" len="med"/>
              </a:ln>
            </p:spPr>
            <p:txBody>
              <a:bodyPr/>
              <a:lstStyle/>
              <a:p>
                <a:endParaRPr lang="zh-CN" altLang="en-US"/>
              </a:p>
            </p:txBody>
          </p:sp>
        </p:grpSp>
        <p:sp>
          <p:nvSpPr>
            <p:cNvPr id="36874" name="Line 41"/>
            <p:cNvSpPr/>
            <p:nvPr/>
          </p:nvSpPr>
          <p:spPr>
            <a:xfrm flipV="1">
              <a:off x="567" y="3158"/>
              <a:ext cx="363" cy="726"/>
            </a:xfrm>
            <a:prstGeom prst="line">
              <a:avLst/>
            </a:prstGeom>
            <a:ln w="38100" cap="flat" cmpd="sng">
              <a:solidFill>
                <a:srgbClr val="0000FF"/>
              </a:solidFill>
              <a:prstDash val="dash"/>
              <a:headEnd type="none" w="med" len="med"/>
              <a:tailEnd type="none" w="med" len="med"/>
            </a:ln>
          </p:spPr>
          <p:txBody>
            <a:bodyPr/>
            <a:lstStyle/>
            <a:p>
              <a:endParaRPr lang="zh-CN" altLang="en-US" dirty="0">
                <a:latin typeface="Calibri" panose="020F0502020204030204" charset="0"/>
              </a:endParaRPr>
            </a:p>
          </p:txBody>
        </p:sp>
      </p:grpSp>
      <p:grpSp>
        <p:nvGrpSpPr>
          <p:cNvPr id="5" name="Group 53"/>
          <p:cNvGrpSpPr/>
          <p:nvPr/>
        </p:nvGrpSpPr>
        <p:grpSpPr>
          <a:xfrm>
            <a:off x="3697605" y="5213350"/>
            <a:ext cx="2455545" cy="1139190"/>
            <a:chOff x="2517" y="2976"/>
            <a:chExt cx="1769" cy="915"/>
          </a:xfrm>
        </p:grpSpPr>
        <p:grpSp>
          <p:nvGrpSpPr>
            <p:cNvPr id="36876" name="Group 49"/>
            <p:cNvGrpSpPr/>
            <p:nvPr/>
          </p:nvGrpSpPr>
          <p:grpSpPr>
            <a:xfrm>
              <a:off x="2517" y="2976"/>
              <a:ext cx="1769" cy="915"/>
              <a:chOff x="2245" y="2341"/>
              <a:chExt cx="1769" cy="915"/>
            </a:xfrm>
          </p:grpSpPr>
          <p:sp>
            <p:nvSpPr>
              <p:cNvPr id="36877" name="AutoShape 50"/>
              <p:cNvSpPr/>
              <p:nvPr/>
            </p:nvSpPr>
            <p:spPr>
              <a:xfrm>
                <a:off x="2245" y="2341"/>
                <a:ext cx="1769" cy="908"/>
              </a:xfrm>
              <a:prstGeom prst="rtTriangle">
                <a:avLst/>
              </a:prstGeom>
              <a:noFill/>
              <a:ln w="38100" cap="flat" cmpd="sng">
                <a:solidFill>
                  <a:schemeClr val="tx1"/>
                </a:solidFill>
                <a:prstDash val="solid"/>
                <a:miter/>
                <a:headEnd type="none" w="med" len="med"/>
                <a:tailEnd type="none" w="med" len="med"/>
              </a:ln>
            </p:spPr>
            <p:txBody>
              <a:bodyPr wrap="none" anchor="ctr"/>
              <a:lstStyle/>
              <a:p>
                <a:endParaRPr lang="zh-CN" altLang="en-US" dirty="0">
                  <a:latin typeface="Calibri" panose="020F0502020204030204" charset="0"/>
                </a:endParaRPr>
              </a:p>
            </p:txBody>
          </p:sp>
          <p:sp>
            <p:nvSpPr>
              <p:cNvPr id="36878" name="Freeform 51"/>
              <p:cNvSpPr/>
              <p:nvPr/>
            </p:nvSpPr>
            <p:spPr>
              <a:xfrm>
                <a:off x="2254" y="3022"/>
                <a:ext cx="215" cy="234"/>
              </a:xfrm>
              <a:custGeom>
                <a:avLst/>
                <a:gdLst/>
                <a:ahLst/>
                <a:cxnLst>
                  <a:cxn ang="0">
                    <a:pos x="0" y="0"/>
                  </a:cxn>
                  <a:cxn ang="0">
                    <a:pos x="136" y="0"/>
                  </a:cxn>
                  <a:cxn ang="0">
                    <a:pos x="136" y="181"/>
                  </a:cxn>
                </a:cxnLst>
                <a:rect l="0" t="0" r="0" b="0"/>
                <a:pathLst>
                  <a:path w="136" h="181">
                    <a:moveTo>
                      <a:pt x="0" y="0"/>
                    </a:moveTo>
                    <a:lnTo>
                      <a:pt x="136" y="0"/>
                    </a:lnTo>
                    <a:lnTo>
                      <a:pt x="136" y="181"/>
                    </a:lnTo>
                  </a:path>
                </a:pathLst>
              </a:custGeom>
              <a:noFill/>
              <a:ln w="25400" cap="flat" cmpd="sng">
                <a:solidFill>
                  <a:srgbClr val="FF0000"/>
                </a:solidFill>
                <a:prstDash val="solid"/>
                <a:round/>
                <a:headEnd type="none" w="med" len="med"/>
                <a:tailEnd type="none" w="med" len="med"/>
              </a:ln>
            </p:spPr>
            <p:txBody>
              <a:bodyPr/>
              <a:lstStyle/>
              <a:p>
                <a:endParaRPr lang="zh-CN" altLang="en-US"/>
              </a:p>
            </p:txBody>
          </p:sp>
        </p:grpSp>
        <p:sp>
          <p:nvSpPr>
            <p:cNvPr id="36879" name="Line 52"/>
            <p:cNvSpPr/>
            <p:nvPr/>
          </p:nvSpPr>
          <p:spPr>
            <a:xfrm flipV="1">
              <a:off x="2562" y="3521"/>
              <a:ext cx="998" cy="317"/>
            </a:xfrm>
            <a:prstGeom prst="line">
              <a:avLst/>
            </a:prstGeom>
            <a:ln w="38100" cap="flat" cmpd="sng">
              <a:solidFill>
                <a:srgbClr val="0000FF"/>
              </a:solidFill>
              <a:prstDash val="dash"/>
              <a:headEnd type="none" w="med" len="med"/>
              <a:tailEnd type="none" w="med" len="med"/>
            </a:ln>
          </p:spPr>
          <p:txBody>
            <a:bodyPr/>
            <a:lstStyle/>
            <a:p>
              <a:endParaRPr lang="zh-CN" altLang="en-US" dirty="0">
                <a:latin typeface="Calibri" panose="020F0502020204030204" charset="0"/>
              </a:endParaRPr>
            </a:p>
          </p:txBody>
        </p:sp>
      </p:grpSp>
      <p:grpSp>
        <p:nvGrpSpPr>
          <p:cNvPr id="7" name="Group 58"/>
          <p:cNvGrpSpPr/>
          <p:nvPr/>
        </p:nvGrpSpPr>
        <p:grpSpPr>
          <a:xfrm>
            <a:off x="6524625" y="5213350"/>
            <a:ext cx="2455545" cy="1139190"/>
            <a:chOff x="3334" y="3067"/>
            <a:chExt cx="1769" cy="915"/>
          </a:xfrm>
        </p:grpSpPr>
        <p:grpSp>
          <p:nvGrpSpPr>
            <p:cNvPr id="36881" name="Group 54"/>
            <p:cNvGrpSpPr/>
            <p:nvPr/>
          </p:nvGrpSpPr>
          <p:grpSpPr>
            <a:xfrm>
              <a:off x="3334" y="3067"/>
              <a:ext cx="1769" cy="915"/>
              <a:chOff x="2245" y="2341"/>
              <a:chExt cx="1769" cy="915"/>
            </a:xfrm>
          </p:grpSpPr>
          <p:sp>
            <p:nvSpPr>
              <p:cNvPr id="36882" name="AutoShape 55"/>
              <p:cNvSpPr/>
              <p:nvPr/>
            </p:nvSpPr>
            <p:spPr>
              <a:xfrm>
                <a:off x="2245" y="2341"/>
                <a:ext cx="1769" cy="908"/>
              </a:xfrm>
              <a:prstGeom prst="rtTriangle">
                <a:avLst/>
              </a:prstGeom>
              <a:noFill/>
              <a:ln w="38100" cap="flat" cmpd="sng">
                <a:solidFill>
                  <a:schemeClr val="tx1"/>
                </a:solidFill>
                <a:prstDash val="solid"/>
                <a:miter/>
                <a:headEnd type="none" w="med" len="med"/>
                <a:tailEnd type="none" w="med" len="med"/>
              </a:ln>
            </p:spPr>
            <p:txBody>
              <a:bodyPr wrap="none" anchor="ctr"/>
              <a:lstStyle/>
              <a:p>
                <a:endParaRPr lang="zh-CN" altLang="en-US" dirty="0">
                  <a:latin typeface="Calibri" panose="020F0502020204030204" charset="0"/>
                </a:endParaRPr>
              </a:p>
            </p:txBody>
          </p:sp>
          <p:sp>
            <p:nvSpPr>
              <p:cNvPr id="36883" name="Freeform 56"/>
              <p:cNvSpPr/>
              <p:nvPr/>
            </p:nvSpPr>
            <p:spPr>
              <a:xfrm>
                <a:off x="2254" y="3022"/>
                <a:ext cx="215" cy="234"/>
              </a:xfrm>
              <a:custGeom>
                <a:avLst/>
                <a:gdLst/>
                <a:ahLst/>
                <a:cxnLst>
                  <a:cxn ang="0">
                    <a:pos x="0" y="0"/>
                  </a:cxn>
                  <a:cxn ang="0">
                    <a:pos x="136" y="0"/>
                  </a:cxn>
                  <a:cxn ang="0">
                    <a:pos x="136" y="181"/>
                  </a:cxn>
                </a:cxnLst>
                <a:rect l="0" t="0" r="0" b="0"/>
                <a:pathLst>
                  <a:path w="136" h="181">
                    <a:moveTo>
                      <a:pt x="0" y="0"/>
                    </a:moveTo>
                    <a:lnTo>
                      <a:pt x="136" y="0"/>
                    </a:lnTo>
                    <a:lnTo>
                      <a:pt x="136" y="181"/>
                    </a:lnTo>
                  </a:path>
                </a:pathLst>
              </a:custGeom>
              <a:noFill/>
              <a:ln w="25400" cap="flat" cmpd="sng">
                <a:solidFill>
                  <a:srgbClr val="FF0000"/>
                </a:solidFill>
                <a:prstDash val="solid"/>
                <a:round/>
                <a:headEnd type="none" w="med" len="med"/>
                <a:tailEnd type="none" w="med" len="med"/>
              </a:ln>
            </p:spPr>
            <p:txBody>
              <a:bodyPr/>
              <a:lstStyle/>
              <a:p>
                <a:endParaRPr lang="zh-CN" altLang="en-US"/>
              </a:p>
            </p:txBody>
          </p:sp>
        </p:grpSp>
        <p:sp>
          <p:nvSpPr>
            <p:cNvPr id="36884" name="Line 57"/>
            <p:cNvSpPr/>
            <p:nvPr/>
          </p:nvSpPr>
          <p:spPr>
            <a:xfrm>
              <a:off x="3334" y="3067"/>
              <a:ext cx="589" cy="862"/>
            </a:xfrm>
            <a:prstGeom prst="line">
              <a:avLst/>
            </a:prstGeom>
            <a:ln w="38100" cap="flat" cmpd="sng">
              <a:solidFill>
                <a:srgbClr val="0000FF"/>
              </a:solidFill>
              <a:prstDash val="dash"/>
              <a:headEnd type="none" w="med" len="med"/>
              <a:tailEnd type="none" w="med" len="med"/>
            </a:ln>
          </p:spPr>
          <p:txBody>
            <a:bodyPr/>
            <a:lstStyle/>
            <a:p>
              <a:endParaRPr lang="zh-CN" altLang="en-US" dirty="0">
                <a:latin typeface="Calibri" panose="020F050202020403020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686050" y="2292350"/>
            <a:ext cx="7633335" cy="268732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dirty="0">
                <a:solidFill>
                  <a:schemeClr val="bg1"/>
                </a:solidFill>
              </a:rPr>
              <a:t>请在书本第</a:t>
            </a:r>
            <a:r>
              <a:rPr lang="en-US" altLang="zh-CN" sz="2800" dirty="0">
                <a:solidFill>
                  <a:schemeClr val="bg1"/>
                </a:solidFill>
              </a:rPr>
              <a:t>112</a:t>
            </a:r>
            <a:r>
              <a:rPr lang="zh-CN" altLang="en-US" sz="2800" dirty="0">
                <a:solidFill>
                  <a:schemeClr val="bg1"/>
                </a:solidFill>
              </a:rPr>
              <a:t>的方格图中设计一个你喜欢的图案，再简单交代一下你希望如何平移，最后交给你的同桌，互相挑战一下吧！</a:t>
            </a:r>
          </a:p>
        </p:txBody>
      </p:sp>
      <p:sp>
        <p:nvSpPr>
          <p:cNvPr id="6" name="圆角矩形 5"/>
          <p:cNvSpPr/>
          <p:nvPr/>
        </p:nvSpPr>
        <p:spPr>
          <a:xfrm>
            <a:off x="2702560" y="2292350"/>
            <a:ext cx="7633335" cy="268732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dirty="0">
                <a:solidFill>
                  <a:schemeClr val="bg1"/>
                </a:solidFill>
              </a:rPr>
              <a:t>我们已经知道了三角形的三边关系、内角和的关系，今天我们要来给三角形进行分类，你觉得可以怎么分呢？</a:t>
            </a:r>
          </a:p>
        </p:txBody>
      </p:sp>
      <p:sp>
        <p:nvSpPr>
          <p:cNvPr id="7" name="文本框 6"/>
          <p:cNvSpPr txBox="1"/>
          <p:nvPr/>
        </p:nvSpPr>
        <p:spPr>
          <a:xfrm>
            <a:off x="1559560" y="5286375"/>
            <a:ext cx="3808730" cy="521970"/>
          </a:xfrm>
          <a:prstGeom prst="rect">
            <a:avLst/>
          </a:prstGeom>
          <a:noFill/>
        </p:spPr>
        <p:txBody>
          <a:bodyPr wrap="square" rtlCol="0">
            <a:spAutoFit/>
          </a:bodyPr>
          <a:lstStyle/>
          <a:p>
            <a:r>
              <a:rPr lang="zh-CN" altLang="en-US" sz="2800" b="1" dirty="0">
                <a:solidFill>
                  <a:schemeClr val="accent5"/>
                </a:solidFill>
              </a:rPr>
              <a:t>按</a:t>
            </a:r>
            <a:r>
              <a:rPr lang="en-US" altLang="zh-CN" sz="2800" b="1" dirty="0">
                <a:solidFill>
                  <a:schemeClr val="accent5"/>
                </a:solidFill>
              </a:rPr>
              <a:t>“</a:t>
            </a:r>
            <a:r>
              <a:rPr lang="zh-CN" altLang="en-US" sz="2800" b="1" dirty="0">
                <a:solidFill>
                  <a:schemeClr val="accent5"/>
                </a:solidFill>
              </a:rPr>
              <a:t>角</a:t>
            </a:r>
            <a:r>
              <a:rPr lang="en-US" altLang="zh-CN" sz="2800" b="1" dirty="0">
                <a:solidFill>
                  <a:schemeClr val="accent5"/>
                </a:solidFill>
              </a:rPr>
              <a:t>”</a:t>
            </a:r>
            <a:r>
              <a:rPr lang="zh-CN" altLang="en-US" sz="2800" b="1" dirty="0">
                <a:solidFill>
                  <a:schemeClr val="accent5"/>
                </a:solidFill>
              </a:rPr>
              <a:t>的关系分</a:t>
            </a:r>
          </a:p>
        </p:txBody>
      </p:sp>
      <p:sp>
        <p:nvSpPr>
          <p:cNvPr id="8" name="文本框 7"/>
          <p:cNvSpPr txBox="1"/>
          <p:nvPr/>
        </p:nvSpPr>
        <p:spPr>
          <a:xfrm>
            <a:off x="7265670" y="5286375"/>
            <a:ext cx="3808730" cy="521970"/>
          </a:xfrm>
          <a:prstGeom prst="rect">
            <a:avLst/>
          </a:prstGeom>
          <a:noFill/>
        </p:spPr>
        <p:txBody>
          <a:bodyPr wrap="square" rtlCol="0">
            <a:spAutoFit/>
          </a:bodyPr>
          <a:lstStyle/>
          <a:p>
            <a:r>
              <a:rPr lang="zh-CN" altLang="en-US" sz="2800" b="1" dirty="0">
                <a:solidFill>
                  <a:srgbClr val="FF0000"/>
                </a:solidFill>
              </a:rPr>
              <a:t>按</a:t>
            </a:r>
            <a:r>
              <a:rPr lang="en-US" altLang="zh-CN" sz="2800" b="1" dirty="0">
                <a:solidFill>
                  <a:srgbClr val="FF0000"/>
                </a:solidFill>
              </a:rPr>
              <a:t>“</a:t>
            </a:r>
            <a:r>
              <a:rPr lang="zh-CN" altLang="en-US" sz="2800" b="1" dirty="0">
                <a:solidFill>
                  <a:srgbClr val="FF0000"/>
                </a:solidFill>
              </a:rPr>
              <a:t>边</a:t>
            </a:r>
            <a:r>
              <a:rPr lang="en-US" altLang="zh-CN" sz="2800" b="1" dirty="0">
                <a:solidFill>
                  <a:srgbClr val="FF0000"/>
                </a:solidFill>
              </a:rPr>
              <a:t>”</a:t>
            </a:r>
            <a:r>
              <a:rPr lang="zh-CN" altLang="en-US" sz="2800" b="1" dirty="0">
                <a:solidFill>
                  <a:srgbClr val="FF0000"/>
                </a:solidFill>
              </a:rPr>
              <a:t>的关系分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2456815" y="887730"/>
            <a:ext cx="7985760" cy="177736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我们今天来研究按</a:t>
            </a:r>
            <a:r>
              <a:rPr lang="en-US" altLang="zh-CN" sz="2800" dirty="0">
                <a:solidFill>
                  <a:schemeClr val="bg1"/>
                </a:solidFill>
                <a:latin typeface="+mn-ea"/>
                <a:sym typeface="+mn-ea"/>
              </a:rPr>
              <a:t>“</a:t>
            </a:r>
            <a:r>
              <a:rPr lang="zh-CN" altLang="en-US" sz="2800" dirty="0">
                <a:solidFill>
                  <a:schemeClr val="bg1"/>
                </a:solidFill>
                <a:latin typeface="+mn-ea"/>
                <a:sym typeface="+mn-ea"/>
              </a:rPr>
              <a:t>角</a:t>
            </a:r>
            <a:r>
              <a:rPr lang="en-US" altLang="zh-CN" sz="2800" dirty="0">
                <a:solidFill>
                  <a:schemeClr val="bg1"/>
                </a:solidFill>
                <a:latin typeface="+mn-ea"/>
                <a:sym typeface="+mn-ea"/>
              </a:rPr>
              <a:t>”</a:t>
            </a:r>
            <a:r>
              <a:rPr lang="zh-CN" altLang="en-US" sz="2800" dirty="0">
                <a:solidFill>
                  <a:schemeClr val="bg1"/>
                </a:solidFill>
                <a:latin typeface="+mn-ea"/>
                <a:sym typeface="+mn-ea"/>
              </a:rPr>
              <a:t>分。首先想一想，我们把角可以分为怎样的几类呢？</a:t>
            </a:r>
          </a:p>
        </p:txBody>
      </p:sp>
      <p:sp>
        <p:nvSpPr>
          <p:cNvPr id="20484" name="Text Box 13"/>
          <p:cNvSpPr txBox="1"/>
          <p:nvPr/>
        </p:nvSpPr>
        <p:spPr>
          <a:xfrm>
            <a:off x="1344613" y="2996248"/>
            <a:ext cx="2900045" cy="521970"/>
          </a:xfrm>
          <a:prstGeom prst="rect">
            <a:avLst/>
          </a:prstGeom>
          <a:noFill/>
          <a:ln w="9525">
            <a:noFill/>
          </a:ln>
        </p:spPr>
        <p:txBody>
          <a:bodyPr wrap="none">
            <a:spAutoFit/>
          </a:bodyPr>
          <a:lstStyle/>
          <a:p>
            <a:r>
              <a:rPr lang="zh-CN" altLang="en-US" sz="2800" b="1" dirty="0">
                <a:ea typeface="+mn-lt"/>
                <a:cs typeface="+mn-lt"/>
              </a:rPr>
              <a:t>锐角：小于</a:t>
            </a:r>
            <a:r>
              <a:rPr lang="en-US" altLang="zh-CN" sz="2800" b="1" dirty="0">
                <a:ea typeface="+mn-lt"/>
                <a:cs typeface="+mn-lt"/>
              </a:rPr>
              <a:t>90°</a:t>
            </a:r>
            <a:r>
              <a:rPr lang="zh-CN" altLang="en-US" sz="2800" b="1" dirty="0">
                <a:ea typeface="+mn-lt"/>
                <a:cs typeface="+mn-lt"/>
              </a:rPr>
              <a:t>。</a:t>
            </a:r>
          </a:p>
        </p:txBody>
      </p:sp>
      <p:sp>
        <p:nvSpPr>
          <p:cNvPr id="20485" name="Text Box 14"/>
          <p:cNvSpPr txBox="1"/>
          <p:nvPr/>
        </p:nvSpPr>
        <p:spPr>
          <a:xfrm>
            <a:off x="1344613" y="4367848"/>
            <a:ext cx="2294890" cy="521970"/>
          </a:xfrm>
          <a:prstGeom prst="rect">
            <a:avLst/>
          </a:prstGeom>
          <a:noFill/>
          <a:ln w="9525">
            <a:noFill/>
          </a:ln>
        </p:spPr>
        <p:txBody>
          <a:bodyPr wrap="none">
            <a:spAutoFit/>
          </a:bodyPr>
          <a:lstStyle/>
          <a:p>
            <a:r>
              <a:rPr lang="zh-CN" altLang="en-US" sz="2800" b="1" dirty="0">
                <a:ea typeface="+mn-lt"/>
                <a:cs typeface="+mn-lt"/>
              </a:rPr>
              <a:t>直角：</a:t>
            </a:r>
            <a:r>
              <a:rPr lang="en-US" altLang="zh-CN" sz="2800" b="1">
                <a:ea typeface="+mn-lt"/>
                <a:cs typeface="+mn-lt"/>
              </a:rPr>
              <a:t>90° </a:t>
            </a:r>
            <a:r>
              <a:rPr lang="zh-CN" altLang="en-US" sz="2800" b="1" dirty="0">
                <a:ea typeface="+mn-lt"/>
                <a:cs typeface="+mn-lt"/>
              </a:rPr>
              <a:t>。</a:t>
            </a:r>
            <a:endParaRPr lang="zh-CN" altLang="en-US" sz="2800" b="1">
              <a:ea typeface="+mn-lt"/>
              <a:cs typeface="+mn-lt"/>
            </a:endParaRPr>
          </a:p>
        </p:txBody>
      </p:sp>
      <p:sp>
        <p:nvSpPr>
          <p:cNvPr id="20486" name="Text Box 15"/>
          <p:cNvSpPr txBox="1"/>
          <p:nvPr/>
        </p:nvSpPr>
        <p:spPr>
          <a:xfrm>
            <a:off x="1416050" y="5645785"/>
            <a:ext cx="4875530" cy="521970"/>
          </a:xfrm>
          <a:prstGeom prst="rect">
            <a:avLst/>
          </a:prstGeom>
          <a:noFill/>
          <a:ln w="9525">
            <a:noFill/>
          </a:ln>
        </p:spPr>
        <p:txBody>
          <a:bodyPr wrap="none">
            <a:spAutoFit/>
          </a:bodyPr>
          <a:lstStyle/>
          <a:p>
            <a:r>
              <a:rPr lang="zh-CN" altLang="en-US" sz="2800" b="1" dirty="0">
                <a:ea typeface="+mn-lt"/>
                <a:cs typeface="+mn-lt"/>
              </a:rPr>
              <a:t>钝角：大于</a:t>
            </a:r>
            <a:r>
              <a:rPr lang="en-US" altLang="zh-CN" sz="2800" b="1">
                <a:ea typeface="+mn-lt"/>
                <a:cs typeface="+mn-lt"/>
              </a:rPr>
              <a:t>90°</a:t>
            </a:r>
            <a:r>
              <a:rPr lang="zh-CN" altLang="en-US" sz="2800" b="1" dirty="0">
                <a:ea typeface="+mn-lt"/>
                <a:cs typeface="+mn-lt"/>
              </a:rPr>
              <a:t>，小于</a:t>
            </a:r>
            <a:r>
              <a:rPr lang="en-US" altLang="zh-CN" sz="2800" b="1">
                <a:ea typeface="+mn-lt"/>
                <a:cs typeface="+mn-lt"/>
              </a:rPr>
              <a:t>180° </a:t>
            </a:r>
            <a:r>
              <a:rPr lang="zh-CN" altLang="en-US" sz="2800" b="1" dirty="0">
                <a:ea typeface="+mn-lt"/>
                <a:cs typeface="+mn-lt"/>
              </a:rPr>
              <a:t>。</a:t>
            </a:r>
            <a:endParaRPr lang="zh-CN" altLang="en-US" sz="2800" b="1">
              <a:ea typeface="+mn-lt"/>
              <a:cs typeface="+mn-lt"/>
            </a:endParaRPr>
          </a:p>
        </p:txBody>
      </p:sp>
      <p:sp>
        <p:nvSpPr>
          <p:cNvPr id="4" name="文本框 3"/>
          <p:cNvSpPr txBox="1"/>
          <p:nvPr/>
        </p:nvSpPr>
        <p:spPr>
          <a:xfrm>
            <a:off x="7123430" y="3391535"/>
            <a:ext cx="4436745" cy="2030095"/>
          </a:xfrm>
          <a:prstGeom prst="rect">
            <a:avLst/>
          </a:prstGeom>
          <a:noFill/>
        </p:spPr>
        <p:txBody>
          <a:bodyPr wrap="square" rtlCol="0">
            <a:spAutoFit/>
          </a:bodyPr>
          <a:lstStyle/>
          <a:p>
            <a:pPr fontAlgn="auto">
              <a:lnSpc>
                <a:spcPct val="150000"/>
              </a:lnSpc>
            </a:pPr>
            <a:r>
              <a:rPr lang="zh-CN" altLang="en-US" sz="2800" dirty="0">
                <a:solidFill>
                  <a:srgbClr val="FF0000"/>
                </a:solidFill>
                <a:ea typeface="+mn-lt"/>
                <a:cs typeface="+mn-lt"/>
              </a:rPr>
              <a:t>从三角形的内角和才为</a:t>
            </a:r>
            <a:r>
              <a:rPr lang="en-US" altLang="zh-CN" sz="2800" dirty="0">
                <a:solidFill>
                  <a:srgbClr val="FF0000"/>
                </a:solidFill>
                <a:ea typeface="+mn-lt"/>
                <a:cs typeface="+mn-lt"/>
              </a:rPr>
              <a:t>180</a:t>
            </a:r>
            <a:r>
              <a:rPr lang="en-US" altLang="zh-CN" sz="2800" dirty="0">
                <a:solidFill>
                  <a:srgbClr val="FF0000"/>
                </a:solidFill>
                <a:ea typeface="+mn-lt"/>
                <a:cs typeface="+mn-lt"/>
                <a:sym typeface="+mn-ea"/>
              </a:rPr>
              <a:t>°</a:t>
            </a:r>
            <a:r>
              <a:rPr lang="zh-CN" altLang="en-US" sz="2800" dirty="0">
                <a:solidFill>
                  <a:srgbClr val="FF0000"/>
                </a:solidFill>
                <a:ea typeface="+mn-lt"/>
                <a:cs typeface="+mn-lt"/>
                <a:sym typeface="+mn-ea"/>
              </a:rPr>
              <a:t>出发，</a:t>
            </a:r>
            <a:r>
              <a:rPr lang="en-US" altLang="zh-CN" sz="2800" dirty="0">
                <a:solidFill>
                  <a:srgbClr val="FF0000"/>
                </a:solidFill>
                <a:ea typeface="+mn-lt"/>
                <a:cs typeface="+mn-lt"/>
                <a:sym typeface="+mn-ea"/>
              </a:rPr>
              <a:t>180°</a:t>
            </a:r>
            <a:r>
              <a:rPr lang="zh-CN" altLang="en-US" sz="2800" dirty="0">
                <a:solidFill>
                  <a:srgbClr val="FF0000"/>
                </a:solidFill>
                <a:ea typeface="+mn-lt"/>
                <a:cs typeface="+mn-lt"/>
                <a:sym typeface="+mn-ea"/>
              </a:rPr>
              <a:t>和</a:t>
            </a:r>
            <a:r>
              <a:rPr lang="en-US" altLang="zh-CN" sz="2800" dirty="0">
                <a:solidFill>
                  <a:srgbClr val="FF0000"/>
                </a:solidFill>
                <a:ea typeface="+mn-lt"/>
                <a:cs typeface="+mn-lt"/>
                <a:sym typeface="+mn-ea"/>
              </a:rPr>
              <a:t>180°</a:t>
            </a:r>
            <a:r>
              <a:rPr lang="zh-CN" altLang="en-US" sz="2800" dirty="0">
                <a:solidFill>
                  <a:srgbClr val="FF0000"/>
                </a:solidFill>
                <a:ea typeface="+mn-lt"/>
                <a:cs typeface="+mn-lt"/>
                <a:sym typeface="+mn-ea"/>
              </a:rPr>
              <a:t>以上的角度我们就不考虑了。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wipe(down)">
                                      <p:cBhvr>
                                        <p:cTn id="12" dur="500"/>
                                        <p:tgtEl>
                                          <p:spTgt spid="2048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wipe(down)">
                                      <p:cBhvr>
                                        <p:cTn id="15" dur="500"/>
                                        <p:tgtEl>
                                          <p:spTgt spid="2048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0486"/>
                                        </p:tgtEl>
                                        <p:attrNameLst>
                                          <p:attrName>style.visibility</p:attrName>
                                        </p:attrNameLst>
                                      </p:cBhvr>
                                      <p:to>
                                        <p:strVal val="visible"/>
                                      </p:to>
                                    </p:set>
                                    <p:animEffect transition="in" filter="wipe(down)">
                                      <p:cBhvr>
                                        <p:cTn id="18" dur="500"/>
                                        <p:tgtEl>
                                          <p:spTgt spid="2048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20484" grpId="0"/>
      <p:bldP spid="20485" grpId="0"/>
      <p:bldP spid="2048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89" name="Picture 6"/>
          <p:cNvPicPr/>
          <p:nvPr/>
        </p:nvPicPr>
        <p:blipFill>
          <a:blip r:embed="rId2"/>
          <a:stretch>
            <a:fillRect/>
          </a:stretch>
        </p:blipFill>
        <p:spPr>
          <a:xfrm>
            <a:off x="676910" y="836613"/>
            <a:ext cx="539750" cy="768350"/>
          </a:xfrm>
          <a:prstGeom prst="rect">
            <a:avLst/>
          </a:prstGeom>
          <a:noFill/>
          <a:ln w="9525">
            <a:noFill/>
          </a:ln>
        </p:spPr>
      </p:pic>
      <p:sp>
        <p:nvSpPr>
          <p:cNvPr id="217090" name="TextBox 12"/>
          <p:cNvSpPr txBox="1"/>
          <p:nvPr/>
        </p:nvSpPr>
        <p:spPr>
          <a:xfrm>
            <a:off x="775335" y="788035"/>
            <a:ext cx="391160" cy="737235"/>
          </a:xfrm>
          <a:prstGeom prst="rect">
            <a:avLst/>
          </a:prstGeom>
          <a:noFill/>
          <a:ln w="9525">
            <a:noFill/>
          </a:ln>
        </p:spPr>
        <p:txBody>
          <a:bodyPr wrap="none" anchor="t">
            <a:spAutoFit/>
          </a:bodyPr>
          <a:lstStyle/>
          <a:p>
            <a:pPr fontAlgn="auto">
              <a:lnSpc>
                <a:spcPct val="150000"/>
              </a:lnSpc>
            </a:pPr>
            <a:r>
              <a:rPr lang="en-US" altLang="zh-CN" sz="2800" dirty="0">
                <a:solidFill>
                  <a:schemeClr val="tx2"/>
                </a:solidFill>
                <a:ea typeface="+mn-lt"/>
              </a:rPr>
              <a:t>5</a:t>
            </a:r>
          </a:p>
        </p:txBody>
      </p:sp>
      <p:sp>
        <p:nvSpPr>
          <p:cNvPr id="216068" name="TextBox 13"/>
          <p:cNvSpPr txBox="1"/>
          <p:nvPr/>
        </p:nvSpPr>
        <p:spPr>
          <a:xfrm>
            <a:off x="1889443" y="605473"/>
            <a:ext cx="8925560" cy="1383665"/>
          </a:xfrm>
          <a:prstGeom prst="rect">
            <a:avLst/>
          </a:prstGeom>
          <a:noFill/>
          <a:ln w="9525">
            <a:noFill/>
          </a:ln>
        </p:spPr>
        <p:txBody>
          <a:bodyPr wrap="none" anchor="t">
            <a:spAutoFit/>
          </a:bodyPr>
          <a:lstStyle/>
          <a:p>
            <a:pPr fontAlgn="auto">
              <a:lnSpc>
                <a:spcPct val="150000"/>
              </a:lnSpc>
            </a:pPr>
            <a:r>
              <a:rPr lang="zh-CN" altLang="en-US" sz="2800" dirty="0">
                <a:ea typeface="+mn-lt"/>
                <a:cs typeface="+mn-lt"/>
              </a:rPr>
              <a:t>下面每个三角形的</a:t>
            </a:r>
            <a:r>
              <a:rPr lang="en-US" altLang="zh-CN" sz="2800" dirty="0">
                <a:ea typeface="+mn-lt"/>
                <a:cs typeface="+mn-lt"/>
              </a:rPr>
              <a:t>3</a:t>
            </a:r>
            <a:r>
              <a:rPr lang="zh-CN" altLang="en-US" sz="2800" dirty="0">
                <a:ea typeface="+mn-lt"/>
                <a:cs typeface="+mn-lt"/>
              </a:rPr>
              <a:t>个角分别是什么角？你能根据角的特</a:t>
            </a:r>
          </a:p>
          <a:p>
            <a:pPr fontAlgn="auto">
              <a:lnSpc>
                <a:spcPct val="150000"/>
              </a:lnSpc>
            </a:pPr>
            <a:r>
              <a:rPr lang="zh-CN" altLang="en-US" sz="2800" dirty="0">
                <a:ea typeface="+mn-lt"/>
                <a:cs typeface="+mn-lt"/>
              </a:rPr>
              <a:t>点把这些三角形分类吗？</a:t>
            </a:r>
          </a:p>
        </p:txBody>
      </p:sp>
      <p:pic>
        <p:nvPicPr>
          <p:cNvPr id="216069" name="Picture 15"/>
          <p:cNvPicPr>
            <a:picLocks noChangeAspect="1"/>
          </p:cNvPicPr>
          <p:nvPr/>
        </p:nvPicPr>
        <p:blipFill>
          <a:blip r:embed="rId3" cstate="email"/>
          <a:stretch>
            <a:fillRect/>
          </a:stretch>
        </p:blipFill>
        <p:spPr>
          <a:xfrm>
            <a:off x="2043430" y="2468563"/>
            <a:ext cx="1460500" cy="2719387"/>
          </a:xfrm>
          <a:prstGeom prst="rect">
            <a:avLst/>
          </a:prstGeom>
          <a:noFill/>
          <a:ln w="9525">
            <a:noFill/>
          </a:ln>
        </p:spPr>
      </p:pic>
      <p:pic>
        <p:nvPicPr>
          <p:cNvPr id="216070" name="Picture 16"/>
          <p:cNvPicPr>
            <a:picLocks noChangeAspect="1"/>
          </p:cNvPicPr>
          <p:nvPr/>
        </p:nvPicPr>
        <p:blipFill>
          <a:blip r:embed="rId4" cstate="email"/>
          <a:stretch>
            <a:fillRect/>
          </a:stretch>
        </p:blipFill>
        <p:spPr>
          <a:xfrm>
            <a:off x="4286568" y="2381250"/>
            <a:ext cx="1870075" cy="2806700"/>
          </a:xfrm>
          <a:prstGeom prst="rect">
            <a:avLst/>
          </a:prstGeom>
          <a:noFill/>
          <a:ln w="9525">
            <a:noFill/>
          </a:ln>
        </p:spPr>
      </p:pic>
      <p:pic>
        <p:nvPicPr>
          <p:cNvPr id="216071" name="Picture 17"/>
          <p:cNvPicPr>
            <a:picLocks noChangeAspect="1"/>
          </p:cNvPicPr>
          <p:nvPr/>
        </p:nvPicPr>
        <p:blipFill>
          <a:blip r:embed="rId5" cstate="email"/>
          <a:stretch>
            <a:fillRect/>
          </a:stretch>
        </p:blipFill>
        <p:spPr>
          <a:xfrm>
            <a:off x="6878955" y="2327275"/>
            <a:ext cx="2106613" cy="28606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6069"/>
                                        </p:tgtEl>
                                        <p:attrNameLst>
                                          <p:attrName>style.visibility</p:attrName>
                                        </p:attrNameLst>
                                      </p:cBhvr>
                                      <p:to>
                                        <p:strVal val="visible"/>
                                      </p:to>
                                    </p:set>
                                    <p:animEffect transition="in" filter="wipe(down)">
                                      <p:cBhvr>
                                        <p:cTn id="7" dur="500"/>
                                        <p:tgtEl>
                                          <p:spTgt spid="216069"/>
                                        </p:tgtEl>
                                      </p:cBhvr>
                                    </p:animEffect>
                                  </p:childTnLst>
                                </p:cTn>
                              </p:par>
                              <p:par>
                                <p:cTn id="8" presetID="22" presetClass="entr" presetSubtype="4" fill="hold" nodeType="withEffect">
                                  <p:stCondLst>
                                    <p:cond delay="0"/>
                                  </p:stCondLst>
                                  <p:childTnLst>
                                    <p:set>
                                      <p:cBhvr>
                                        <p:cTn id="9" dur="1" fill="hold">
                                          <p:stCondLst>
                                            <p:cond delay="0"/>
                                          </p:stCondLst>
                                        </p:cTn>
                                        <p:tgtEl>
                                          <p:spTgt spid="216070"/>
                                        </p:tgtEl>
                                        <p:attrNameLst>
                                          <p:attrName>style.visibility</p:attrName>
                                        </p:attrNameLst>
                                      </p:cBhvr>
                                      <p:to>
                                        <p:strVal val="visible"/>
                                      </p:to>
                                    </p:set>
                                    <p:animEffect transition="in" filter="wipe(down)">
                                      <p:cBhvr>
                                        <p:cTn id="10" dur="500"/>
                                        <p:tgtEl>
                                          <p:spTgt spid="216070"/>
                                        </p:tgtEl>
                                      </p:cBhvr>
                                    </p:animEffect>
                                  </p:childTnLst>
                                </p:cTn>
                              </p:par>
                              <p:par>
                                <p:cTn id="11" presetID="22" presetClass="entr" presetSubtype="4" fill="hold" nodeType="withEffect">
                                  <p:stCondLst>
                                    <p:cond delay="0"/>
                                  </p:stCondLst>
                                  <p:childTnLst>
                                    <p:set>
                                      <p:cBhvr>
                                        <p:cTn id="12" dur="1" fill="hold">
                                          <p:stCondLst>
                                            <p:cond delay="0"/>
                                          </p:stCondLst>
                                        </p:cTn>
                                        <p:tgtEl>
                                          <p:spTgt spid="216071"/>
                                        </p:tgtEl>
                                        <p:attrNameLst>
                                          <p:attrName>style.visibility</p:attrName>
                                        </p:attrNameLst>
                                      </p:cBhvr>
                                      <p:to>
                                        <p:strVal val="visible"/>
                                      </p:to>
                                    </p:set>
                                    <p:animEffect transition="in" filter="wipe(down)">
                                      <p:cBhvr>
                                        <p:cTn id="13" dur="500"/>
                                        <p:tgtEl>
                                          <p:spTgt spid="216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82" name="Group 186"/>
          <p:cNvGraphicFramePr>
            <a:graphicFrameLocks noGrp="1"/>
          </p:cNvGraphicFramePr>
          <p:nvPr/>
        </p:nvGraphicFramePr>
        <p:xfrm>
          <a:off x="3047683" y="4326890"/>
          <a:ext cx="5614987" cy="2072640"/>
        </p:xfrm>
        <a:graphic>
          <a:graphicData uri="http://schemas.openxmlformats.org/drawingml/2006/table">
            <a:tbl>
              <a:tblPr/>
              <a:tblGrid>
                <a:gridCol w="1728787">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47700">
                  <a:extLst>
                    <a:ext uri="{9D8B030D-6E8A-4147-A177-3AD203B41FA5}">
                      <a16:colId xmlns:a16="http://schemas.microsoft.com/office/drawing/2014/main" val="20003"/>
                    </a:ext>
                  </a:extLst>
                </a:gridCol>
                <a:gridCol w="647700">
                  <a:extLst>
                    <a:ext uri="{9D8B030D-6E8A-4147-A177-3AD203B41FA5}">
                      <a16:colId xmlns:a16="http://schemas.microsoft.com/office/drawing/2014/main" val="20004"/>
                    </a:ext>
                  </a:extLst>
                </a:gridCol>
                <a:gridCol w="64770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tblGrid>
              <a:tr h="411163">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ea typeface="+mn-lt"/>
                      </a:endParaRP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①</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②</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③</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④</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⑤</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ea typeface="+mn-lt"/>
                        </a:rPr>
                        <a:t>⑥</a:t>
                      </a: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0"/>
                  </a:ext>
                </a:extLst>
              </a:tr>
              <a:tr h="411163">
                <a:tc>
                  <a:txBody>
                    <a:bodyPr/>
                    <a:lstStyle/>
                    <a:p>
                      <a:pPr marL="0" marR="0" lvl="0" indent="0" algn="ctr" defTabSz="914400" rtl="0" eaLnBrk="1" fontAlgn="base" latinLnBrk="0" hangingPunct="1">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ea typeface="+mn-lt"/>
                        </a:rPr>
                        <a:t>锐角个数</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ea typeface="+mn-lt"/>
                        </a:rPr>
                        <a:t>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1"/>
                  </a:ext>
                </a:extLst>
              </a:tr>
              <a:tr h="411163">
                <a:tc>
                  <a:txBody>
                    <a:bodyPr/>
                    <a:lstStyle/>
                    <a:p>
                      <a:pPr marL="0" marR="0" lvl="0" indent="0" algn="ctr" defTabSz="914400" rtl="0" eaLnBrk="1" fontAlgn="base" latinLnBrk="0" hangingPunct="1">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ea typeface="+mn-lt"/>
                        </a:rPr>
                        <a:t>直角个数</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ea typeface="+mn-lt"/>
                        </a:rPr>
                        <a:t>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2"/>
                  </a:ext>
                </a:extLst>
              </a:tr>
              <a:tr h="411163">
                <a:tc>
                  <a:txBody>
                    <a:bodyPr/>
                    <a:lstStyle/>
                    <a:p>
                      <a:pPr marL="0" marR="0" lvl="0" indent="0" algn="ctr" defTabSz="914400" rtl="0" eaLnBrk="1" fontAlgn="base" latinLnBrk="0" hangingPunct="1">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ea typeface="+mn-lt"/>
                        </a:rPr>
                        <a:t>钝角个数</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ea typeface="+mn-lt"/>
                        </a:rPr>
                        <a:t>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ea typeface="+mn-lt"/>
                      </a:endParaRP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10003"/>
                  </a:ext>
                </a:extLst>
              </a:tr>
            </a:tbl>
          </a:graphicData>
        </a:graphic>
      </p:graphicFrame>
      <p:sp>
        <p:nvSpPr>
          <p:cNvPr id="4272" name="Text Box 176"/>
          <p:cNvSpPr txBox="1"/>
          <p:nvPr/>
        </p:nvSpPr>
        <p:spPr>
          <a:xfrm>
            <a:off x="5568633" y="4671378"/>
            <a:ext cx="391160" cy="1835785"/>
          </a:xfrm>
          <a:prstGeom prst="rect">
            <a:avLst/>
          </a:prstGeom>
          <a:noFill/>
          <a:ln w="9525">
            <a:noFill/>
          </a:ln>
        </p:spPr>
        <p:txBody>
          <a:bodyPr wrap="none">
            <a:spAutoFit/>
          </a:bodyPr>
          <a:lstStyle/>
          <a:p>
            <a:pPr>
              <a:lnSpc>
                <a:spcPct val="135000"/>
              </a:lnSpc>
            </a:pPr>
            <a:r>
              <a:rPr lang="en-US" altLang="zh-CN" sz="2800">
                <a:solidFill>
                  <a:srgbClr val="FF0000"/>
                </a:solidFill>
                <a:ea typeface="+mn-lt"/>
              </a:rPr>
              <a:t>3</a:t>
            </a:r>
          </a:p>
          <a:p>
            <a:pPr>
              <a:lnSpc>
                <a:spcPct val="135000"/>
              </a:lnSpc>
            </a:pPr>
            <a:r>
              <a:rPr lang="en-US" altLang="zh-CN" sz="2800">
                <a:solidFill>
                  <a:srgbClr val="FF0000"/>
                </a:solidFill>
                <a:ea typeface="+mn-lt"/>
              </a:rPr>
              <a:t>0</a:t>
            </a:r>
          </a:p>
          <a:p>
            <a:pPr>
              <a:lnSpc>
                <a:spcPct val="135000"/>
              </a:lnSpc>
            </a:pPr>
            <a:r>
              <a:rPr lang="en-US" altLang="zh-CN" sz="2800">
                <a:solidFill>
                  <a:srgbClr val="FF0000"/>
                </a:solidFill>
                <a:ea typeface="+mn-lt"/>
              </a:rPr>
              <a:t>0</a:t>
            </a:r>
          </a:p>
        </p:txBody>
      </p:sp>
      <p:sp>
        <p:nvSpPr>
          <p:cNvPr id="4273" name="Text Box 177"/>
          <p:cNvSpPr txBox="1"/>
          <p:nvPr/>
        </p:nvSpPr>
        <p:spPr>
          <a:xfrm>
            <a:off x="6216333" y="4687253"/>
            <a:ext cx="391160" cy="1835785"/>
          </a:xfrm>
          <a:prstGeom prst="rect">
            <a:avLst/>
          </a:prstGeom>
          <a:noFill/>
          <a:ln w="9525">
            <a:noFill/>
          </a:ln>
        </p:spPr>
        <p:txBody>
          <a:bodyPr wrap="none">
            <a:spAutoFit/>
          </a:bodyPr>
          <a:lstStyle/>
          <a:p>
            <a:pPr>
              <a:lnSpc>
                <a:spcPct val="135000"/>
              </a:lnSpc>
            </a:pPr>
            <a:r>
              <a:rPr lang="en-US" altLang="zh-CN" sz="2800">
                <a:solidFill>
                  <a:srgbClr val="FF0000"/>
                </a:solidFill>
                <a:ea typeface="+mn-lt"/>
              </a:rPr>
              <a:t>2</a:t>
            </a:r>
          </a:p>
          <a:p>
            <a:pPr>
              <a:lnSpc>
                <a:spcPct val="135000"/>
              </a:lnSpc>
            </a:pPr>
            <a:r>
              <a:rPr lang="en-US" altLang="zh-CN" sz="2800">
                <a:solidFill>
                  <a:srgbClr val="FF0000"/>
                </a:solidFill>
                <a:ea typeface="+mn-lt"/>
              </a:rPr>
              <a:t>0</a:t>
            </a:r>
          </a:p>
          <a:p>
            <a:pPr>
              <a:lnSpc>
                <a:spcPct val="135000"/>
              </a:lnSpc>
            </a:pPr>
            <a:r>
              <a:rPr lang="en-US" altLang="zh-CN" sz="2800">
                <a:solidFill>
                  <a:srgbClr val="FF0000"/>
                </a:solidFill>
                <a:ea typeface="+mn-lt"/>
              </a:rPr>
              <a:t>1</a:t>
            </a:r>
          </a:p>
        </p:txBody>
      </p:sp>
      <p:sp>
        <p:nvSpPr>
          <p:cNvPr id="4274" name="Text Box 178"/>
          <p:cNvSpPr txBox="1"/>
          <p:nvPr/>
        </p:nvSpPr>
        <p:spPr>
          <a:xfrm>
            <a:off x="6864033" y="4687253"/>
            <a:ext cx="391160" cy="1835785"/>
          </a:xfrm>
          <a:prstGeom prst="rect">
            <a:avLst/>
          </a:prstGeom>
          <a:noFill/>
          <a:ln w="9525">
            <a:noFill/>
          </a:ln>
        </p:spPr>
        <p:txBody>
          <a:bodyPr wrap="none">
            <a:spAutoFit/>
          </a:bodyPr>
          <a:lstStyle/>
          <a:p>
            <a:pPr>
              <a:lnSpc>
                <a:spcPct val="135000"/>
              </a:lnSpc>
            </a:pPr>
            <a:r>
              <a:rPr lang="en-US" altLang="zh-CN" sz="2800">
                <a:solidFill>
                  <a:srgbClr val="FF0000"/>
                </a:solidFill>
                <a:ea typeface="+mn-lt"/>
              </a:rPr>
              <a:t>3</a:t>
            </a:r>
          </a:p>
          <a:p>
            <a:pPr>
              <a:lnSpc>
                <a:spcPct val="135000"/>
              </a:lnSpc>
            </a:pPr>
            <a:r>
              <a:rPr lang="en-US" altLang="zh-CN" sz="2800">
                <a:solidFill>
                  <a:srgbClr val="FF0000"/>
                </a:solidFill>
                <a:ea typeface="+mn-lt"/>
              </a:rPr>
              <a:t>0</a:t>
            </a:r>
          </a:p>
          <a:p>
            <a:pPr>
              <a:lnSpc>
                <a:spcPct val="135000"/>
              </a:lnSpc>
            </a:pPr>
            <a:r>
              <a:rPr lang="en-US" altLang="zh-CN" sz="2800">
                <a:solidFill>
                  <a:srgbClr val="FF0000"/>
                </a:solidFill>
                <a:ea typeface="+mn-lt"/>
              </a:rPr>
              <a:t>0</a:t>
            </a:r>
          </a:p>
        </p:txBody>
      </p:sp>
      <p:sp>
        <p:nvSpPr>
          <p:cNvPr id="4275" name="Text Box 179"/>
          <p:cNvSpPr txBox="1"/>
          <p:nvPr/>
        </p:nvSpPr>
        <p:spPr>
          <a:xfrm>
            <a:off x="7513320" y="4687253"/>
            <a:ext cx="391160" cy="1835785"/>
          </a:xfrm>
          <a:prstGeom prst="rect">
            <a:avLst/>
          </a:prstGeom>
          <a:noFill/>
          <a:ln w="9525">
            <a:noFill/>
          </a:ln>
        </p:spPr>
        <p:txBody>
          <a:bodyPr wrap="none">
            <a:spAutoFit/>
          </a:bodyPr>
          <a:lstStyle/>
          <a:p>
            <a:pPr>
              <a:lnSpc>
                <a:spcPct val="135000"/>
              </a:lnSpc>
            </a:pPr>
            <a:r>
              <a:rPr lang="en-US" altLang="zh-CN" sz="2800">
                <a:solidFill>
                  <a:srgbClr val="FF0000"/>
                </a:solidFill>
                <a:ea typeface="+mn-lt"/>
              </a:rPr>
              <a:t>2</a:t>
            </a:r>
          </a:p>
          <a:p>
            <a:pPr>
              <a:lnSpc>
                <a:spcPct val="135000"/>
              </a:lnSpc>
            </a:pPr>
            <a:r>
              <a:rPr lang="en-US" altLang="zh-CN" sz="2800">
                <a:solidFill>
                  <a:srgbClr val="FF0000"/>
                </a:solidFill>
                <a:ea typeface="+mn-lt"/>
              </a:rPr>
              <a:t>0</a:t>
            </a:r>
          </a:p>
          <a:p>
            <a:pPr>
              <a:lnSpc>
                <a:spcPct val="135000"/>
              </a:lnSpc>
            </a:pPr>
            <a:r>
              <a:rPr lang="en-US" altLang="zh-CN" sz="2800">
                <a:solidFill>
                  <a:srgbClr val="FF0000"/>
                </a:solidFill>
                <a:ea typeface="+mn-lt"/>
              </a:rPr>
              <a:t>1</a:t>
            </a:r>
          </a:p>
        </p:txBody>
      </p:sp>
      <p:sp>
        <p:nvSpPr>
          <p:cNvPr id="4276" name="Text Box 180"/>
          <p:cNvSpPr txBox="1"/>
          <p:nvPr/>
        </p:nvSpPr>
        <p:spPr>
          <a:xfrm>
            <a:off x="8161020" y="4687253"/>
            <a:ext cx="391160" cy="1835785"/>
          </a:xfrm>
          <a:prstGeom prst="rect">
            <a:avLst/>
          </a:prstGeom>
          <a:noFill/>
          <a:ln w="9525">
            <a:noFill/>
          </a:ln>
        </p:spPr>
        <p:txBody>
          <a:bodyPr wrap="none">
            <a:spAutoFit/>
          </a:bodyPr>
          <a:lstStyle/>
          <a:p>
            <a:pPr>
              <a:lnSpc>
                <a:spcPct val="135000"/>
              </a:lnSpc>
            </a:pPr>
            <a:r>
              <a:rPr lang="en-US" altLang="zh-CN" sz="2800">
                <a:solidFill>
                  <a:srgbClr val="FF0000"/>
                </a:solidFill>
                <a:ea typeface="+mn-lt"/>
              </a:rPr>
              <a:t>2</a:t>
            </a:r>
          </a:p>
          <a:p>
            <a:pPr>
              <a:lnSpc>
                <a:spcPct val="135000"/>
              </a:lnSpc>
            </a:pPr>
            <a:r>
              <a:rPr lang="en-US" altLang="zh-CN" sz="2800">
                <a:solidFill>
                  <a:srgbClr val="FF0000"/>
                </a:solidFill>
                <a:ea typeface="+mn-lt"/>
              </a:rPr>
              <a:t>1</a:t>
            </a:r>
          </a:p>
          <a:p>
            <a:pPr>
              <a:lnSpc>
                <a:spcPct val="135000"/>
              </a:lnSpc>
            </a:pPr>
            <a:r>
              <a:rPr lang="en-US" altLang="zh-CN" sz="2800">
                <a:solidFill>
                  <a:srgbClr val="FF0000"/>
                </a:solidFill>
                <a:ea typeface="+mn-lt"/>
              </a:rPr>
              <a:t>0</a:t>
            </a:r>
          </a:p>
        </p:txBody>
      </p:sp>
      <p:pic>
        <p:nvPicPr>
          <p:cNvPr id="216069" name="Picture 15"/>
          <p:cNvPicPr>
            <a:picLocks noChangeAspect="1"/>
          </p:cNvPicPr>
          <p:nvPr/>
        </p:nvPicPr>
        <p:blipFill>
          <a:blip r:embed="rId2" cstate="email"/>
          <a:stretch>
            <a:fillRect/>
          </a:stretch>
        </p:blipFill>
        <p:spPr>
          <a:xfrm>
            <a:off x="2340610" y="1180783"/>
            <a:ext cx="1460500" cy="2719387"/>
          </a:xfrm>
          <a:prstGeom prst="rect">
            <a:avLst/>
          </a:prstGeom>
          <a:noFill/>
          <a:ln w="9525">
            <a:noFill/>
          </a:ln>
        </p:spPr>
      </p:pic>
      <p:pic>
        <p:nvPicPr>
          <p:cNvPr id="216070" name="Picture 16"/>
          <p:cNvPicPr>
            <a:picLocks noChangeAspect="1"/>
          </p:cNvPicPr>
          <p:nvPr/>
        </p:nvPicPr>
        <p:blipFill>
          <a:blip r:embed="rId3" cstate="email"/>
          <a:stretch>
            <a:fillRect/>
          </a:stretch>
        </p:blipFill>
        <p:spPr>
          <a:xfrm>
            <a:off x="4583748" y="1093470"/>
            <a:ext cx="1870075" cy="2806700"/>
          </a:xfrm>
          <a:prstGeom prst="rect">
            <a:avLst/>
          </a:prstGeom>
          <a:noFill/>
          <a:ln w="9525">
            <a:noFill/>
          </a:ln>
        </p:spPr>
      </p:pic>
      <p:pic>
        <p:nvPicPr>
          <p:cNvPr id="216071" name="Picture 17"/>
          <p:cNvPicPr>
            <a:picLocks noChangeAspect="1"/>
          </p:cNvPicPr>
          <p:nvPr/>
        </p:nvPicPr>
        <p:blipFill>
          <a:blip r:embed="rId4" cstate="email"/>
          <a:stretch>
            <a:fillRect/>
          </a:stretch>
        </p:blipFill>
        <p:spPr>
          <a:xfrm>
            <a:off x="7176135" y="1039495"/>
            <a:ext cx="2106613" cy="28606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282"/>
                                        </p:tgtEl>
                                        <p:attrNameLst>
                                          <p:attrName>style.visibility</p:attrName>
                                        </p:attrNameLst>
                                      </p:cBhvr>
                                      <p:to>
                                        <p:strVal val="visible"/>
                                      </p:to>
                                    </p:set>
                                    <p:animEffect transition="in" filter="wipe(down)">
                                      <p:cBhvr>
                                        <p:cTn id="7" dur="500"/>
                                        <p:tgtEl>
                                          <p:spTgt spid="42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272"/>
                                        </p:tgtEl>
                                        <p:attrNameLst>
                                          <p:attrName>style.visibility</p:attrName>
                                        </p:attrNameLst>
                                      </p:cBhvr>
                                      <p:to>
                                        <p:strVal val="visible"/>
                                      </p:to>
                                    </p:set>
                                    <p:animEffect transition="in" filter="wipe(down)">
                                      <p:cBhvr>
                                        <p:cTn id="12" dur="500"/>
                                        <p:tgtEl>
                                          <p:spTgt spid="42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273"/>
                                        </p:tgtEl>
                                        <p:attrNameLst>
                                          <p:attrName>style.visibility</p:attrName>
                                        </p:attrNameLst>
                                      </p:cBhvr>
                                      <p:to>
                                        <p:strVal val="visible"/>
                                      </p:to>
                                    </p:set>
                                    <p:animEffect transition="in" filter="wipe(down)">
                                      <p:cBhvr>
                                        <p:cTn id="17" dur="500"/>
                                        <p:tgtEl>
                                          <p:spTgt spid="42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274"/>
                                        </p:tgtEl>
                                        <p:attrNameLst>
                                          <p:attrName>style.visibility</p:attrName>
                                        </p:attrNameLst>
                                      </p:cBhvr>
                                      <p:to>
                                        <p:strVal val="visible"/>
                                      </p:to>
                                    </p:set>
                                    <p:animEffect transition="in" filter="wipe(down)">
                                      <p:cBhvr>
                                        <p:cTn id="22" dur="500"/>
                                        <p:tgtEl>
                                          <p:spTgt spid="42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275"/>
                                        </p:tgtEl>
                                        <p:attrNameLst>
                                          <p:attrName>style.visibility</p:attrName>
                                        </p:attrNameLst>
                                      </p:cBhvr>
                                      <p:to>
                                        <p:strVal val="visible"/>
                                      </p:to>
                                    </p:set>
                                    <p:animEffect transition="in" filter="wipe(down)">
                                      <p:cBhvr>
                                        <p:cTn id="27" dur="500"/>
                                        <p:tgtEl>
                                          <p:spTgt spid="42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276"/>
                                        </p:tgtEl>
                                        <p:attrNameLst>
                                          <p:attrName>style.visibility</p:attrName>
                                        </p:attrNameLst>
                                      </p:cBhvr>
                                      <p:to>
                                        <p:strVal val="visible"/>
                                      </p:to>
                                    </p:set>
                                    <p:animEffect transition="in" filter="wipe(down)">
                                      <p:cBhvr>
                                        <p:cTn id="32" dur="500"/>
                                        <p:tgtEl>
                                          <p:spTgt spid="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2" grpId="0"/>
      <p:bldP spid="4273" grpId="0"/>
      <p:bldP spid="4274" grpId="0"/>
      <p:bldP spid="4275" grpId="0"/>
      <p:bldP spid="42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2702560" y="2292350"/>
            <a:ext cx="7633335" cy="2687320"/>
          </a:xfrm>
          <a:prstGeom prst="roundRect">
            <a:avLst>
              <a:gd name="adj" fmla="val 8426"/>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800" dirty="0">
                <a:ea typeface="+mn-lt"/>
                <a:sym typeface="+mn-ea"/>
              </a:rPr>
              <a:t>结合图形和刚刚的表，你觉得这些三角形可以分成几类？怎样分？在小组里讨论交流，得出你们的结论吧！</a:t>
            </a:r>
            <a:endParaRPr lang="zh-CN" altLang="en-US" sz="2800" dirty="0">
              <a:solidFill>
                <a:schemeClr val="bg1"/>
              </a:solidFill>
              <a:ea typeface="+mn-lt"/>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矩形 22"/>
          <p:cNvSpPr/>
          <p:nvPr/>
        </p:nvSpPr>
        <p:spPr>
          <a:xfrm>
            <a:off x="7294880" y="1177925"/>
            <a:ext cx="2592388" cy="2740025"/>
          </a:xfrm>
          <a:prstGeom prst="rect">
            <a:avLst/>
          </a:prstGeom>
          <a:solidFill>
            <a:srgbClr val="F2DCDB"/>
          </a:solidFill>
          <a:ln w="25400" cap="flat" cmpd="sng">
            <a:solidFill>
              <a:srgbClr val="FF6699"/>
            </a:solidFill>
            <a:prstDash val="solid"/>
            <a:miter/>
            <a:headEnd type="none" w="med" len="med"/>
            <a:tailEnd type="none" w="med" len="med"/>
          </a:ln>
        </p:spPr>
        <p:txBody>
          <a:bodyPr anchor="t"/>
          <a:lstStyle/>
          <a:p>
            <a:pPr algn="ctr"/>
            <a:endParaRPr lang="zh-CN" altLang="en-US" sz="2200" dirty="0">
              <a:ea typeface="+mn-lt"/>
            </a:endParaRPr>
          </a:p>
        </p:txBody>
      </p:sp>
      <p:sp>
        <p:nvSpPr>
          <p:cNvPr id="217091" name="矩形 14"/>
          <p:cNvSpPr/>
          <p:nvPr/>
        </p:nvSpPr>
        <p:spPr>
          <a:xfrm>
            <a:off x="1889443" y="1174750"/>
            <a:ext cx="2808287" cy="2741613"/>
          </a:xfrm>
          <a:prstGeom prst="rect">
            <a:avLst/>
          </a:prstGeom>
          <a:solidFill>
            <a:srgbClr val="F2DCDB"/>
          </a:solidFill>
          <a:ln w="25400" cap="flat" cmpd="sng">
            <a:solidFill>
              <a:srgbClr val="FF6699"/>
            </a:solidFill>
            <a:prstDash val="solid"/>
            <a:miter/>
            <a:headEnd type="none" w="med" len="med"/>
            <a:tailEnd type="none" w="med" len="med"/>
          </a:ln>
        </p:spPr>
        <p:txBody>
          <a:bodyPr anchor="t"/>
          <a:lstStyle/>
          <a:p>
            <a:pPr algn="ctr"/>
            <a:endParaRPr lang="zh-CN" altLang="en-US" sz="2200" dirty="0">
              <a:ea typeface="+mn-lt"/>
            </a:endParaRPr>
          </a:p>
        </p:txBody>
      </p:sp>
      <p:sp>
        <p:nvSpPr>
          <p:cNvPr id="217094" name="圆角矩形标注 12"/>
          <p:cNvSpPr/>
          <p:nvPr/>
        </p:nvSpPr>
        <p:spPr>
          <a:xfrm>
            <a:off x="2335530" y="1409700"/>
            <a:ext cx="2298700" cy="862013"/>
          </a:xfrm>
          <a:prstGeom prst="wedgeRoundRectCallout">
            <a:avLst>
              <a:gd name="adj1" fmla="val -54259"/>
              <a:gd name="adj2" fmla="val 20046"/>
              <a:gd name="adj3" fmla="val 16667"/>
            </a:avLst>
          </a:prstGeom>
          <a:solidFill>
            <a:srgbClr val="E6E0EC"/>
          </a:solidFill>
          <a:ln w="25400" cap="flat" cmpd="sng">
            <a:solidFill>
              <a:srgbClr val="604A7B"/>
            </a:solidFill>
            <a:prstDash val="solid"/>
            <a:miter/>
            <a:headEnd type="none" w="med" len="med"/>
            <a:tailEnd type="none" w="med" len="med"/>
          </a:ln>
        </p:spPr>
        <p:txBody>
          <a:bodyPr anchor="ctr"/>
          <a:lstStyle/>
          <a:p>
            <a:r>
              <a:rPr lang="zh-CN" altLang="en-US" sz="2200" dirty="0">
                <a:ea typeface="+mn-lt"/>
                <a:cs typeface="+mn-lt"/>
              </a:rPr>
              <a:t>这两个三角形的</a:t>
            </a:r>
            <a:r>
              <a:rPr lang="en-US" altLang="zh-CN" sz="2200" dirty="0">
                <a:ea typeface="+mn-lt"/>
                <a:cs typeface="+mn-lt"/>
              </a:rPr>
              <a:t>3</a:t>
            </a:r>
            <a:r>
              <a:rPr lang="zh-CN" altLang="en-US" sz="2200" dirty="0">
                <a:ea typeface="+mn-lt"/>
                <a:cs typeface="+mn-lt"/>
              </a:rPr>
              <a:t>个角都是锐角。</a:t>
            </a:r>
          </a:p>
        </p:txBody>
      </p:sp>
      <p:sp>
        <p:nvSpPr>
          <p:cNvPr id="217095" name="矩形 13"/>
          <p:cNvSpPr/>
          <p:nvPr/>
        </p:nvSpPr>
        <p:spPr>
          <a:xfrm>
            <a:off x="4697730" y="1174750"/>
            <a:ext cx="2592388" cy="2741613"/>
          </a:xfrm>
          <a:prstGeom prst="rect">
            <a:avLst/>
          </a:prstGeom>
          <a:solidFill>
            <a:srgbClr val="F2DCDB"/>
          </a:solidFill>
          <a:ln w="25400" cap="flat" cmpd="sng">
            <a:solidFill>
              <a:srgbClr val="FF6699"/>
            </a:solidFill>
            <a:prstDash val="solid"/>
            <a:miter/>
            <a:headEnd type="none" w="med" len="med"/>
            <a:tailEnd type="none" w="med" len="med"/>
          </a:ln>
        </p:spPr>
        <p:txBody>
          <a:bodyPr anchor="t"/>
          <a:lstStyle/>
          <a:p>
            <a:pPr algn="ctr"/>
            <a:endParaRPr lang="zh-CN" altLang="en-US" sz="2200" dirty="0">
              <a:ea typeface="+mn-lt"/>
            </a:endParaRPr>
          </a:p>
        </p:txBody>
      </p:sp>
      <p:sp>
        <p:nvSpPr>
          <p:cNvPr id="217096" name="圆角矩形标注 16"/>
          <p:cNvSpPr/>
          <p:nvPr/>
        </p:nvSpPr>
        <p:spPr>
          <a:xfrm>
            <a:off x="7380605" y="1266825"/>
            <a:ext cx="2095500" cy="1296988"/>
          </a:xfrm>
          <a:prstGeom prst="wedgeRoundRectCallout">
            <a:avLst>
              <a:gd name="adj1" fmla="val 29588"/>
              <a:gd name="adj2" fmla="val 59968"/>
              <a:gd name="adj3" fmla="val 16667"/>
            </a:avLst>
          </a:prstGeom>
          <a:solidFill>
            <a:srgbClr val="DCE6F2"/>
          </a:solidFill>
          <a:ln w="25400" cap="flat" cmpd="sng">
            <a:solidFill>
              <a:srgbClr val="95B3D7"/>
            </a:solidFill>
            <a:prstDash val="solid"/>
            <a:miter/>
            <a:headEnd type="none" w="med" len="med"/>
            <a:tailEnd type="none" w="med" len="med"/>
          </a:ln>
        </p:spPr>
        <p:txBody>
          <a:bodyPr lIns="0" tIns="0" rIns="0" bIns="0" anchor="ctr"/>
          <a:lstStyle/>
          <a:p>
            <a:r>
              <a:rPr lang="zh-CN" altLang="en-US" sz="2200" dirty="0">
                <a:ea typeface="+mn-lt"/>
                <a:cs typeface="+mn-lt"/>
              </a:rPr>
              <a:t>这两个三角形中都有</a:t>
            </a:r>
            <a:r>
              <a:rPr lang="en-US" altLang="zh-CN" sz="2200" dirty="0">
                <a:ea typeface="+mn-lt"/>
                <a:cs typeface="+mn-lt"/>
              </a:rPr>
              <a:t>1</a:t>
            </a:r>
            <a:r>
              <a:rPr lang="zh-CN" altLang="en-US" sz="2200" dirty="0">
                <a:ea typeface="+mn-lt"/>
                <a:cs typeface="+mn-lt"/>
              </a:rPr>
              <a:t>个钝角，</a:t>
            </a:r>
            <a:r>
              <a:rPr lang="en-US" altLang="zh-CN" sz="2200" dirty="0">
                <a:ea typeface="+mn-lt"/>
                <a:cs typeface="+mn-lt"/>
              </a:rPr>
              <a:t>2</a:t>
            </a:r>
            <a:r>
              <a:rPr lang="zh-CN" altLang="en-US" sz="2200" dirty="0">
                <a:ea typeface="+mn-lt"/>
                <a:cs typeface="+mn-lt"/>
              </a:rPr>
              <a:t>个锐角。</a:t>
            </a:r>
          </a:p>
        </p:txBody>
      </p:sp>
      <p:sp>
        <p:nvSpPr>
          <p:cNvPr id="217097" name="圆角矩形标注 17"/>
          <p:cNvSpPr>
            <a:spLocks noChangeArrowheads="1"/>
          </p:cNvSpPr>
          <p:nvPr/>
        </p:nvSpPr>
        <p:spPr bwMode="auto">
          <a:xfrm>
            <a:off x="4762818" y="1262063"/>
            <a:ext cx="2309813" cy="1295400"/>
          </a:xfrm>
          <a:prstGeom prst="wedgeRoundRectCallout">
            <a:avLst>
              <a:gd name="adj1" fmla="val 27398"/>
              <a:gd name="adj2" fmla="val 65065"/>
              <a:gd name="adj3" fmla="val 16667"/>
            </a:avLst>
          </a:prstGeom>
          <a:solidFill>
            <a:srgbClr val="FFFF99"/>
          </a:solidFill>
          <a:ln w="25400" cmpd="sng">
            <a:solidFill>
              <a:srgbClr val="FFC000"/>
            </a:solidFill>
            <a:miter lim="800000"/>
          </a:ln>
          <a:effectLst>
            <a:outerShdw dist="50800" dir="5400000" algn="ctr" rotWithShape="0">
              <a:schemeClr val="bg1"/>
            </a:outerShdw>
          </a:effectLst>
        </p:spPr>
        <p:txBody>
          <a:bodyPr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200" i="0" u="none" strike="noStrike" kern="1200" cap="none" spc="0" normalizeH="0" baseline="0" noProof="0" smtClean="0">
                <a:ln>
                  <a:noFill/>
                </a:ln>
                <a:solidFill>
                  <a:schemeClr val="tx1"/>
                </a:solidFill>
                <a:effectLst/>
                <a:uLnTx/>
                <a:uFillTx/>
                <a:ea typeface="+mn-lt"/>
                <a:cs typeface="+mn-lt"/>
              </a:rPr>
              <a:t>这两个三角形中都有</a:t>
            </a:r>
            <a:r>
              <a:rPr kumimoji="0" lang="en-US" sz="2200" i="0" u="none" strike="noStrike" kern="1200" cap="none" spc="0" normalizeH="0" baseline="0" noProof="0" smtClean="0">
                <a:ln>
                  <a:noFill/>
                </a:ln>
                <a:solidFill>
                  <a:schemeClr val="tx1"/>
                </a:solidFill>
                <a:effectLst/>
                <a:uLnTx/>
                <a:uFillTx/>
                <a:ea typeface="+mn-lt"/>
                <a:cs typeface="+mn-lt"/>
              </a:rPr>
              <a:t>1</a:t>
            </a:r>
            <a:r>
              <a:rPr kumimoji="0" lang="zh-CN" altLang="en-US" sz="2200" i="0" u="none" strike="noStrike" kern="1200" cap="none" spc="0" normalizeH="0" baseline="0" noProof="0" smtClean="0">
                <a:ln>
                  <a:noFill/>
                </a:ln>
                <a:solidFill>
                  <a:schemeClr val="tx1"/>
                </a:solidFill>
                <a:effectLst/>
                <a:uLnTx/>
                <a:uFillTx/>
                <a:ea typeface="+mn-lt"/>
                <a:cs typeface="+mn-lt"/>
              </a:rPr>
              <a:t>个直角，</a:t>
            </a:r>
            <a:r>
              <a:rPr kumimoji="0" lang="en-US" sz="2200" i="0" u="none" strike="noStrike" kern="1200" cap="none" spc="0" normalizeH="0" baseline="0" noProof="0" smtClean="0">
                <a:ln>
                  <a:noFill/>
                </a:ln>
                <a:solidFill>
                  <a:schemeClr val="tx1"/>
                </a:solidFill>
                <a:effectLst/>
                <a:uLnTx/>
                <a:uFillTx/>
                <a:ea typeface="+mn-lt"/>
                <a:cs typeface="+mn-lt"/>
              </a:rPr>
              <a:t>2 </a:t>
            </a:r>
            <a:r>
              <a:rPr kumimoji="0" lang="zh-CN" altLang="en-US" sz="2200" i="0" u="none" strike="noStrike" kern="1200" cap="none" spc="0" normalizeH="0" baseline="0" noProof="0" smtClean="0">
                <a:ln>
                  <a:noFill/>
                </a:ln>
                <a:solidFill>
                  <a:schemeClr val="tx1"/>
                </a:solidFill>
                <a:effectLst/>
                <a:uLnTx/>
                <a:uFillTx/>
                <a:ea typeface="+mn-lt"/>
                <a:cs typeface="+mn-lt"/>
              </a:rPr>
              <a:t>个锐角。</a:t>
            </a:r>
          </a:p>
        </p:txBody>
      </p:sp>
      <p:pic>
        <p:nvPicPr>
          <p:cNvPr id="217100" name="Picture 13"/>
          <p:cNvPicPr>
            <a:picLocks noChangeAspect="1"/>
          </p:cNvPicPr>
          <p:nvPr/>
        </p:nvPicPr>
        <p:blipFill>
          <a:blip r:embed="rId2" cstate="email">
            <a:clrChange>
              <a:clrFrom>
                <a:srgbClr val="FDE5F3"/>
              </a:clrFrom>
              <a:clrTo>
                <a:srgbClr val="FDE5F3">
                  <a:alpha val="0"/>
                </a:srgbClr>
              </a:clrTo>
            </a:clrChange>
          </a:blip>
          <a:stretch>
            <a:fillRect/>
          </a:stretch>
        </p:blipFill>
        <p:spPr>
          <a:xfrm>
            <a:off x="2413318" y="2557463"/>
            <a:ext cx="1920875" cy="1081087"/>
          </a:xfrm>
          <a:prstGeom prst="rect">
            <a:avLst/>
          </a:prstGeom>
          <a:noFill/>
          <a:ln w="9525">
            <a:noFill/>
          </a:ln>
        </p:spPr>
      </p:pic>
      <p:pic>
        <p:nvPicPr>
          <p:cNvPr id="217102" name="Picture 14"/>
          <p:cNvPicPr>
            <a:picLocks noChangeAspect="1"/>
          </p:cNvPicPr>
          <p:nvPr/>
        </p:nvPicPr>
        <p:blipFill>
          <a:blip r:embed="rId3" cstate="email">
            <a:clrChange>
              <a:clrFrom>
                <a:srgbClr val="FDE5F3"/>
              </a:clrFrom>
              <a:clrTo>
                <a:srgbClr val="FDE5F3">
                  <a:alpha val="0"/>
                </a:srgbClr>
              </a:clrTo>
            </a:clrChange>
          </a:blip>
          <a:stretch>
            <a:fillRect/>
          </a:stretch>
        </p:blipFill>
        <p:spPr>
          <a:xfrm>
            <a:off x="4750118" y="3013075"/>
            <a:ext cx="2322512" cy="901700"/>
          </a:xfrm>
          <a:prstGeom prst="rect">
            <a:avLst/>
          </a:prstGeom>
          <a:noFill/>
          <a:ln w="9525">
            <a:noFill/>
          </a:ln>
        </p:spPr>
      </p:pic>
      <p:pic>
        <p:nvPicPr>
          <p:cNvPr id="217103" name="Picture 15"/>
          <p:cNvPicPr>
            <a:picLocks noChangeAspect="1"/>
          </p:cNvPicPr>
          <p:nvPr/>
        </p:nvPicPr>
        <p:blipFill>
          <a:blip r:embed="rId4" cstate="email">
            <a:clrChange>
              <a:clrFrom>
                <a:srgbClr val="FDE5F3"/>
              </a:clrFrom>
              <a:clrTo>
                <a:srgbClr val="FDE5F3">
                  <a:alpha val="0"/>
                </a:srgbClr>
              </a:clrTo>
            </a:clrChange>
          </a:blip>
          <a:stretch>
            <a:fillRect/>
          </a:stretch>
        </p:blipFill>
        <p:spPr>
          <a:xfrm>
            <a:off x="7345680" y="2689225"/>
            <a:ext cx="2401888" cy="1184275"/>
          </a:xfrm>
          <a:prstGeom prst="rect">
            <a:avLst/>
          </a:prstGeom>
          <a:noFill/>
          <a:ln w="9525">
            <a:noFill/>
          </a:ln>
        </p:spPr>
      </p:pic>
      <p:sp>
        <p:nvSpPr>
          <p:cNvPr id="217104" name="矩形 1"/>
          <p:cNvSpPr/>
          <p:nvPr/>
        </p:nvSpPr>
        <p:spPr>
          <a:xfrm>
            <a:off x="1892618" y="4165600"/>
            <a:ext cx="6613525" cy="2030095"/>
          </a:xfrm>
          <a:prstGeom prst="rect">
            <a:avLst/>
          </a:prstGeom>
          <a:noFill/>
          <a:ln w="9525">
            <a:noFill/>
          </a:ln>
        </p:spPr>
        <p:txBody>
          <a:bodyPr anchor="t">
            <a:spAutoFit/>
          </a:bodyPr>
          <a:lstStyle/>
          <a:p>
            <a:pPr fontAlgn="auto">
              <a:lnSpc>
                <a:spcPct val="150000"/>
              </a:lnSpc>
            </a:pPr>
            <a:r>
              <a:rPr lang="en-US" altLang="zh-CN" sz="2800" dirty="0">
                <a:ea typeface="+mn-lt"/>
                <a:cs typeface="+mn-lt"/>
              </a:rPr>
              <a:t>3</a:t>
            </a:r>
            <a:r>
              <a:rPr lang="zh-CN" altLang="en-US" sz="2800" dirty="0">
                <a:ea typeface="+mn-lt"/>
                <a:cs typeface="+mn-lt"/>
              </a:rPr>
              <a:t>个角都是锐角的三角形是</a:t>
            </a:r>
            <a:r>
              <a:rPr lang="zh-CN" altLang="en-US" sz="2800" dirty="0">
                <a:solidFill>
                  <a:srgbClr val="FF6699"/>
                </a:solidFill>
                <a:ea typeface="+mn-lt"/>
                <a:cs typeface="+mn-lt"/>
              </a:rPr>
              <a:t>锐角三角形</a:t>
            </a:r>
            <a:r>
              <a:rPr lang="zh-CN" altLang="en-US" sz="2800" dirty="0">
                <a:ea typeface="+mn-lt"/>
                <a:cs typeface="+mn-lt"/>
              </a:rPr>
              <a:t>；</a:t>
            </a:r>
          </a:p>
          <a:p>
            <a:pPr fontAlgn="auto">
              <a:lnSpc>
                <a:spcPct val="150000"/>
              </a:lnSpc>
            </a:pPr>
            <a:r>
              <a:rPr lang="zh-CN" altLang="en-US" sz="2800" dirty="0">
                <a:ea typeface="+mn-lt"/>
                <a:cs typeface="+mn-lt"/>
              </a:rPr>
              <a:t>有</a:t>
            </a:r>
            <a:r>
              <a:rPr lang="en-US" altLang="zh-CN" sz="2800" dirty="0">
                <a:ea typeface="+mn-lt"/>
                <a:cs typeface="+mn-lt"/>
              </a:rPr>
              <a:t>1</a:t>
            </a:r>
            <a:r>
              <a:rPr lang="zh-CN" altLang="en-US" sz="2800" dirty="0">
                <a:ea typeface="+mn-lt"/>
                <a:cs typeface="+mn-lt"/>
              </a:rPr>
              <a:t>个角是直角的三角形是</a:t>
            </a:r>
            <a:r>
              <a:rPr lang="zh-CN" altLang="en-US" sz="2800" dirty="0">
                <a:solidFill>
                  <a:srgbClr val="FF6699"/>
                </a:solidFill>
                <a:ea typeface="+mn-lt"/>
                <a:cs typeface="+mn-lt"/>
              </a:rPr>
              <a:t>直角三角形</a:t>
            </a:r>
            <a:r>
              <a:rPr lang="zh-CN" altLang="en-US" sz="2800" dirty="0">
                <a:ea typeface="+mn-lt"/>
                <a:cs typeface="+mn-lt"/>
              </a:rPr>
              <a:t>；</a:t>
            </a:r>
          </a:p>
          <a:p>
            <a:pPr fontAlgn="auto">
              <a:lnSpc>
                <a:spcPct val="150000"/>
              </a:lnSpc>
            </a:pPr>
            <a:r>
              <a:rPr lang="zh-CN" altLang="en-US" sz="2800" dirty="0">
                <a:ea typeface="+mn-lt"/>
                <a:cs typeface="+mn-lt"/>
              </a:rPr>
              <a:t>有</a:t>
            </a:r>
            <a:r>
              <a:rPr lang="en-US" altLang="zh-CN" sz="2800" dirty="0">
                <a:ea typeface="+mn-lt"/>
                <a:cs typeface="+mn-lt"/>
              </a:rPr>
              <a:t>1</a:t>
            </a:r>
            <a:r>
              <a:rPr lang="zh-CN" altLang="en-US" sz="2800" dirty="0">
                <a:ea typeface="+mn-lt"/>
                <a:cs typeface="+mn-lt"/>
              </a:rPr>
              <a:t>个角是钝角的三角形是</a:t>
            </a:r>
            <a:r>
              <a:rPr lang="zh-CN" altLang="en-US" sz="2800" dirty="0">
                <a:solidFill>
                  <a:srgbClr val="FF6699"/>
                </a:solidFill>
                <a:ea typeface="+mn-lt"/>
                <a:cs typeface="+mn-lt"/>
              </a:rPr>
              <a:t>钝角三角形</a:t>
            </a:r>
            <a:r>
              <a:rPr lang="zh-CN" altLang="en-US" sz="2800" dirty="0">
                <a:ea typeface="+mn-lt"/>
                <a:cs typeface="+mn-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17094"/>
                                        </p:tgtEl>
                                        <p:attrNameLst>
                                          <p:attrName>style.visibility</p:attrName>
                                        </p:attrNameLst>
                                      </p:cBhvr>
                                      <p:to>
                                        <p:strVal val="visible"/>
                                      </p:to>
                                    </p:set>
                                    <p:animEffect transition="in" filter="wipe(down)">
                                      <p:cBhvr>
                                        <p:cTn id="7" dur="500"/>
                                        <p:tgtEl>
                                          <p:spTgt spid="21709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7091"/>
                                        </p:tgtEl>
                                        <p:attrNameLst>
                                          <p:attrName>style.visibility</p:attrName>
                                        </p:attrNameLst>
                                      </p:cBhvr>
                                      <p:to>
                                        <p:strVal val="visible"/>
                                      </p:to>
                                    </p:set>
                                    <p:animEffect transition="in" filter="wipe(down)">
                                      <p:cBhvr>
                                        <p:cTn id="10" dur="500"/>
                                        <p:tgtEl>
                                          <p:spTgt spid="21709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17100"/>
                                        </p:tgtEl>
                                        <p:attrNameLst>
                                          <p:attrName>style.visibility</p:attrName>
                                        </p:attrNameLst>
                                      </p:cBhvr>
                                      <p:to>
                                        <p:strVal val="visible"/>
                                      </p:to>
                                    </p:set>
                                    <p:animEffect transition="in" filter="wipe(down)">
                                      <p:cBhvr>
                                        <p:cTn id="15" dur="500"/>
                                        <p:tgtEl>
                                          <p:spTgt spid="21710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17097"/>
                                        </p:tgtEl>
                                        <p:attrNameLst>
                                          <p:attrName>style.visibility</p:attrName>
                                        </p:attrNameLst>
                                      </p:cBhvr>
                                      <p:to>
                                        <p:strVal val="visible"/>
                                      </p:to>
                                    </p:set>
                                    <p:animEffect transition="in" filter="wipe(down)">
                                      <p:cBhvr>
                                        <p:cTn id="20" dur="500"/>
                                        <p:tgtEl>
                                          <p:spTgt spid="217097"/>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17095"/>
                                        </p:tgtEl>
                                        <p:attrNameLst>
                                          <p:attrName>style.visibility</p:attrName>
                                        </p:attrNameLst>
                                      </p:cBhvr>
                                      <p:to>
                                        <p:strVal val="visible"/>
                                      </p:to>
                                    </p:set>
                                    <p:animEffect transition="in" filter="wipe(down)">
                                      <p:cBhvr>
                                        <p:cTn id="23" dur="500"/>
                                        <p:tgtEl>
                                          <p:spTgt spid="21709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17102"/>
                                        </p:tgtEl>
                                        <p:attrNameLst>
                                          <p:attrName>style.visibility</p:attrName>
                                        </p:attrNameLst>
                                      </p:cBhvr>
                                      <p:to>
                                        <p:strVal val="visible"/>
                                      </p:to>
                                    </p:set>
                                    <p:animEffect transition="in" filter="wipe(down)">
                                      <p:cBhvr>
                                        <p:cTn id="28" dur="500"/>
                                        <p:tgtEl>
                                          <p:spTgt spid="21710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17096"/>
                                        </p:tgtEl>
                                        <p:attrNameLst>
                                          <p:attrName>style.visibility</p:attrName>
                                        </p:attrNameLst>
                                      </p:cBhvr>
                                      <p:to>
                                        <p:strVal val="visible"/>
                                      </p:to>
                                    </p:set>
                                    <p:animEffect transition="in" filter="wipe(down)">
                                      <p:cBhvr>
                                        <p:cTn id="33" dur="500"/>
                                        <p:tgtEl>
                                          <p:spTgt spid="21709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17090"/>
                                        </p:tgtEl>
                                        <p:attrNameLst>
                                          <p:attrName>style.visibility</p:attrName>
                                        </p:attrNameLst>
                                      </p:cBhvr>
                                      <p:to>
                                        <p:strVal val="visible"/>
                                      </p:to>
                                    </p:set>
                                    <p:animEffect transition="in" filter="wipe(down)">
                                      <p:cBhvr>
                                        <p:cTn id="36" dur="500"/>
                                        <p:tgtEl>
                                          <p:spTgt spid="21709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217103"/>
                                        </p:tgtEl>
                                        <p:attrNameLst>
                                          <p:attrName>style.visibility</p:attrName>
                                        </p:attrNameLst>
                                      </p:cBhvr>
                                      <p:to>
                                        <p:strVal val="visible"/>
                                      </p:to>
                                    </p:set>
                                    <p:animEffect transition="in" filter="wipe(down)">
                                      <p:cBhvr>
                                        <p:cTn id="41" dur="500"/>
                                        <p:tgtEl>
                                          <p:spTgt spid="21710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17104"/>
                                        </p:tgtEl>
                                        <p:attrNameLst>
                                          <p:attrName>style.visibility</p:attrName>
                                        </p:attrNameLst>
                                      </p:cBhvr>
                                      <p:to>
                                        <p:strVal val="visible"/>
                                      </p:to>
                                    </p:set>
                                    <p:animEffect transition="in" filter="wipe(down)">
                                      <p:cBhvr>
                                        <p:cTn id="46" dur="500"/>
                                        <p:tgtEl>
                                          <p:spTgt spid="217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bldLvl="0" animBg="1"/>
      <p:bldP spid="217091" grpId="0" bldLvl="0" animBg="1"/>
      <p:bldP spid="217094" grpId="0" bldLvl="0" animBg="1"/>
      <p:bldP spid="217095" grpId="0" bldLvl="0" animBg="1"/>
      <p:bldP spid="217096" grpId="0" bldLvl="0" animBg="1"/>
      <p:bldP spid="217097" grpId="0" bldLvl="0" animBg="1"/>
      <p:bldP spid="2171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106" name="圆角矩形标注 26"/>
          <p:cNvSpPr/>
          <p:nvPr/>
        </p:nvSpPr>
        <p:spPr>
          <a:xfrm flipH="1">
            <a:off x="3453765" y="1038860"/>
            <a:ext cx="4775200" cy="1743075"/>
          </a:xfrm>
          <a:prstGeom prst="wedgeRoundRectCallout">
            <a:avLst>
              <a:gd name="adj1" fmla="val 53167"/>
              <a:gd name="adj2" fmla="val 4231"/>
              <a:gd name="adj3" fmla="val 16667"/>
            </a:avLst>
          </a:prstGeom>
          <a:solidFill>
            <a:srgbClr val="EBF1DE"/>
          </a:solidFill>
          <a:ln w="25400" cap="flat" cmpd="sng">
            <a:solidFill>
              <a:srgbClr val="77933C"/>
            </a:solidFill>
            <a:prstDash val="solid"/>
            <a:miter/>
            <a:headEnd type="none" w="med" len="med"/>
            <a:tailEnd type="none" w="med" len="med"/>
          </a:ln>
        </p:spPr>
        <p:txBody>
          <a:bodyPr lIns="0" tIns="0" rIns="0" bIns="0" anchor="ctr"/>
          <a:lstStyle/>
          <a:p>
            <a:pPr fontAlgn="auto">
              <a:lnSpc>
                <a:spcPct val="150000"/>
              </a:lnSpc>
            </a:pPr>
            <a:r>
              <a:rPr lang="zh-CN" altLang="en-US" sz="2800" dirty="0">
                <a:ea typeface="+mn-lt"/>
                <a:cs typeface="+mn-lt"/>
              </a:rPr>
              <a:t>一个三角形中可能有</a:t>
            </a:r>
            <a:r>
              <a:rPr lang="en-US" altLang="zh-CN" sz="2800" dirty="0">
                <a:ea typeface="+mn-lt"/>
                <a:cs typeface="+mn-lt"/>
              </a:rPr>
              <a:t>2</a:t>
            </a:r>
            <a:r>
              <a:rPr lang="zh-CN" altLang="en-US" sz="2800" dirty="0">
                <a:ea typeface="+mn-lt"/>
                <a:cs typeface="+mn-lt"/>
              </a:rPr>
              <a:t>个直角或</a:t>
            </a:r>
            <a:r>
              <a:rPr lang="en-US" altLang="zh-CN" sz="2800" dirty="0">
                <a:ea typeface="+mn-lt"/>
                <a:cs typeface="+mn-lt"/>
              </a:rPr>
              <a:t>2</a:t>
            </a:r>
            <a:r>
              <a:rPr lang="zh-CN" altLang="en-US" sz="2800" dirty="0">
                <a:ea typeface="+mn-lt"/>
                <a:cs typeface="+mn-lt"/>
              </a:rPr>
              <a:t>个钝角吗？为什么？</a:t>
            </a:r>
          </a:p>
        </p:txBody>
      </p:sp>
      <p:sp>
        <p:nvSpPr>
          <p:cNvPr id="5" name="圆角矩形 4"/>
          <p:cNvSpPr/>
          <p:nvPr/>
        </p:nvSpPr>
        <p:spPr>
          <a:xfrm>
            <a:off x="361315" y="3485515"/>
            <a:ext cx="8883650" cy="2985135"/>
          </a:xfrm>
          <a:prstGeom prst="roundRect">
            <a:avLst>
              <a:gd name="adj" fmla="val 50000"/>
            </a:avLst>
          </a:prstGeom>
          <a:solidFill>
            <a:srgbClr val="A1C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zh-CN" altLang="en-US" sz="2800" dirty="0">
                <a:solidFill>
                  <a:schemeClr val="bg1"/>
                </a:solidFill>
                <a:latin typeface="+mn-ea"/>
                <a:sym typeface="+mn-ea"/>
              </a:rPr>
              <a:t>不可能哦。如果一个三角形中有了</a:t>
            </a:r>
            <a:r>
              <a:rPr lang="en-US" altLang="zh-CN" sz="2800" dirty="0">
                <a:solidFill>
                  <a:schemeClr val="bg1"/>
                </a:solidFill>
                <a:latin typeface="+mn-ea"/>
                <a:sym typeface="+mn-ea"/>
              </a:rPr>
              <a:t>2</a:t>
            </a:r>
            <a:r>
              <a:rPr lang="zh-CN" altLang="en-US" sz="2800" dirty="0">
                <a:solidFill>
                  <a:schemeClr val="bg1"/>
                </a:solidFill>
                <a:latin typeface="+mn-ea"/>
                <a:sym typeface="+mn-ea"/>
              </a:rPr>
              <a:t>个直角，那么根据三角形的内角和为</a:t>
            </a:r>
            <a:r>
              <a:rPr lang="en-US" altLang="zh-CN" sz="2800" dirty="0">
                <a:solidFill>
                  <a:schemeClr val="bg1"/>
                </a:solidFill>
                <a:latin typeface="+mn-ea"/>
                <a:sym typeface="+mn-ea"/>
              </a:rPr>
              <a:t>180</a:t>
            </a:r>
            <a:r>
              <a:rPr lang="zh-CN" altLang="en-US" sz="2800" dirty="0">
                <a:solidFill>
                  <a:schemeClr val="bg1"/>
                </a:solidFill>
                <a:latin typeface="+mn-ea"/>
                <a:sym typeface="+mn-ea"/>
              </a:rPr>
              <a:t>度，第三个角就是</a:t>
            </a:r>
            <a:r>
              <a:rPr lang="en-US" altLang="zh-CN" sz="2800" dirty="0">
                <a:solidFill>
                  <a:schemeClr val="bg1"/>
                </a:solidFill>
                <a:latin typeface="+mn-ea"/>
                <a:sym typeface="+mn-ea"/>
              </a:rPr>
              <a:t>0</a:t>
            </a:r>
            <a:r>
              <a:rPr lang="zh-CN" altLang="en-US" sz="2800" dirty="0">
                <a:solidFill>
                  <a:schemeClr val="bg1"/>
                </a:solidFill>
                <a:latin typeface="+mn-ea"/>
                <a:sym typeface="+mn-ea"/>
              </a:rPr>
              <a:t>度了，不可能。而如果有了</a:t>
            </a:r>
            <a:r>
              <a:rPr lang="en-US" altLang="zh-CN" sz="2800" dirty="0">
                <a:solidFill>
                  <a:schemeClr val="bg1"/>
                </a:solidFill>
                <a:latin typeface="+mn-ea"/>
                <a:sym typeface="+mn-ea"/>
              </a:rPr>
              <a:t>2</a:t>
            </a:r>
            <a:r>
              <a:rPr lang="zh-CN" altLang="en-US" sz="2800" dirty="0">
                <a:solidFill>
                  <a:schemeClr val="bg1"/>
                </a:solidFill>
                <a:latin typeface="+mn-ea"/>
                <a:sym typeface="+mn-ea"/>
              </a:rPr>
              <a:t>个钝角，它们的和已经超过</a:t>
            </a:r>
            <a:r>
              <a:rPr lang="en-US" altLang="zh-CN" sz="2800" dirty="0">
                <a:solidFill>
                  <a:schemeClr val="bg1"/>
                </a:solidFill>
                <a:latin typeface="+mn-ea"/>
                <a:sym typeface="+mn-ea"/>
              </a:rPr>
              <a:t>180</a:t>
            </a:r>
            <a:r>
              <a:rPr lang="zh-CN" altLang="en-US" sz="2800" dirty="0">
                <a:solidFill>
                  <a:schemeClr val="bg1"/>
                </a:solidFill>
                <a:latin typeface="+mn-ea"/>
                <a:sym typeface="+mn-ea"/>
              </a:rPr>
              <a:t>度了，更加不可能。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17106"/>
                                        </p:tgtEl>
                                        <p:attrNameLst>
                                          <p:attrName>style.visibility</p:attrName>
                                        </p:attrNameLst>
                                      </p:cBhvr>
                                      <p:to>
                                        <p:strVal val="visible"/>
                                      </p:to>
                                    </p:set>
                                    <p:animEffect transition="in" filter="wipe(down)">
                                      <p:cBhvr>
                                        <p:cTn id="7" dur="500"/>
                                        <p:tgtEl>
                                          <p:spTgt spid="21710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106" grpId="0" bldLvl="0" animBg="1"/>
      <p:bldP spid="5"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852</Words>
  <Application>Microsoft Office PowerPoint</Application>
  <PresentationFormat>宽屏</PresentationFormat>
  <Paragraphs>102</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楷体</vt:lpstr>
      <vt:lpstr>楷体_GB2312</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2019-05-20T10:58:00Z</dcterms:created>
  <dcterms:modified xsi:type="dcterms:W3CDTF">2023-01-16T17:49:43Z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67C99A0FCC8D4BEBABB49227C5DDCA15</vt:lpwstr>
  </property>
  <property fmtid="{A09F084E-AD41-489F-8076-AA5BE3082BCA}" pid="100">
    <vt:ui4>5</vt:ui4>
  </property>
  <property fmtid="{64440492-4C8B-11D1-8B70-080036B11A03}" pid="11">
    <vt:lpwstr>www.2ppt.com-爱PPT提供资源下载</vt:lpwstr>
  </property>
</Properties>
</file>