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p:scale>
          <a:sx n="100" d="100"/>
          <a:sy n="100" d="100"/>
        </p:scale>
        <p:origin x="-936" y="-432"/>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6</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第二课时　</a:t>
            </a:r>
            <a:r>
              <a:rPr lang="en-US" altLang="zh-CN"/>
              <a:t>Reading (  1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Sunshine </a:t>
            </a:r>
            <a:r>
              <a:rPr lang="en-US" altLang="zh-CN" sz="6600" dirty="0"/>
              <a:t>for all</a:t>
            </a:r>
            <a:endParaRPr lang="zh-CN" altLang="zh-CN" sz="6600" dirty="0"/>
          </a:p>
        </p:txBody>
      </p:sp>
      <p:sp>
        <p:nvSpPr>
          <p:cNvPr id="5" name="矩形 4"/>
          <p:cNvSpPr/>
          <p:nvPr/>
        </p:nvSpPr>
        <p:spPr>
          <a:xfrm>
            <a:off x="0" y="904786"/>
            <a:ext cx="12192000" cy="923330"/>
          </a:xfrm>
          <a:prstGeom prst="rect">
            <a:avLst/>
          </a:prstGeom>
        </p:spPr>
        <p:txBody>
          <a:bodyPr wrap="square">
            <a:spAutoFit/>
          </a:bodyPr>
          <a:lstStyle/>
          <a:p>
            <a:pPr algn="ctr"/>
            <a:r>
              <a:rPr lang="en-US" altLang="zh-CN" sz="5400" dirty="0"/>
              <a:t>Unit 6</a:t>
            </a:r>
            <a:endParaRPr lang="zh-CN" altLang="en-US" sz="5400" dirty="0"/>
          </a:p>
        </p:txBody>
      </p:sp>
      <p:sp>
        <p:nvSpPr>
          <p:cNvPr id="6" name="矩形 5"/>
          <p:cNvSpPr/>
          <p:nvPr/>
        </p:nvSpPr>
        <p:spPr>
          <a:xfrm>
            <a:off x="0" y="453767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2</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7" name="矩形 6"/>
          <p:cNvSpPr/>
          <p:nvPr/>
        </p:nvSpPr>
        <p:spPr>
          <a:xfrm>
            <a:off x="0" y="5974707"/>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264093" y="1160449"/>
            <a:ext cx="9663814"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Adam Braun set up the organization Pencils of Promise in 2008.Its goal is to make sure all children have a chance for education.Six years later,the non-profit(  </a:t>
            </a:r>
            <a:r>
              <a:rPr lang="zh-CN" altLang="zh-CN" sz="2200">
                <a:solidFill>
                  <a:srgbClr val="000000"/>
                </a:solidFill>
                <a:latin typeface="Times New Roman" panose="02020603050405020304" pitchFamily="18" charset="0"/>
                <a:cs typeface="Times New Roman" panose="02020603050405020304" pitchFamily="18" charset="0"/>
              </a:rPr>
              <a:t>非营利的</a:t>
            </a:r>
            <a:r>
              <a:rPr lang="en-US" altLang="zh-CN" sz="2200">
                <a:solidFill>
                  <a:srgbClr val="000000"/>
                </a:solidFill>
                <a:latin typeface="Times New Roman" panose="02020603050405020304" pitchFamily="18" charset="0"/>
                <a:cs typeface="Times New Roman" panose="02020603050405020304" pitchFamily="18" charset="0"/>
              </a:rPr>
              <a:t>  ) organization built a new school somewhere every 90 hours.It has helped more than 22,000 children in Africa,Asia and Latin America.</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 all started when Adam Braun was a college student.He was visiting India when a boy stopped him and asked for money in the street.Mr Braun asked the boy what he would want,if he could have anything in the world.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 thought the answer was going to be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 house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 or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 car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 or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 boat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.His answer was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a pencil</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.So I gave him my pencil and he was just happy and excited.I realized he never had been to school before,and that was the reality(  </a:t>
            </a:r>
            <a:r>
              <a:rPr lang="zh-CN" altLang="zh-CN" sz="2200">
                <a:solidFill>
                  <a:srgbClr val="000000"/>
                </a:solidFill>
                <a:latin typeface="Times New Roman" panose="02020603050405020304" pitchFamily="18" charset="0"/>
                <a:cs typeface="Times New Roman" panose="02020603050405020304" pitchFamily="18" charset="0"/>
              </a:rPr>
              <a:t>现实</a:t>
            </a:r>
            <a:r>
              <a:rPr lang="en-US" altLang="zh-CN" sz="2200">
                <a:solidFill>
                  <a:srgbClr val="000000"/>
                </a:solidFill>
                <a:latin typeface="Times New Roman" panose="02020603050405020304" pitchFamily="18" charset="0"/>
                <a:cs typeface="Times New Roman" panose="02020603050405020304" pitchFamily="18" charset="0"/>
              </a:rPr>
              <a:t>  ) for 57 million children around the world,” Braun said.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Adam Braun started working in finance(  </a:t>
            </a:r>
            <a:r>
              <a:rPr lang="zh-CN" altLang="zh-CN" sz="2200">
                <a:solidFill>
                  <a:srgbClr val="000000"/>
                </a:solidFill>
                <a:latin typeface="Times New Roman" panose="02020603050405020304" pitchFamily="18" charset="0"/>
                <a:cs typeface="Times New Roman" panose="02020603050405020304" pitchFamily="18" charset="0"/>
              </a:rPr>
              <a:t>金融</a:t>
            </a:r>
            <a:r>
              <a:rPr lang="en-US" altLang="zh-CN" sz="2200">
                <a:solidFill>
                  <a:srgbClr val="000000"/>
                </a:solidFill>
                <a:latin typeface="Times New Roman" panose="02020603050405020304" pitchFamily="18" charset="0"/>
                <a:cs typeface="Times New Roman" panose="02020603050405020304" pitchFamily="18" charset="0"/>
              </a:rPr>
              <a:t>  ) after he graduated from college.But he never forgot the boy and the problem he realized.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“We live in a world in which every child can have a chance to get a good education,because we have everything necessary already.We are able to educate every child.So I promised to help change that world,” Braun said.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Mr Braun raised money for his project.He paid for building the first Pencils of Promise school in Laos five years ago.Since then,his organization has helped pay for more than 200 schools in the countryside of Laos,Nicaragua,Guatemala and Ghana.</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32511"/>
            <a:ext cx="8128000" cy="533607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1.When did Adam Braun set up the organization Pencils of Promise?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In 2008./He did it in 2008.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2.How often did the organization build a new school somewhere six years later?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Every 90 hours.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would the boy in India want if Adam Braun could have anything in the world?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A pencil.</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4.What did the boy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answer make Adam realize?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He realized that the boy had never been to school before and that was the reality for 57 million children around the world.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5.Why did Adam Braun set up the organization Pencils of Promise?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He did that to educate every child and help change the world.</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1.You can get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chance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机会</a:t>
            </a:r>
            <a:r>
              <a:rPr lang="en-US" altLang="zh-CN" sz="2200" dirty="0">
                <a:solidFill>
                  <a:srgbClr val="000000"/>
                </a:solidFill>
                <a:latin typeface="Times New Roman" panose="02020603050405020304" pitchFamily="18" charset="0"/>
                <a:cs typeface="Times New Roman" panose="02020603050405020304" pitchFamily="18" charset="0"/>
              </a:rPr>
              <a:t>  ) if you work hard.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2.It is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necessary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必要的</a:t>
            </a:r>
            <a:r>
              <a:rPr lang="en-US" altLang="zh-CN" sz="2200" dirty="0">
                <a:solidFill>
                  <a:srgbClr val="000000"/>
                </a:solidFill>
                <a:latin typeface="Times New Roman" panose="02020603050405020304" pitchFamily="18" charset="0"/>
                <a:cs typeface="Times New Roman" panose="02020603050405020304" pitchFamily="18" charset="0"/>
              </a:rPr>
              <a:t>  ) for you to organize your ideas first before you write an article.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3.This company needs some people with business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background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背景</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Achieving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实现</a:t>
            </a:r>
            <a:r>
              <a:rPr lang="en-US" altLang="zh-CN" sz="2200" dirty="0">
                <a:solidFill>
                  <a:srgbClr val="000000"/>
                </a:solidFill>
                <a:latin typeface="Times New Roman" panose="02020603050405020304" pitchFamily="18" charset="0"/>
                <a:cs typeface="Times New Roman" panose="02020603050405020304" pitchFamily="18" charset="0"/>
              </a:rPr>
              <a:t>  ) our dream is not </a:t>
            </a:r>
            <a:r>
              <a:rPr lang="en-US" altLang="zh-CN" sz="2200" dirty="0" err="1">
                <a:solidFill>
                  <a:srgbClr val="000000"/>
                </a:solidFill>
                <a:latin typeface="Times New Roman" panose="02020603050405020304" pitchFamily="18" charset="0"/>
                <a:cs typeface="Times New Roman" panose="02020603050405020304" pitchFamily="18" charset="0"/>
              </a:rPr>
              <a:t>easy,but</a:t>
            </a:r>
            <a:r>
              <a:rPr lang="en-US" altLang="zh-CN" sz="2200" dirty="0">
                <a:solidFill>
                  <a:srgbClr val="000000"/>
                </a:solidFill>
                <a:latin typeface="Times New Roman" panose="02020603050405020304" pitchFamily="18" charset="0"/>
                <a:cs typeface="Times New Roman" panose="02020603050405020304" pitchFamily="18" charset="0"/>
              </a:rPr>
              <a:t> we should never give up.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5.What do you know about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event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比赛项目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278376" y="2217559"/>
            <a:ext cx="10166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278376" y="2503498"/>
            <a:ext cx="10166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991837" y="2610964"/>
            <a:ext cx="137814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991837" y="2896903"/>
            <a:ext cx="1378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925343" y="3429000"/>
            <a:ext cx="153763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7925344" y="3714939"/>
            <a:ext cx="15376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524004" y="4195215"/>
            <a:ext cx="137814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524004" y="4481154"/>
            <a:ext cx="13781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705118" y="5007396"/>
            <a:ext cx="9189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705118" y="5293335"/>
            <a:ext cx="9189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1.Mary wants to be a good </a:t>
            </a:r>
            <a:r>
              <a:rPr lang="en-US" altLang="zh-CN" sz="2200" dirty="0" err="1">
                <a:solidFill>
                  <a:srgbClr val="000000"/>
                </a:solidFill>
                <a:latin typeface="Times New Roman" panose="02020603050405020304" pitchFamily="18" charset="0"/>
                <a:cs typeface="Times New Roman" panose="02020603050405020304" pitchFamily="18" charset="0"/>
              </a:rPr>
              <a:t>dancer,so</a:t>
            </a:r>
            <a:r>
              <a:rPr lang="en-US" altLang="zh-CN" sz="2200" dirty="0">
                <a:solidFill>
                  <a:srgbClr val="000000"/>
                </a:solidFill>
                <a:latin typeface="Times New Roman" panose="02020603050405020304" pitchFamily="18" charset="0"/>
                <a:cs typeface="Times New Roman" panose="02020603050405020304" pitchFamily="18" charset="0"/>
              </a:rPr>
              <a:t> she </a:t>
            </a:r>
            <a:r>
              <a:rPr lang="en-US" altLang="zh-CN" sz="2200" dirty="0" err="1">
                <a:solidFill>
                  <a:srgbClr val="000000"/>
                </a:solidFill>
                <a:latin typeface="Times New Roman" panose="02020603050405020304" pitchFamily="18" charset="0"/>
                <a:cs typeface="Times New Roman" panose="02020603050405020304" pitchFamily="18" charset="0"/>
              </a:rPr>
              <a:t>practises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dancing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dance  ) hard every 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 poor old man makes a living by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training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train  ) dogs.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3.Make sure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be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be  ) safe when you go skiing in the mountains.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athletes tried their best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finish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finish  ) the tasks.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 reading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read  ) a novel when she came into my house yesterday evening.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893445" y="2206926"/>
            <a:ext cx="108043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893445" y="2492865"/>
            <a:ext cx="10804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532477" y="3015001"/>
            <a:ext cx="111233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532478" y="3300940"/>
            <a:ext cx="11123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672320" y="3429000"/>
            <a:ext cx="78272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672320" y="3714939"/>
            <a:ext cx="7827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501119" y="4173949"/>
            <a:ext cx="12186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501120" y="4459888"/>
            <a:ext cx="12186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651595" y="4620518"/>
            <a:ext cx="15163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651595" y="4906457"/>
            <a:ext cx="1516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work,confident,feel,swim,study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1.Smile will not only help you make friends but also make 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better.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2.Jack is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swimming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coach for John.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good for 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work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with these kind people in the company.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4.After getting 100 </a:t>
            </a:r>
            <a:r>
              <a:rPr lang="en-US" altLang="zh-CN" sz="2200" dirty="0" err="1">
                <a:solidFill>
                  <a:srgbClr val="000000"/>
                </a:solidFill>
                <a:latin typeface="Times New Roman" panose="02020603050405020304" pitchFamily="18" charset="0"/>
                <a:cs typeface="Times New Roman" panose="02020603050405020304" pitchFamily="18" charset="0"/>
              </a:rPr>
              <a:t>points,she</a:t>
            </a:r>
            <a:r>
              <a:rPr lang="en-US" altLang="zh-CN" sz="2200" dirty="0">
                <a:solidFill>
                  <a:srgbClr val="000000"/>
                </a:solidFill>
                <a:latin typeface="Times New Roman" panose="02020603050405020304" pitchFamily="18" charset="0"/>
                <a:cs typeface="Times New Roman" panose="02020603050405020304" pitchFamily="18" charset="0"/>
              </a:rPr>
              <a:t> feels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 confident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than before.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5.Our parents expect all of 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 study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hard and get good results.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9275679" y="2600331"/>
            <a:ext cx="7933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9275679" y="2886270"/>
            <a:ext cx="7933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629790" y="3423214"/>
            <a:ext cx="144194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629790" y="3709153"/>
            <a:ext cx="14419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384700" y="3844981"/>
            <a:ext cx="106980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384701" y="4130920"/>
            <a:ext cx="10698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096000" y="4620517"/>
            <a:ext cx="210170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6096000" y="4906456"/>
            <a:ext cx="21017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586180" y="5007396"/>
            <a:ext cx="108043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586180" y="5293335"/>
            <a:ext cx="10804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702390" y="1152662"/>
            <a:ext cx="9578753"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我是这个年轻女孩的舞蹈教练。</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am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dancing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coach</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young girl.</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世界杯把人们聚在一起。</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World Cup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brings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people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together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我确信越来越多的人会因为健康而戒烟。</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m sure more and more people will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give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smoking because of health.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由于上次比赛的成功</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他现在感觉更加自信了。</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feels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confident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now because of his success in the last match.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他的父母尽他们所能帮助他实现梦想。</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His parents try their best to help him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achieve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his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dream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5780" y="2047439"/>
            <a:ext cx="458917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385781" y="2333378"/>
            <a:ext cx="45891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629789" y="2876779"/>
            <a:ext cx="400438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629790" y="3162718"/>
            <a:ext cx="40043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150342" y="3686987"/>
            <a:ext cx="172838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6150343" y="3972926"/>
            <a:ext cx="1728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279454" y="4464235"/>
            <a:ext cx="381654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279455" y="4775226"/>
            <a:ext cx="38165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095999" y="5619786"/>
            <a:ext cx="34839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095999" y="5968355"/>
            <a:ext cx="34839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91094"/>
            <a:ext cx="8128000" cy="492981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)1.—Has she had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for the job?</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Yes,she</a:t>
            </a:r>
            <a:r>
              <a:rPr lang="en-US" altLang="zh-CN" sz="2200" dirty="0">
                <a:solidFill>
                  <a:srgbClr val="000000"/>
                </a:solidFill>
                <a:latin typeface="Times New Roman" panose="02020603050405020304" pitchFamily="18" charset="0"/>
                <a:cs typeface="Times New Roman" panose="02020603050405020304" pitchFamily="18" charset="0"/>
              </a:rPr>
              <a:t> has taught English for more than 10 years.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A.enough</a:t>
            </a:r>
            <a:r>
              <a:rPr lang="en-US" altLang="zh-CN" sz="2200" dirty="0">
                <a:solidFill>
                  <a:srgbClr val="000000"/>
                </a:solidFill>
                <a:latin typeface="Times New Roman" panose="02020603050405020304" pitchFamily="18" charset="0"/>
                <a:cs typeface="Times New Roman" panose="02020603050405020304" pitchFamily="18" charset="0"/>
              </a:rPr>
              <a:t> experiences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B.enough</a:t>
            </a:r>
            <a:r>
              <a:rPr lang="en-US" altLang="zh-CN" sz="2200" dirty="0">
                <a:solidFill>
                  <a:srgbClr val="000000"/>
                </a:solidFill>
                <a:latin typeface="Times New Roman" panose="02020603050405020304" pitchFamily="18" charset="0"/>
                <a:cs typeface="Times New Roman" panose="02020603050405020304" pitchFamily="18" charset="0"/>
              </a:rPr>
              <a:t> experience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C.many</a:t>
            </a:r>
            <a:r>
              <a:rPr lang="en-US" altLang="zh-CN" sz="2200" dirty="0">
                <a:solidFill>
                  <a:srgbClr val="000000"/>
                </a:solidFill>
                <a:latin typeface="Times New Roman" panose="02020603050405020304" pitchFamily="18" charset="0"/>
                <a:cs typeface="Times New Roman" panose="02020603050405020304" pitchFamily="18" charset="0"/>
              </a:rPr>
              <a:t> experiences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D.much</a:t>
            </a:r>
            <a:r>
              <a:rPr lang="en-US" altLang="zh-CN" sz="2200" dirty="0">
                <a:solidFill>
                  <a:srgbClr val="000000"/>
                </a:solidFill>
                <a:latin typeface="Times New Roman" panose="02020603050405020304" pitchFamily="18" charset="0"/>
                <a:cs typeface="Times New Roman" panose="02020603050405020304" pitchFamily="18" charset="0"/>
              </a:rPr>
              <a:t> experiences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)2.I think</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necessary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take more exercise.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A.it;for</a:t>
            </a:r>
            <a:r>
              <a:rPr lang="en-US" altLang="zh-CN" sz="2200" dirty="0">
                <a:solidFill>
                  <a:srgbClr val="000000"/>
                </a:solidFill>
                <a:latin typeface="Times New Roman" panose="02020603050405020304" pitchFamily="18" charset="0"/>
                <a:cs typeface="Times New Roman" panose="02020603050405020304" pitchFamily="18" charset="0"/>
              </a:rPr>
              <a:t> Jim and 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B.it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s;to</a:t>
            </a:r>
            <a:r>
              <a:rPr lang="en-US" altLang="zh-CN" sz="2200" dirty="0">
                <a:solidFill>
                  <a:srgbClr val="000000"/>
                </a:solidFill>
                <a:latin typeface="Times New Roman" panose="02020603050405020304" pitchFamily="18" charset="0"/>
                <a:cs typeface="Times New Roman" panose="02020603050405020304" pitchFamily="18" charset="0"/>
              </a:rPr>
              <a:t> Jim and 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C.that;for</a:t>
            </a:r>
            <a:r>
              <a:rPr lang="en-US" altLang="zh-CN" sz="2200" dirty="0">
                <a:solidFill>
                  <a:srgbClr val="000000"/>
                </a:solidFill>
                <a:latin typeface="Times New Roman" panose="02020603050405020304" pitchFamily="18" charset="0"/>
                <a:cs typeface="Times New Roman" panose="02020603050405020304" pitchFamily="18" charset="0"/>
              </a:rPr>
              <a:t> Jim and I</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D.that</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s;to</a:t>
            </a:r>
            <a:r>
              <a:rPr lang="en-US" altLang="zh-CN" sz="2200" dirty="0">
                <a:solidFill>
                  <a:srgbClr val="000000"/>
                </a:solidFill>
                <a:latin typeface="Times New Roman" panose="02020603050405020304" pitchFamily="18" charset="0"/>
                <a:cs typeface="Times New Roman" panose="02020603050405020304" pitchFamily="18" charset="0"/>
              </a:rPr>
              <a:t> Jim and I</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1531" y="163740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31531" y="397656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41412"/>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)3.To </a:t>
            </a:r>
            <a:r>
              <a:rPr lang="en-US" altLang="zh-CN" sz="2200" dirty="0" err="1">
                <a:solidFill>
                  <a:srgbClr val="000000"/>
                </a:solidFill>
                <a:latin typeface="Times New Roman" panose="02020603050405020304" pitchFamily="18" charset="0"/>
                <a:cs typeface="Times New Roman" panose="02020603050405020304" pitchFamily="18" charset="0"/>
              </a:rPr>
              <a:t>them,the</a:t>
            </a:r>
            <a:r>
              <a:rPr lang="en-US" altLang="zh-CN" sz="2200" dirty="0">
                <a:solidFill>
                  <a:srgbClr val="000000"/>
                </a:solidFill>
                <a:latin typeface="Times New Roman" panose="02020603050405020304" pitchFamily="18" charset="0"/>
                <a:cs typeface="Times New Roman" panose="02020603050405020304" pitchFamily="18" charset="0"/>
              </a:rPr>
              <a:t> most important thing 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make much money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get together.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A.not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to;but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B.not;but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C.not;but</a:t>
            </a:r>
            <a:r>
              <a:rPr lang="en-US" altLang="zh-CN" sz="2200" dirty="0">
                <a:solidFill>
                  <a:srgbClr val="000000"/>
                </a:solidFill>
                <a:latin typeface="Times New Roman" panose="02020603050405020304" pitchFamily="18" charset="0"/>
                <a:cs typeface="Times New Roman" panose="02020603050405020304" pitchFamily="18" charset="0"/>
              </a:rPr>
              <a:t> to	</a:t>
            </a:r>
            <a:r>
              <a:rPr lang="en-US" altLang="zh-CN" sz="2200" dirty="0" err="1">
                <a:solidFill>
                  <a:srgbClr val="000000"/>
                </a:solidFill>
                <a:latin typeface="Times New Roman" panose="02020603050405020304" pitchFamily="18" charset="0"/>
                <a:cs typeface="Times New Roman" panose="02020603050405020304" pitchFamily="18" charset="0"/>
              </a:rPr>
              <a:t>D.not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to;but</a:t>
            </a:r>
            <a:r>
              <a:rPr lang="en-US" altLang="zh-CN" sz="2200" dirty="0">
                <a:solidFill>
                  <a:srgbClr val="000000"/>
                </a:solidFill>
                <a:latin typeface="Times New Roman" panose="02020603050405020304" pitchFamily="18" charset="0"/>
                <a:cs typeface="Times New Roman" panose="02020603050405020304" pitchFamily="18" charset="0"/>
              </a:rPr>
              <a:t>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)4.It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dangerous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with the wild animals.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A.for</a:t>
            </a:r>
            <a:r>
              <a:rPr lang="en-US" altLang="zh-CN" sz="2200" dirty="0">
                <a:solidFill>
                  <a:srgbClr val="000000"/>
                </a:solidFill>
                <a:latin typeface="Times New Roman" panose="02020603050405020304" pitchFamily="18" charset="0"/>
                <a:cs typeface="Times New Roman" panose="02020603050405020304" pitchFamily="18" charset="0"/>
              </a:rPr>
              <a:t> us playing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B.of</a:t>
            </a:r>
            <a:r>
              <a:rPr lang="en-US" altLang="zh-CN" sz="2200" dirty="0">
                <a:solidFill>
                  <a:srgbClr val="000000"/>
                </a:solidFill>
                <a:latin typeface="Times New Roman" panose="02020603050405020304" pitchFamily="18" charset="0"/>
                <a:cs typeface="Times New Roman" panose="02020603050405020304" pitchFamily="18" charset="0"/>
              </a:rPr>
              <a:t> us playing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C.for</a:t>
            </a:r>
            <a:r>
              <a:rPr lang="en-US" altLang="zh-CN" sz="2200" dirty="0">
                <a:solidFill>
                  <a:srgbClr val="000000"/>
                </a:solidFill>
                <a:latin typeface="Times New Roman" panose="02020603050405020304" pitchFamily="18" charset="0"/>
                <a:cs typeface="Times New Roman" panose="02020603050405020304" pitchFamily="18" charset="0"/>
              </a:rPr>
              <a:t> us to play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D.of</a:t>
            </a:r>
            <a:r>
              <a:rPr lang="en-US" altLang="zh-CN" sz="2200" dirty="0">
                <a:solidFill>
                  <a:srgbClr val="000000"/>
                </a:solidFill>
                <a:latin typeface="Times New Roman" panose="02020603050405020304" pitchFamily="18" charset="0"/>
                <a:cs typeface="Times New Roman" panose="02020603050405020304" pitchFamily="18" charset="0"/>
              </a:rPr>
              <a:t> us to play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)5.The Olympic Games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chance to show our skills.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A.provides;with</a:t>
            </a:r>
            <a:r>
              <a:rPr lang="en-US" altLang="zh-CN" sz="2200" dirty="0">
                <a:solidFill>
                  <a:srgbClr val="000000"/>
                </a:solidFill>
                <a:latin typeface="Times New Roman" panose="02020603050405020304" pitchFamily="18" charset="0"/>
                <a:cs typeface="Times New Roman" panose="02020603050405020304" pitchFamily="18" charset="0"/>
              </a:rPr>
              <a:t>	B </a:t>
            </a:r>
            <a:r>
              <a:rPr lang="en-US" altLang="zh-CN" sz="2200" dirty="0" err="1">
                <a:solidFill>
                  <a:srgbClr val="000000"/>
                </a:solidFill>
                <a:latin typeface="Times New Roman" panose="02020603050405020304" pitchFamily="18" charset="0"/>
                <a:cs typeface="Times New Roman" panose="02020603050405020304" pitchFamily="18" charset="0"/>
              </a:rPr>
              <a:t>provide;to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C.provide;with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D.provides;to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81344" y="124399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61289" y="2849514"/>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61289" y="4861550"/>
            <a:ext cx="36495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2032000" y="1698761"/>
            <a:ext cx="8128000" cy="371447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)6.—Do you know the final between France and Italy will be on Saturday evening?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—Of course I do.It is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match that anyone can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miss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A.so important an	B.such an important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C.so an important	D.such important a</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)7.It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exciting to be a monitor,but 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my ability to do all the extra work.</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A.looking about	B.learning about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C.quarrelling about	D.worried about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79451" y="181815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78146" y="383834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spect="1"/>
          </p:cNvSpPr>
          <p:nvPr/>
        </p:nvSpPr>
        <p:spPr>
          <a:xfrm>
            <a:off x="1043171" y="959545"/>
            <a:ext cx="9727609" cy="574580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)8.Mike has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all his pocket money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local charity to help people in need.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A.given;for	B.donated;to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C.raised;to	D.bought;for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)9.—What do you think of tomorrow</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football match?</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difficult for us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 match.</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s;to win	B.It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s;winning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re;to win	D.We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re;winning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)10.—The volunteers really provided the athletes with support.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—Exactly.</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they helped make the event!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a great success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B.What great success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C.What a great success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D.How great success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415676" y="108451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283095" y="270065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1283095" y="426364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482</Words>
  <Application>Microsoft Office PowerPoint</Application>
  <PresentationFormat>宽屏</PresentationFormat>
  <Paragraphs>94</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Adobe 黑体 Std R</vt:lpstr>
      <vt:lpstr>NEU-BZ-S92</vt:lpstr>
      <vt:lpstr>黑体</vt:lpstr>
      <vt:lpstr>宋体</vt:lpstr>
      <vt:lpstr>微软雅黑</vt:lpstr>
      <vt:lpstr>Arial</vt:lpstr>
      <vt:lpstr>Calibri</vt:lpstr>
      <vt:lpstr>Calibri Light</vt:lpstr>
      <vt:lpstr>Times New Roman</vt:lpstr>
      <vt:lpstr>WWW.2PPT.COM
</vt:lpstr>
      <vt:lpstr>Sunshine for all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2017-12-06T06:13:00Z</dcterms:created>
  <dcterms:modified xsi:type="dcterms:W3CDTF">2023-01-16T17:49:49Z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417D69375BFD4F6BB6C7EC2BECCE391D</vt:lpwstr>
  </property>
  <property fmtid="{A09F084E-AD41-489F-8076-AA5BE3082BCA}" pid="100">
    <vt:ui4>5</vt:ui4>
  </property>
  <property fmtid="{64440492-4C8B-11D1-8B70-080036B11A03}" pid="11">
    <vt:lpwstr>www.2ppt.com-爱PPT提供资源下载</vt:lpwstr>
  </property>
</Properties>
</file>