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9" r:id="rId3"/>
    <p:sldId id="272" r:id="rId4"/>
    <p:sldId id="317" r:id="rId5"/>
    <p:sldId id="273" r:id="rId6"/>
    <p:sldId id="291" r:id="rId7"/>
    <p:sldId id="271" r:id="rId8"/>
    <p:sldId id="277" r:id="rId9"/>
    <p:sldId id="342" r:id="rId10"/>
    <p:sldId id="340" r:id="rId11"/>
    <p:sldId id="281" r:id="rId12"/>
    <p:sldId id="288" r:id="rId13"/>
    <p:sldId id="315" r:id="rId14"/>
    <p:sldId id="292" r:id="rId15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0F48FF9-F7F2-466F-9246-C3441EF6330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E5C18D9-9D23-4CED-B471-006087CDEC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309C91-0C3D-4C36-9ED1-2A14297FC75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1F6A9-19A2-410D-8085-8D86E96BABB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77200" cy="585311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AF4682-F28A-4A7A-8039-BF88201B988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C5A4D-EF7B-4C94-B037-4D4787988A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A370C-AC18-4DC4-A9B5-10C42491DCC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57CC5-E712-44A1-B2D8-38A491378B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6510C2-4685-4E45-ACA0-2D9A09F66F0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6ED75-839B-48DF-9FA8-30062946481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0F76A-B5ED-4154-8D47-193326ABEA9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28076-9240-417C-9092-102C7E1F3D5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22063-0F3E-4FFE-AB92-ACA9F2153B5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0ADE-93AE-4706-9154-25D710F1629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D49758-C683-411B-B3E9-38CADC5D8D0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2A62D-6AD3-43AF-8F1F-4994BA4EDF1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B8E50-6221-4730-833A-54832E75744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7232B-1170-4E03-BE20-F39018FAA9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38AF36-E495-41B1-9B4E-76B305A6AF9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F6AC7-77AB-45B0-BA51-31552827DB9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56156F-3645-4486-83FF-536678A4B4A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ED2CB-561B-4ECF-A731-610007969A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3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单击此处编辑母版标题样式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单击此处编辑母版文本样式</a:t>
            </a:r>
          </a:p>
          <a:p>
            <a:pPr lvl="1"/>
            <a:r>
              <a:rPr lang="en-US" altLang="zh-CN" smtClean="0"/>
              <a:t>第二级</a:t>
            </a:r>
          </a:p>
          <a:p>
            <a:pPr lvl="2"/>
            <a:r>
              <a:rPr lang="en-US" altLang="zh-CN" smtClean="0"/>
              <a:t>第三级</a:t>
            </a:r>
          </a:p>
          <a:p>
            <a:pPr lvl="3"/>
            <a:r>
              <a:rPr lang="en-US" altLang="zh-CN" smtClean="0"/>
              <a:t>第四级</a:t>
            </a:r>
          </a:p>
          <a:p>
            <a:pPr lvl="4"/>
            <a:r>
              <a:rPr lang="en-US" altLang="zh-CN" smtClean="0"/>
              <a:t>第五级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+mj-lt"/>
              </a:defRPr>
            </a:lvl1pPr>
          </a:lstStyle>
          <a:p>
            <a:fld id="{E5A4E124-495C-4233-89B9-E6B2B36819E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>
                <a:latin typeface="+mj-lt"/>
              </a:defRPr>
            </a:lvl1pPr>
          </a:lstStyle>
          <a:p>
            <a:endParaRPr lang="en-US" altLang="zh-CN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+mj-lt"/>
              </a:defRPr>
            </a:lvl1pPr>
          </a:lstStyle>
          <a:p>
            <a:fld id="{D81CAEF1-8FC8-400B-8BFD-B52EB3D6AC9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755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1155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623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4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6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8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30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102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7"/>
          <p:cNvGrpSpPr/>
          <p:nvPr/>
        </p:nvGrpSpPr>
        <p:grpSpPr bwMode="auto">
          <a:xfrm>
            <a:off x="1340171" y="1375876"/>
            <a:ext cx="9553575" cy="2482467"/>
            <a:chOff x="4314" y="920"/>
            <a:chExt cx="11117" cy="3611"/>
          </a:xfrm>
        </p:grpSpPr>
        <p:sp>
          <p:nvSpPr>
            <p:cNvPr id="3" name="Rectangle 5"/>
            <p:cNvSpPr/>
            <p:nvPr/>
          </p:nvSpPr>
          <p:spPr>
            <a:xfrm>
              <a:off x="4314" y="3591"/>
              <a:ext cx="11117" cy="94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Integrated skills &amp; Study skills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5124" name="文本框 5"/>
            <p:cNvSpPr txBox="1">
              <a:spLocks noChangeArrowheads="1"/>
            </p:cNvSpPr>
            <p:nvPr/>
          </p:nvSpPr>
          <p:spPr bwMode="auto">
            <a:xfrm>
              <a:off x="4784" y="920"/>
              <a:ext cx="10177" cy="16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  <a:r>
                <a:rPr lang="zh-CN" altLang="en-US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Sunshine </a:t>
              </a:r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for all</a:t>
              </a:r>
              <a:r>
                <a:rPr lang="zh-CN" altLang="zh-CN" sz="6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233302"/>
            <a:ext cx="12200238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46125" y="1381125"/>
            <a:ext cx="1490663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536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3075" y="1516063"/>
            <a:ext cx="84138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152525" y="2312988"/>
            <a:ext cx="9988550" cy="2170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Liupanshui is a city ________ the south­west of China.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in                  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956175" y="2468563"/>
            <a:ext cx="75406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577" grpId="0"/>
      <p:bldP spid="245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915988" y="1212850"/>
            <a:ext cx="1420812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Calibri" panose="020F0502020204030204" pitchFamily="34" charset="0"/>
              </a:rPr>
              <a:t>句型透视</a:t>
            </a:r>
          </a:p>
        </p:txBody>
      </p:sp>
      <p:pic>
        <p:nvPicPr>
          <p:cNvPr id="16386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1350" y="1347788"/>
            <a:ext cx="857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4212" y="2279865"/>
            <a:ext cx="10671175" cy="1477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</a:t>
            </a:r>
            <a:r>
              <a:rPr lang="en-US" altLang="zh-CN" sz="3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 save our pocket money and donate it to those in need. 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3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我们可以积攒零花钱，捐给那些需要帮助的人。</a:t>
            </a:r>
            <a:endParaRPr lang="zh-CN" altLang="en-US" dirty="0">
              <a:latin typeface="+mn-ea"/>
              <a:ea typeface="+mn-ea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41388" y="974725"/>
            <a:ext cx="10034587" cy="5545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(1)save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作动词，意为“储蓄；攒钱”。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John's parents have saved 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past 10 years.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在过去的十年里，约翰的父母已经攒了一百万元钱。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(2)donate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动词，意为“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donate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意为“向某人捐献某物”。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old man often donates money to the children in the west of China.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这个老人经常给中国西部的儿童捐款。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481388" y="3814763"/>
            <a:ext cx="8032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及物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207250" y="3865563"/>
            <a:ext cx="88106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捐献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71550" y="930275"/>
            <a:ext cx="10033000" cy="5545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(1)save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作动词，还可译为“节省；挽救；保存”。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must do all we can to save the patient.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我们必须竭尽全力来挽救病人。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Don't forget to save the food in the fridge.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不要忘记把食物保存在冰箱里。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(2)donate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的名词形式为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，意为“捐献”。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hospital receives a good deal of money in donations.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这家医院收到捐献来的大批款项。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057775" y="4475163"/>
            <a:ext cx="14255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968375" y="1811338"/>
            <a:ext cx="10456863" cy="2774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我认为给慈善机构捐款是有意义的。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I think it is ______________________ charities.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(2)We shouldn't waste water. Instead, we should ________(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节约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 it.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098800" y="2673350"/>
            <a:ext cx="425608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meaningful to donate money to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9190038" y="3317875"/>
            <a:ext cx="1579562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2"/>
          <p:cNvGrpSpPr/>
          <p:nvPr/>
        </p:nvGrpSpPr>
        <p:grpSpPr bwMode="auto">
          <a:xfrm>
            <a:off x="626634" y="871581"/>
            <a:ext cx="3611562" cy="676275"/>
            <a:chOff x="183" y="1646"/>
            <a:chExt cx="4986" cy="1063"/>
          </a:xfrm>
        </p:grpSpPr>
        <p:pic>
          <p:nvPicPr>
            <p:cNvPr id="7183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461" y="1766"/>
              <a:ext cx="3684" cy="8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5713" y="1760538"/>
          <a:ext cx="9378950" cy="3749675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单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词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闯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．西南方</a:t>
                      </a:r>
                      <a:r>
                        <a:rPr kumimoji="0" lang="en-US" altLang="zh-CN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n., adj. &amp; adv.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．西北方</a:t>
                      </a:r>
                      <a:r>
                        <a:rPr kumimoji="0" lang="en-US" altLang="zh-CN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n., adj. &amp; adv.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．项目，工程；课题 </a:t>
                      </a:r>
                      <a:r>
                        <a:rPr kumimoji="0" lang="en-US" altLang="zh-CN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n.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551613" y="2765425"/>
            <a:ext cx="220821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south­west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6530975" y="3433763"/>
            <a:ext cx="19145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north­west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815138" y="4164013"/>
            <a:ext cx="11176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0" name="Group 18"/>
          <p:cNvGraphicFramePr>
            <a:graphicFrameLocks noGrp="1"/>
          </p:cNvGraphicFramePr>
          <p:nvPr/>
        </p:nvGraphicFramePr>
        <p:xfrm>
          <a:off x="930275" y="1060450"/>
          <a:ext cx="9496425" cy="5119497"/>
        </p:xfrm>
        <a:graphic>
          <a:graphicData uri="http://schemas.openxmlformats.org/drawingml/2006/table">
            <a:tbl>
              <a:tblPr/>
              <a:tblGrid>
                <a:gridCol w="76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6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．在中国西北部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．给无家可归的人食物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．保持联系 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．在电话中交谈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在我们的日常生活中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．节省我们的零花钱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帮助我们的大脑放松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738688" y="1233488"/>
            <a:ext cx="344011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North­west China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876925" y="1881188"/>
            <a:ext cx="39719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food to  homeless people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048125" y="2562225"/>
            <a:ext cx="22161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in touch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019675" y="3278188"/>
            <a:ext cx="308768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on the phone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821363" y="3951288"/>
            <a:ext cx="25114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our daily lives 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438775" y="4673600"/>
            <a:ext cx="317976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our pocket money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845175" y="5372100"/>
            <a:ext cx="28479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our mind relax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4097" grpId="0"/>
      <p:bldP spid="7" grpId="0"/>
      <p:bldP spid="8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3" name="Group 17"/>
          <p:cNvGraphicFramePr>
            <a:graphicFrameLocks noGrp="1"/>
          </p:cNvGraphicFramePr>
          <p:nvPr/>
        </p:nvGraphicFramePr>
        <p:xfrm>
          <a:off x="963613" y="1370013"/>
          <a:ext cx="9974262" cy="3749675"/>
        </p:xfrm>
        <a:graphic>
          <a:graphicData uri="http://schemas.openxmlformats.org/drawingml/2006/table">
            <a:tbl>
              <a:tblPr/>
              <a:tblGrid>
                <a:gridCol w="122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短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语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互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．不再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keep fit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 this way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improve one's life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learn about different cultures____________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25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562350" y="1701800"/>
            <a:ext cx="215423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not…any more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249738" y="2346325"/>
            <a:ext cx="1422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保持健康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418138" y="2984500"/>
            <a:ext cx="19621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用这种方法</a:t>
            </a:r>
            <a:r>
              <a:rPr lang="zh-CN" altLang="zh-CN">
                <a:latin typeface="Calibri" panose="020F0502020204030204" pitchFamily="34" charset="0"/>
              </a:rPr>
              <a:t>　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5926138" y="3740150"/>
            <a:ext cx="235108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改善某人的生活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7958138" y="4340225"/>
            <a:ext cx="23495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了解不同的文化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3" name="Group 13"/>
          <p:cNvGraphicFramePr>
            <a:graphicFrameLocks noGrp="1"/>
          </p:cNvGraphicFramePr>
          <p:nvPr/>
        </p:nvGraphicFramePr>
        <p:xfrm>
          <a:off x="630238" y="1744663"/>
          <a:ext cx="11122025" cy="4395788"/>
        </p:xfrm>
        <a:graphic>
          <a:graphicData uri="http://schemas.openxmlformats.org/drawingml/2006/table">
            <a:tbl>
              <a:tblPr/>
              <a:tblGrid>
                <a:gridCol w="687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大多数学生住得很远，他们必须步行一个多小时到达学校。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Most of the students ___________and they have to ____________________ to get to school.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．我们在日常生活中怎样帮助人们？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 can we help people________________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404938" y="3048000"/>
            <a:ext cx="9517062" cy="1570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live far away   </a:t>
            </a: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walk for more than an hour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514975" y="5129213"/>
            <a:ext cx="252888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our daily lives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26"/>
          <p:cNvGraphicFramePr>
            <a:graphicFrameLocks noGrp="1"/>
          </p:cNvGraphicFramePr>
          <p:nvPr/>
        </p:nvGraphicFramePr>
        <p:xfrm>
          <a:off x="811213" y="1362075"/>
          <a:ext cx="10610850" cy="3889375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．我们可以积攒零花钱，捐给那些需要帮助的人。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 can ________ our pocket money and ________ it to those ________________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230563" y="3046413"/>
            <a:ext cx="610135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                                                    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donate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need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9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0078" y="893762"/>
            <a:ext cx="443071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746125" y="1065213"/>
            <a:ext cx="23399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46125" y="1901825"/>
            <a:ext cx="149066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2292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3075" y="2036763"/>
            <a:ext cx="84138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98525" y="2305050"/>
            <a:ext cx="9769475" cy="1522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cs typeface="Arial" panose="020B0604020202020204" pitchFamily="34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south­west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n.,</a:t>
            </a:r>
            <a:r>
              <a:rPr lang="zh-CN" alt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 &amp; adv.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西南方</a:t>
            </a:r>
            <a:endParaRPr lang="zh-CN" altLang="zh-CN" sz="32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993775" y="3320912"/>
            <a:ext cx="10555288" cy="25958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She wants to work in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South­west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China.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她想到中国西南方工作。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live in the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south­west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our country.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他们生活在我们国家的西南部地区。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93738" y="1749425"/>
            <a:ext cx="10566400" cy="2170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>
                <a:latin typeface="Times New Roman" panose="02020603050405020304" pitchFamily="18" charset="0"/>
              </a:rPr>
              <a:t>表示方位的词：</a:t>
            </a:r>
            <a:r>
              <a:rPr lang="en-US" altLang="zh-CN" sz="3000" b="1" dirty="0">
                <a:latin typeface="Times New Roman" panose="02020603050405020304" pitchFamily="18" charset="0"/>
              </a:rPr>
              <a:t>east</a:t>
            </a:r>
            <a:r>
              <a:rPr lang="zh-CN" altLang="en-US" sz="3000" b="1" dirty="0">
                <a:latin typeface="Times New Roman" panose="02020603050405020304" pitchFamily="18" charset="0"/>
              </a:rPr>
              <a:t>东；</a:t>
            </a:r>
            <a:r>
              <a:rPr lang="en-US" altLang="zh-CN" sz="3000" b="1" dirty="0">
                <a:latin typeface="Times New Roman" panose="02020603050405020304" pitchFamily="18" charset="0"/>
              </a:rPr>
              <a:t>south</a:t>
            </a:r>
            <a:r>
              <a:rPr lang="zh-CN" altLang="en-US" sz="3000" b="1" dirty="0">
                <a:latin typeface="Times New Roman" panose="02020603050405020304" pitchFamily="18" charset="0"/>
              </a:rPr>
              <a:t>南；</a:t>
            </a:r>
            <a:r>
              <a:rPr lang="en-US" altLang="zh-CN" sz="3000" b="1" dirty="0">
                <a:latin typeface="Times New Roman" panose="02020603050405020304" pitchFamily="18" charset="0"/>
              </a:rPr>
              <a:t>west</a:t>
            </a:r>
            <a:r>
              <a:rPr lang="zh-CN" altLang="en-US" sz="3000" b="1" dirty="0">
                <a:latin typeface="Times New Roman" panose="02020603050405020304" pitchFamily="18" charset="0"/>
              </a:rPr>
              <a:t>西；</a:t>
            </a:r>
            <a:r>
              <a:rPr lang="en-US" altLang="zh-CN" sz="3000" b="1" dirty="0">
                <a:latin typeface="Times New Roman" panose="02020603050405020304" pitchFamily="18" charset="0"/>
              </a:rPr>
              <a:t>north</a:t>
            </a:r>
            <a:r>
              <a:rPr lang="zh-CN" altLang="en-US" sz="3000" b="1" dirty="0">
                <a:latin typeface="Times New Roman" panose="02020603050405020304" pitchFamily="18" charset="0"/>
              </a:rPr>
              <a:t>北；</a:t>
            </a:r>
            <a:r>
              <a:rPr lang="en-US" altLang="zh-CN" sz="3000" b="1" dirty="0">
                <a:latin typeface="Times New Roman" panose="02020603050405020304" pitchFamily="18" charset="0"/>
              </a:rPr>
              <a:t>north­east</a:t>
            </a:r>
            <a:r>
              <a:rPr lang="zh-CN" altLang="en-US" sz="3000" b="1" dirty="0">
                <a:latin typeface="Times New Roman" panose="02020603050405020304" pitchFamily="18" charset="0"/>
              </a:rPr>
              <a:t>东北；</a:t>
            </a:r>
            <a:r>
              <a:rPr lang="en-US" altLang="zh-CN" sz="3000" b="1" dirty="0">
                <a:latin typeface="Times New Roman" panose="02020603050405020304" pitchFamily="18" charset="0"/>
              </a:rPr>
              <a:t>north­west</a:t>
            </a:r>
            <a:r>
              <a:rPr lang="zh-CN" altLang="en-US" sz="3000" b="1" dirty="0">
                <a:latin typeface="Times New Roman" panose="02020603050405020304" pitchFamily="18" charset="0"/>
              </a:rPr>
              <a:t>西北；</a:t>
            </a:r>
            <a:r>
              <a:rPr lang="en-US" altLang="zh-CN" sz="3000" b="1" dirty="0">
                <a:latin typeface="Times New Roman" panose="02020603050405020304" pitchFamily="18" charset="0"/>
              </a:rPr>
              <a:t>south­east</a:t>
            </a:r>
            <a:r>
              <a:rPr lang="zh-CN" altLang="en-US" sz="3000" b="1" dirty="0">
                <a:latin typeface="Times New Roman" panose="02020603050405020304" pitchFamily="18" charset="0"/>
              </a:rPr>
              <a:t>东南；</a:t>
            </a:r>
            <a:r>
              <a:rPr lang="en-US" altLang="zh-CN" sz="3000" b="1" dirty="0">
                <a:latin typeface="Times New Roman" panose="02020603050405020304" pitchFamily="18" charset="0"/>
              </a:rPr>
              <a:t>south­west</a:t>
            </a:r>
            <a:r>
              <a:rPr lang="zh-CN" altLang="en-US" sz="3000" b="1" dirty="0">
                <a:latin typeface="Times New Roman" panose="02020603050405020304" pitchFamily="18" charset="0"/>
              </a:rPr>
              <a:t>西南。</a:t>
            </a:r>
            <a:endParaRPr lang="en-US" altLang="en-US" sz="3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65163" y="1185863"/>
            <a:ext cx="11012487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in the</a:t>
            </a:r>
            <a:r>
              <a:rPr lang="zh-CN" altLang="en-US" sz="2800" b="1" dirty="0">
                <a:latin typeface="Times New Roman" panose="02020603050405020304" pitchFamily="18" charset="0"/>
              </a:rPr>
              <a:t>＋方位词＋</a:t>
            </a:r>
            <a:r>
              <a:rPr lang="en-US" altLang="zh-CN" sz="2800" b="1" dirty="0">
                <a:latin typeface="Times New Roman" panose="02020603050405020304" pitchFamily="18" charset="0"/>
              </a:rPr>
              <a:t>of, on the</a:t>
            </a:r>
            <a:r>
              <a:rPr lang="zh-CN" altLang="en-US" sz="2800" b="1" dirty="0">
                <a:latin typeface="Times New Roman" panose="02020603050405020304" pitchFamily="18" charset="0"/>
              </a:rPr>
              <a:t>＋方位词＋</a:t>
            </a:r>
            <a:r>
              <a:rPr lang="en-US" altLang="zh-CN" sz="2800" b="1" dirty="0">
                <a:latin typeface="Times New Roman" panose="02020603050405020304" pitchFamily="18" charset="0"/>
              </a:rPr>
              <a:t>of</a:t>
            </a:r>
            <a:r>
              <a:rPr lang="zh-CN" altLang="en-US" sz="2800" b="1" dirty="0">
                <a:latin typeface="Times New Roman" panose="02020603050405020304" pitchFamily="18" charset="0"/>
              </a:rPr>
              <a:t>与</a:t>
            </a:r>
            <a:r>
              <a:rPr lang="en-US" altLang="zh-CN" sz="2800" b="1" dirty="0">
                <a:latin typeface="Times New Roman" panose="02020603050405020304" pitchFamily="18" charset="0"/>
              </a:rPr>
              <a:t>to the</a:t>
            </a:r>
            <a:r>
              <a:rPr lang="zh-CN" altLang="en-US" sz="2800" b="1" dirty="0">
                <a:latin typeface="Times New Roman" panose="02020603050405020304" pitchFamily="18" charset="0"/>
              </a:rPr>
              <a:t>＋方位词＋</a:t>
            </a:r>
            <a:r>
              <a:rPr lang="en-US" altLang="zh-CN" sz="2800" b="1" dirty="0">
                <a:latin typeface="Times New Roman" panose="02020603050405020304" pitchFamily="18" charset="0"/>
              </a:rPr>
              <a:t>of</a:t>
            </a:r>
          </a:p>
        </p:txBody>
      </p:sp>
      <p:graphicFrame>
        <p:nvGraphicFramePr>
          <p:cNvPr id="14354" name="Group 18"/>
          <p:cNvGraphicFramePr>
            <a:graphicFrameLocks noGrp="1"/>
          </p:cNvGraphicFramePr>
          <p:nvPr/>
        </p:nvGraphicFramePr>
        <p:xfrm>
          <a:off x="762000" y="2641600"/>
          <a:ext cx="10414000" cy="296227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7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in the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＋方位词＋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of</a:t>
                      </a: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指在某地域范围内的某个方向。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on  the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＋方位词＋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of</a:t>
                      </a: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指与某一地域边界相接的某个方向。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7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to  the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＋方位词＋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of</a:t>
                      </a: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指在某一地域范围之外的某个方向。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0</TotalTime>
  <Words>715</Words>
  <Application>Microsoft Office PowerPoint</Application>
  <PresentationFormat>宽屏</PresentationFormat>
  <Paragraphs>112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仿宋</vt:lpstr>
      <vt:lpstr>华文新魏</vt:lpstr>
      <vt:lpstr>宋体</vt:lpstr>
      <vt:lpstr>微软雅黑</vt:lpstr>
      <vt:lpstr>Arial</vt:lpstr>
      <vt:lpstr>Calibri</vt:lpstr>
      <vt:lpstr>Courier New</vt:lpstr>
      <vt:lpstr>Garamond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F09CF1AF05F749F8A4B6202D69A0C3F9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