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3913D-99EC-47A1-8B79-1C5F958D0B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AFC39-A754-4579-BD75-E41E025868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AFC39-A754-4579-BD75-E41E0258682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03C-B056-4FCB-B8BF-75846169E46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431D-BC48-4160-A30D-116032CC65F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A42A-10A8-4B2C-8488-22CCB5EDDED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08BE-091E-407B-B780-B740BF7C4A3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92BE-06F3-4B1F-B31B-2B51792E0D2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5F7E-E2D1-42F4-8010-6573A933C9F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A00A-87BA-44E7-8E89-8975390118B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CBCC-3430-43FE-8C53-96948889771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5FB9-2A0D-463E-ABE0-894C628156C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A4B-EEC1-4C5D-BA98-1B38DA72303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8627-662D-4B7A-A087-D22D7CFA881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D96894DC-4DEF-49E0-9BD9-319B565BF68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479913" y="990598"/>
            <a:ext cx="187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800" b="1" dirty="0"/>
              <a:t>Unit 7</a:t>
            </a:r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465906" y="2489200"/>
            <a:ext cx="829849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6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Will people have robots?</a:t>
            </a:r>
          </a:p>
        </p:txBody>
      </p:sp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4840288" y="48164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9020" y="521436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0"/>
          <p:cNvSpPr txBox="1">
            <a:spLocks noChangeArrowheads="1"/>
          </p:cNvSpPr>
          <p:nvPr/>
        </p:nvSpPr>
        <p:spPr bwMode="auto">
          <a:xfrm>
            <a:off x="1042988" y="1720850"/>
            <a:ext cx="640873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sb.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相信某人说的话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+ that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</a:p>
        </p:txBody>
      </p:sp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503238" y="928688"/>
            <a:ext cx="83169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/bɪ'li:v/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相信；认为有可能</a:t>
            </a:r>
          </a:p>
        </p:txBody>
      </p:sp>
      <p:sp>
        <p:nvSpPr>
          <p:cNvPr id="83972" name="Text Box 10"/>
          <p:cNvSpPr txBox="1">
            <a:spLocks noChangeArrowheads="1"/>
          </p:cNvSpPr>
          <p:nvPr/>
        </p:nvSpPr>
        <p:spPr bwMode="auto">
          <a:xfrm>
            <a:off x="1042988" y="3160713"/>
            <a:ext cx="7596187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I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that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you can finish the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work on time.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我相信你会按时完成工作。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5"/>
          <p:cNvSpPr txBox="1">
            <a:spLocks noChangeArrowheads="1"/>
          </p:cNvSpPr>
          <p:nvPr/>
        </p:nvSpPr>
        <p:spPr bwMode="auto">
          <a:xfrm>
            <a:off x="936625" y="795338"/>
            <a:ext cx="70199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What is the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shape</a:t>
            </a:r>
            <a:r>
              <a:rPr lang="en-US" altLang="zh-CN" sz="3600" b="1">
                <a:latin typeface="Times New Roman" panose="02020603050405020304" pitchFamily="18" charset="0"/>
              </a:rPr>
              <a:t> of your kite?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你的风筝是什么形状的？</a:t>
            </a:r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466725" y="188913"/>
            <a:ext cx="64103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9.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shape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/ʃeɪp/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形状</a:t>
            </a: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503238" y="2205038"/>
            <a:ext cx="78851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10.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hundreds of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许多；大量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lots of</a:t>
            </a:r>
          </a:p>
        </p:txBody>
      </p:sp>
      <p:sp>
        <p:nvSpPr>
          <p:cNvPr id="84997" name="Text Box 8"/>
          <p:cNvSpPr txBox="1">
            <a:spLocks noChangeArrowheads="1"/>
          </p:cNvSpPr>
          <p:nvPr/>
        </p:nvSpPr>
        <p:spPr bwMode="auto">
          <a:xfrm>
            <a:off x="971550" y="4816475"/>
            <a:ext cx="6121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辨析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</a:p>
          <a:p>
            <a:pPr algn="l"/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具体数字</a:t>
            </a:r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+ hundred </a:t>
            </a:r>
          </a:p>
          <a:p>
            <a:pPr algn="l"/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  <a:r>
              <a:rPr lang="en-US" altLang="zh-CN" sz="3600" b="1">
                <a:latin typeface="Times New Roman" panose="02020603050405020304" pitchFamily="18" charset="0"/>
              </a:rPr>
              <a:t>three hundred  </a:t>
            </a:r>
            <a:r>
              <a:rPr lang="zh-CN" altLang="en-US" sz="3600" b="1">
                <a:latin typeface="Times New Roman" panose="02020603050405020304" pitchFamily="18" charset="0"/>
              </a:rPr>
              <a:t>三百</a:t>
            </a:r>
          </a:p>
        </p:txBody>
      </p:sp>
      <p:sp>
        <p:nvSpPr>
          <p:cNvPr id="84998" name="Text Box 10"/>
          <p:cNvSpPr txBox="1">
            <a:spLocks noChangeArrowheads="1"/>
          </p:cNvSpPr>
          <p:nvPr/>
        </p:nvSpPr>
        <p:spPr bwMode="auto">
          <a:xfrm>
            <a:off x="1223963" y="2884488"/>
            <a:ext cx="7019925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There are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hundreds of</a:t>
            </a:r>
            <a:r>
              <a:rPr lang="en-US" altLang="zh-CN" sz="3600" b="1">
                <a:latin typeface="Times New Roman" panose="02020603050405020304" pitchFamily="18" charset="0"/>
              </a:rPr>
              <a:t> flags in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front of the building.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在那个高楼前有很多旗帜。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6" grpId="0" autoUpdateAnimBg="0"/>
      <p:bldP spid="84997" grpId="0" autoUpdateAnimBg="0"/>
      <p:bldP spid="8499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9"/>
          <p:cNvSpPr txBox="1">
            <a:spLocks noChangeArrowheads="1"/>
          </p:cNvSpPr>
          <p:nvPr/>
        </p:nvSpPr>
        <p:spPr bwMode="auto">
          <a:xfrm>
            <a:off x="381000" y="538163"/>
            <a:ext cx="81724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11.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over and over again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反复地；多次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还可以说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over and over</a:t>
            </a:r>
          </a:p>
        </p:txBody>
      </p:sp>
      <p:sp>
        <p:nvSpPr>
          <p:cNvPr id="86019" name="Text Box 9"/>
          <p:cNvSpPr txBox="1">
            <a:spLocks noChangeArrowheads="1"/>
          </p:cNvSpPr>
          <p:nvPr/>
        </p:nvSpPr>
        <p:spPr bwMode="auto">
          <a:xfrm>
            <a:off x="609600" y="2252663"/>
            <a:ext cx="7667625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e.g.  They sang the song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over and over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他们反复地唱那首歌。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He called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over and over again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but nobody answered.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他多次打电话但没有人接。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allAtOnce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9"/>
          <p:cNvSpPr txBox="1">
            <a:spLocks noChangeArrowheads="1"/>
          </p:cNvSpPr>
          <p:nvPr/>
        </p:nvSpPr>
        <p:spPr bwMode="auto">
          <a:xfrm>
            <a:off x="304800" y="457200"/>
            <a:ext cx="845978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12.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possible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pɒsɪbəl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可能的；可能存在或发生</a:t>
            </a:r>
          </a:p>
        </p:txBody>
      </p:sp>
      <p:sp>
        <p:nvSpPr>
          <p:cNvPr id="87043" name="Text Box 10"/>
          <p:cNvSpPr txBox="1">
            <a:spLocks noChangeArrowheads="1"/>
          </p:cNvSpPr>
          <p:nvPr/>
        </p:nvSpPr>
        <p:spPr bwMode="auto">
          <a:xfrm>
            <a:off x="379413" y="1839913"/>
            <a:ext cx="845978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前缀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im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possible →impossible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不可能的</a:t>
            </a:r>
          </a:p>
        </p:txBody>
      </p:sp>
      <p:sp>
        <p:nvSpPr>
          <p:cNvPr id="87044" name="Text Box 9"/>
          <p:cNvSpPr txBox="1">
            <a:spLocks noChangeArrowheads="1"/>
          </p:cNvSpPr>
          <p:nvPr/>
        </p:nvSpPr>
        <p:spPr bwMode="auto">
          <a:xfrm>
            <a:off x="304800" y="2705100"/>
            <a:ext cx="87852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Do you think it’s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possible</a:t>
            </a:r>
            <a:r>
              <a:rPr lang="en-US" altLang="zh-CN" sz="3600" b="1">
                <a:latin typeface="Times New Roman" panose="02020603050405020304" pitchFamily="18" charset="0"/>
              </a:rPr>
              <a:t> to beat them?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你认为战胜他们有可能吗</a:t>
            </a:r>
            <a:r>
              <a:rPr lang="en-US" altLang="zh-CN" sz="3600" b="1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7045" name="Text Box 10"/>
          <p:cNvSpPr txBox="1">
            <a:spLocks noChangeArrowheads="1"/>
          </p:cNvSpPr>
          <p:nvPr/>
        </p:nvSpPr>
        <p:spPr bwMode="auto">
          <a:xfrm>
            <a:off x="304800" y="4381500"/>
            <a:ext cx="78120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To cross this river seems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impossible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穿过这条河似乎不可能。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4" grpId="0" autoUpdateAnimBg="0"/>
      <p:bldP spid="8704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Oval 4"/>
          <p:cNvSpPr>
            <a:spLocks noChangeArrowheads="1"/>
          </p:cNvSpPr>
          <p:nvPr/>
        </p:nvSpPr>
        <p:spPr bwMode="auto">
          <a:xfrm>
            <a:off x="468313" y="5492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2b</a:t>
            </a:r>
          </a:p>
        </p:txBody>
      </p:sp>
      <p:sp>
        <p:nvSpPr>
          <p:cNvPr id="88067" name="Rectangle 5"/>
          <p:cNvSpPr>
            <a:spLocks noChangeArrowheads="1"/>
          </p:cNvSpPr>
          <p:nvPr/>
        </p:nvSpPr>
        <p:spPr bwMode="auto">
          <a:xfrm>
            <a:off x="1116013" y="476250"/>
            <a:ext cx="77771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Read the article and match each paragraph with the question it discuss.</a:t>
            </a:r>
          </a:p>
        </p:txBody>
      </p:sp>
      <p:sp>
        <p:nvSpPr>
          <p:cNvPr id="88068" name="Rectangle 6"/>
          <p:cNvSpPr>
            <a:spLocks noChangeArrowheads="1"/>
          </p:cNvSpPr>
          <p:nvPr/>
        </p:nvSpPr>
        <p:spPr bwMode="auto">
          <a:xfrm>
            <a:off x="539750" y="2708275"/>
            <a:ext cx="252095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Paragraph 1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Paragraph 2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Paragraph 3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Paragraph 4</a:t>
            </a:r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3779838" y="2133600"/>
            <a:ext cx="4824412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Will robots think like humans in the future?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What will robots be like in the future?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What can robots do today?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What are robots like in movies?</a:t>
            </a: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916238" y="3068638"/>
            <a:ext cx="935037" cy="223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2843213" y="3573463"/>
            <a:ext cx="1008062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V="1">
            <a:off x="2843213" y="2420938"/>
            <a:ext cx="1008062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V="1">
            <a:off x="2916238" y="3644900"/>
            <a:ext cx="935037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5" grpId="0" animBg="1"/>
      <p:bldP spid="67596" grpId="0" animBg="1"/>
      <p:bldP spid="675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ChangeArrowheads="1"/>
          </p:cNvSpPr>
          <p:nvPr/>
        </p:nvSpPr>
        <p:spPr bwMode="auto">
          <a:xfrm>
            <a:off x="1116013" y="836613"/>
            <a:ext cx="622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66"/>
                </a:solidFill>
                <a:latin typeface="Arial Black" panose="020B0A04020102020204" pitchFamily="34" charset="0"/>
                <a:ea typeface="Arial Unicode MS" pitchFamily="34" charset="-122"/>
              </a:rPr>
              <a:t>Section 2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Arial Unicode MS" pitchFamily="34" charset="-122"/>
              </a:rPr>
              <a:t>    While You Read</a:t>
            </a:r>
          </a:p>
        </p:txBody>
      </p:sp>
      <p:pic>
        <p:nvPicPr>
          <p:cNvPr id="89091" name="Picture 6" descr="Me-and-My-Robo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2349500"/>
            <a:ext cx="5832475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04800" y="1422400"/>
            <a:ext cx="85328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1. What do the robots look like in the movies?</a:t>
            </a: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2. What can the robots do for people?</a:t>
            </a:r>
          </a:p>
          <a:p>
            <a:pPr algn="l">
              <a:lnSpc>
                <a:spcPct val="105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90115" name="Text Box 5"/>
          <p:cNvSpPr txBox="1">
            <a:spLocks noChangeArrowheads="1"/>
          </p:cNvSpPr>
          <p:nvPr/>
        </p:nvSpPr>
        <p:spPr bwMode="auto">
          <a:xfrm>
            <a:off x="611188" y="549275"/>
            <a:ext cx="7705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Paragraphs 1-2: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Answer the questions.</a:t>
            </a: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558800" y="2509838"/>
            <a:ext cx="828040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Where are the robots already working?</a:t>
            </a:r>
          </a:p>
          <a:p>
            <a:pPr algn="l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What kinds of the jobs do the robots do?    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33400" y="1341438"/>
            <a:ext cx="7993062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1. What do the robots look like in the movies?</a:t>
            </a:r>
          </a:p>
          <a:p>
            <a:pPr algn="l">
              <a:lnSpc>
                <a:spcPct val="105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05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05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2. What can the robots do for people?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81000" y="2781300"/>
            <a:ext cx="35290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4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Human servants.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57200" y="4652963"/>
            <a:ext cx="87836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4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can help with the housework and do jobs like working in dirty or dangerous places.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57200" y="549275"/>
            <a:ext cx="7705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Paragraphs 1-2: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Answer the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828040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3. Where are the robots already working?</a:t>
            </a:r>
          </a:p>
          <a:p>
            <a:pPr algn="l">
              <a:lnSpc>
                <a:spcPct val="130000"/>
              </a:lnSpc>
              <a:spcBef>
                <a:spcPct val="3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4. What kinds of the jobs do the robots do? Why?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827088" y="1773238"/>
            <a:ext cx="2262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 factories.</a:t>
            </a:r>
          </a:p>
        </p:txBody>
      </p:sp>
      <p:sp>
        <p:nvSpPr>
          <p:cNvPr id="92164" name="Text Box 5"/>
          <p:cNvSpPr txBox="1">
            <a:spLocks noChangeArrowheads="1"/>
          </p:cNvSpPr>
          <p:nvPr/>
        </p:nvSpPr>
        <p:spPr bwMode="auto">
          <a:xfrm>
            <a:off x="755650" y="4076700"/>
            <a:ext cx="7704138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0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do simple boring jobs over and over again. Because they will never get bored.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755650" y="457200"/>
            <a:ext cx="763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Paragraphs 3-4: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Mark True or False.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827088" y="1125538"/>
            <a:ext cx="7921625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1. Japanese companies have already made robots sing and dance.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2. Some scientists think that there will be robots like humans, but Mr. White disagree.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3.It’s easy for a child to wake up and know where they are.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4. Some people believe that robots will be 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able to talk in 35 to 50 years.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5. If buildings fall down with people inside, these snake robots can help look for people under the buildings.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95288" y="21336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93190" name="Text Box 7"/>
          <p:cNvSpPr txBox="1">
            <a:spLocks noChangeArrowheads="1"/>
          </p:cNvSpPr>
          <p:nvPr/>
        </p:nvSpPr>
        <p:spPr bwMode="auto">
          <a:xfrm>
            <a:off x="395288" y="30686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93191" name="Text Box 8"/>
          <p:cNvSpPr txBox="1">
            <a:spLocks noChangeArrowheads="1"/>
          </p:cNvSpPr>
          <p:nvPr/>
        </p:nvSpPr>
        <p:spPr bwMode="auto">
          <a:xfrm>
            <a:off x="395288" y="40052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93192" name="Text Box 11"/>
          <p:cNvSpPr txBox="1">
            <a:spLocks noChangeArrowheads="1"/>
          </p:cNvSpPr>
          <p:nvPr/>
        </p:nvSpPr>
        <p:spPr bwMode="auto">
          <a:xfrm>
            <a:off x="468313" y="5013325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  <p:bldP spid="93191" grpId="0"/>
      <p:bldP spid="931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1143000" y="258762"/>
            <a:ext cx="5232400" cy="8842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i="1" dirty="0">
                <a:solidFill>
                  <a:srgbClr val="FF0000"/>
                </a:solidFill>
              </a:rPr>
              <a:t>What can robots do?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102" y="1143000"/>
            <a:ext cx="6999914" cy="535659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6"/>
          <p:cNvSpPr txBox="1">
            <a:spLocks noChangeArrowheads="1"/>
          </p:cNvSpPr>
          <p:nvPr/>
        </p:nvSpPr>
        <p:spPr bwMode="auto">
          <a:xfrm>
            <a:off x="323850" y="1784350"/>
            <a:ext cx="838835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2755" indent="-452755"/>
            <a:lvl2pPr marL="1181100"/>
            <a:lvl3pPr marL="1589405"/>
            <a:lvl4pPr marL="1997075"/>
            <a:lvl5pPr marL="2405380"/>
            <a:lvl6pPr marL="2862580"/>
            <a:lvl7pPr marL="3319780"/>
            <a:lvl8pPr marL="3776980"/>
            <a:lvl9pPr marL="4234180"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Robots can build ____ in factories.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They can do _______ jobs many times and never get bored.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Some can _________ and _____________.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Some can help _______ people under _________. </a:t>
            </a:r>
          </a:p>
        </p:txBody>
      </p:sp>
      <p:sp>
        <p:nvSpPr>
          <p:cNvPr id="94211" name="Text Box 9"/>
          <p:cNvSpPr txBox="1">
            <a:spLocks noChangeArrowheads="1"/>
          </p:cNvSpPr>
          <p:nvPr/>
        </p:nvSpPr>
        <p:spPr bwMode="auto">
          <a:xfrm>
            <a:off x="4246563" y="1857375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cars </a:t>
            </a:r>
          </a:p>
        </p:txBody>
      </p:sp>
      <p:sp>
        <p:nvSpPr>
          <p:cNvPr id="94212" name="Text Box 10"/>
          <p:cNvSpPr txBox="1">
            <a:spLocks noChangeArrowheads="1"/>
          </p:cNvSpPr>
          <p:nvPr/>
        </p:nvSpPr>
        <p:spPr bwMode="auto">
          <a:xfrm>
            <a:off x="3311525" y="2360613"/>
            <a:ext cx="187166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simple</a:t>
            </a:r>
          </a:p>
        </p:txBody>
      </p:sp>
      <p:sp>
        <p:nvSpPr>
          <p:cNvPr id="94213" name="Text Box 8"/>
          <p:cNvSpPr txBox="1">
            <a:spLocks noChangeArrowheads="1"/>
          </p:cNvSpPr>
          <p:nvPr/>
        </p:nvSpPr>
        <p:spPr bwMode="auto">
          <a:xfrm>
            <a:off x="3743325" y="5011738"/>
            <a:ext cx="237648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look for </a:t>
            </a:r>
          </a:p>
        </p:txBody>
      </p:sp>
      <p:sp>
        <p:nvSpPr>
          <p:cNvPr id="94214" name="Text Box 8"/>
          <p:cNvSpPr txBox="1">
            <a:spLocks noChangeArrowheads="1"/>
          </p:cNvSpPr>
          <p:nvPr/>
        </p:nvSpPr>
        <p:spPr bwMode="auto">
          <a:xfrm>
            <a:off x="684213" y="5661025"/>
            <a:ext cx="309721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buildings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3167063" y="3867150"/>
            <a:ext cx="1150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auto">
          <a:xfrm>
            <a:off x="1655763" y="4435475"/>
            <a:ext cx="17287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20" name="Text Box 5"/>
          <p:cNvSpPr txBox="1">
            <a:spLocks noChangeArrowheads="1"/>
          </p:cNvSpPr>
          <p:nvPr/>
        </p:nvSpPr>
        <p:spPr bwMode="auto">
          <a:xfrm>
            <a:off x="1258888" y="260350"/>
            <a:ext cx="77057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400" b="1" dirty="0">
                <a:solidFill>
                  <a:srgbClr val="CC00FF"/>
                </a:solidFill>
              </a:rPr>
              <a:t>Read the article again quickly. Complete the sentences about what robots can do now.</a:t>
            </a:r>
          </a:p>
        </p:txBody>
      </p:sp>
      <p:sp>
        <p:nvSpPr>
          <p:cNvPr id="94221" name="Oval 2"/>
          <p:cNvSpPr>
            <a:spLocks noChangeArrowheads="1"/>
          </p:cNvSpPr>
          <p:nvPr/>
        </p:nvSpPr>
        <p:spPr bwMode="auto">
          <a:xfrm>
            <a:off x="217488" y="476250"/>
            <a:ext cx="898525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000" b="1">
                <a:latin typeface="Times New Roman" panose="02020603050405020304" pitchFamily="18" charset="0"/>
              </a:rPr>
              <a:t>2c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  <p:bldP spid="94212" grpId="0"/>
      <p:bldP spid="94213" grpId="0"/>
      <p:bldP spid="94214" grpId="0"/>
      <p:bldP spid="94215" grpId="0"/>
      <p:bldP spid="942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6"/>
          <p:cNvSpPr txBox="1">
            <a:spLocks noChangeArrowheads="1"/>
          </p:cNvSpPr>
          <p:nvPr/>
        </p:nvSpPr>
        <p:spPr bwMode="auto">
          <a:xfrm>
            <a:off x="466725" y="730250"/>
            <a:ext cx="8208963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robots are very human-like. They can walk and ______ like people. Some scientists think that in the future they will _______ robots more like humans. This may not _______ in the near future, but at some point, robots will even be able to ______ like people. However, some scientists ________.   </a:t>
            </a:r>
          </a:p>
        </p:txBody>
      </p:sp>
      <p:sp>
        <p:nvSpPr>
          <p:cNvPr id="95235" name="Text Box 5"/>
          <p:cNvSpPr txBox="1">
            <a:spLocks noChangeArrowheads="1"/>
          </p:cNvSpPr>
          <p:nvPr/>
        </p:nvSpPr>
        <p:spPr bwMode="auto">
          <a:xfrm>
            <a:off x="3276600" y="1382713"/>
            <a:ext cx="13684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</a:p>
        </p:txBody>
      </p:sp>
      <p:sp>
        <p:nvSpPr>
          <p:cNvPr id="95236" name="Text Box 7"/>
          <p:cNvSpPr txBox="1">
            <a:spLocks noChangeArrowheads="1"/>
          </p:cNvSpPr>
          <p:nvPr/>
        </p:nvSpPr>
        <p:spPr bwMode="auto">
          <a:xfrm>
            <a:off x="1331913" y="2708275"/>
            <a:ext cx="17287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168650" y="3429000"/>
            <a:ext cx="23399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</a:t>
            </a:r>
          </a:p>
        </p:txBody>
      </p:sp>
      <p:sp>
        <p:nvSpPr>
          <p:cNvPr id="95238" name="Text Box 10"/>
          <p:cNvSpPr txBox="1">
            <a:spLocks noChangeArrowheads="1"/>
          </p:cNvSpPr>
          <p:nvPr/>
        </p:nvSpPr>
        <p:spPr bwMode="auto">
          <a:xfrm>
            <a:off x="2195513" y="4803775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talk</a:t>
            </a:r>
          </a:p>
        </p:txBody>
      </p:sp>
      <p:sp>
        <p:nvSpPr>
          <p:cNvPr id="95239" name="Text Box 10"/>
          <p:cNvSpPr txBox="1">
            <a:spLocks noChangeArrowheads="1"/>
          </p:cNvSpPr>
          <p:nvPr/>
        </p:nvSpPr>
        <p:spPr bwMode="auto">
          <a:xfrm>
            <a:off x="3529013" y="5445125"/>
            <a:ext cx="2195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disagree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36" grpId="0"/>
      <p:bldP spid="95237" grpId="0"/>
      <p:bldP spid="95238" grpId="0"/>
      <p:bldP spid="952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6"/>
          <p:cNvSpPr txBox="1">
            <a:spLocks noChangeArrowheads="1"/>
          </p:cNvSpPr>
          <p:nvPr/>
        </p:nvSpPr>
        <p:spPr bwMode="auto">
          <a:xfrm>
            <a:off x="827088" y="1268413"/>
            <a:ext cx="76327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James White believes that robots will not be able to do the _______ things as we can. For example, he thinks that robots will ______ be able to wake up and know where they are. Which side do you ________ with? </a:t>
            </a:r>
          </a:p>
        </p:txBody>
      </p:sp>
      <p:sp>
        <p:nvSpPr>
          <p:cNvPr id="96259" name="Text Box 9"/>
          <p:cNvSpPr txBox="1">
            <a:spLocks noChangeArrowheads="1"/>
          </p:cNvSpPr>
          <p:nvPr/>
        </p:nvSpPr>
        <p:spPr bwMode="auto">
          <a:xfrm>
            <a:off x="5076825" y="1989138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same</a:t>
            </a:r>
          </a:p>
        </p:txBody>
      </p:sp>
      <p:sp>
        <p:nvSpPr>
          <p:cNvPr id="96260" name="Text Box 10"/>
          <p:cNvSpPr txBox="1">
            <a:spLocks noChangeArrowheads="1"/>
          </p:cNvSpPr>
          <p:nvPr/>
        </p:nvSpPr>
        <p:spPr bwMode="auto">
          <a:xfrm>
            <a:off x="3048000" y="3286126"/>
            <a:ext cx="1404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never</a:t>
            </a:r>
          </a:p>
        </p:txBody>
      </p:sp>
      <p:sp>
        <p:nvSpPr>
          <p:cNvPr id="96261" name="Text Box 8"/>
          <p:cNvSpPr txBox="1">
            <a:spLocks noChangeArrowheads="1"/>
          </p:cNvSpPr>
          <p:nvPr/>
        </p:nvSpPr>
        <p:spPr bwMode="auto">
          <a:xfrm>
            <a:off x="2354263" y="4419600"/>
            <a:ext cx="15843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agree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549275"/>
            <a:ext cx="8248650" cy="5792788"/>
          </a:xfrm>
        </p:spPr>
        <p:txBody>
          <a:bodyPr/>
          <a:lstStyle/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2. Fewer people will do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such</a:t>
            </a:r>
            <a:r>
              <a:rPr lang="en-US" altLang="zh-CN" sz="3400" b="1" dirty="0">
                <a:latin typeface="Times New Roman" panose="02020603050405020304" pitchFamily="18" charset="0"/>
              </a:rPr>
              <a:t> jobs in the future…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    </a:t>
            </a: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辨析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&amp; so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    such</a:t>
            </a:r>
            <a:r>
              <a:rPr lang="zh-CN" altLang="en-US" sz="3400" b="1" dirty="0">
                <a:latin typeface="Times New Roman" panose="02020603050405020304" pitchFamily="18" charset="0"/>
              </a:rPr>
              <a:t>和</a:t>
            </a:r>
            <a:r>
              <a:rPr lang="en-US" altLang="zh-CN" sz="3400" b="1" dirty="0">
                <a:latin typeface="Times New Roman" panose="02020603050405020304" pitchFamily="18" charset="0"/>
              </a:rPr>
              <a:t>so</a:t>
            </a:r>
            <a:r>
              <a:rPr lang="zh-CN" altLang="en-US" sz="3400" b="1" dirty="0">
                <a:latin typeface="Times New Roman" panose="02020603050405020304" pitchFamily="18" charset="0"/>
              </a:rPr>
              <a:t>均可表示“如此；这样”。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    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常用来修饰名词，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常用来修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饰形容词或副词。如：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3400" b="1" dirty="0">
                <a:latin typeface="Times New Roman" panose="02020603050405020304" pitchFamily="18" charset="0"/>
              </a:rPr>
              <a:t>Do you like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such </a:t>
            </a:r>
            <a:r>
              <a:rPr lang="en-US" altLang="zh-CN" sz="3400" b="1" dirty="0">
                <a:latin typeface="Times New Roman" panose="02020603050405020304" pitchFamily="18" charset="0"/>
              </a:rPr>
              <a:t>weather?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        I’m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zh-CN" sz="3400" b="1" dirty="0">
                <a:latin typeface="Times New Roman" panose="02020603050405020304" pitchFamily="18" charset="0"/>
              </a:rPr>
              <a:t>glad to see you.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        He can draw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so</a:t>
            </a:r>
            <a:r>
              <a:rPr lang="en-US" altLang="zh-CN" sz="3400" b="1" dirty="0">
                <a:latin typeface="Times New Roman" panose="02020603050405020304" pitchFamily="18" charset="0"/>
              </a:rPr>
              <a:t> well.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500063"/>
            <a:ext cx="8218488" cy="5976937"/>
          </a:xfrm>
        </p:spPr>
        <p:txBody>
          <a:bodyPr/>
          <a:lstStyle/>
          <a:p>
            <a:pPr marL="441325" indent="-441325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2) 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当名词前有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many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much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few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little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等词修饰时，要用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而不用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。如：</a:t>
            </a:r>
          </a:p>
          <a:p>
            <a:pPr marL="441325" indent="-441325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3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300" b="1" dirty="0">
                <a:latin typeface="Times New Roman" panose="02020603050405020304" pitchFamily="18" charset="0"/>
              </a:rPr>
              <a:t>There are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many /few people</a:t>
            </a:r>
            <a:r>
              <a:rPr lang="en-US" altLang="zh-CN" sz="3300" b="1" dirty="0">
                <a:latin typeface="Times New Roman" panose="02020603050405020304" pitchFamily="18" charset="0"/>
              </a:rPr>
              <a:t> in the hall.</a:t>
            </a:r>
          </a:p>
          <a:p>
            <a:pPr marL="441325" indent="-441325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300" b="1" dirty="0">
                <a:latin typeface="Times New Roman" panose="02020603050405020304" pitchFamily="18" charset="0"/>
              </a:rPr>
              <a:t>     You have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much /little</a:t>
            </a:r>
            <a:r>
              <a:rPr lang="en-US" altLang="zh-CN" sz="3300" b="1" dirty="0">
                <a:latin typeface="Times New Roman" panose="02020603050405020304" pitchFamily="18" charset="0"/>
              </a:rPr>
              <a:t> homework  </a:t>
            </a:r>
          </a:p>
          <a:p>
            <a:pPr marL="441325" indent="-441325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300" b="1" dirty="0">
                <a:latin typeface="Times New Roman" panose="02020603050405020304" pitchFamily="18" charset="0"/>
              </a:rPr>
              <a:t>     today.</a:t>
            </a:r>
          </a:p>
          <a:p>
            <a:pPr marL="441325" indent="-441325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3) “such + a / an +</a:t>
            </a:r>
            <a:r>
              <a:rPr lang="en-US" altLang="zh-CN" sz="33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可数名词单数”相当于“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 +</a:t>
            </a:r>
            <a:r>
              <a:rPr lang="en-US" altLang="zh-CN" sz="33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 a /an +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可数名词单数”，表示“如此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的一个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……”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。如：</a:t>
            </a:r>
          </a:p>
          <a:p>
            <a:pPr marL="441325" indent="-441325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3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300" b="1" dirty="0">
                <a:latin typeface="Times New Roman" panose="02020603050405020304" pitchFamily="18" charset="0"/>
              </a:rPr>
              <a:t>She is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a lovely girl</a:t>
            </a:r>
            <a:r>
              <a:rPr lang="en-US" altLang="zh-CN" sz="3300" b="1" dirty="0">
                <a:latin typeface="Times New Roman" panose="02020603050405020304" pitchFamily="18" charset="0"/>
              </a:rPr>
              <a:t>. </a:t>
            </a:r>
          </a:p>
          <a:p>
            <a:pPr marL="441325" indent="-441325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3300" b="1" dirty="0">
                <a:latin typeface="Times New Roman" panose="02020603050405020304" pitchFamily="18" charset="0"/>
              </a:rPr>
              <a:t>     = She is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lovely a girl</a:t>
            </a:r>
            <a:r>
              <a:rPr lang="en-US" altLang="zh-CN" sz="33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4538" y="1066800"/>
            <a:ext cx="7561262" cy="4608512"/>
          </a:xfrm>
        </p:spPr>
        <p:txBody>
          <a:bodyPr/>
          <a:lstStyle/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运用</a:t>
            </a:r>
            <a:r>
              <a:rPr lang="en-US" altLang="zh-CN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3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填空。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1. The man told us _____ funny a story.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2. She has _____ a beautiful dress.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3. How can you get _____ much money to buy the car?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4. Don’t go out in _____ cold weather.</a:t>
            </a:r>
          </a:p>
          <a:p>
            <a:pPr marL="441325" indent="-441325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5. Don’t eat _____ quickly.</a:t>
            </a:r>
          </a:p>
        </p:txBody>
      </p:sp>
      <p:sp>
        <p:nvSpPr>
          <p:cNvPr id="99331" name="Rectangle 4"/>
          <p:cNvSpPr>
            <a:spLocks noChangeArrowheads="1"/>
          </p:cNvSpPr>
          <p:nvPr/>
        </p:nvSpPr>
        <p:spPr bwMode="auto">
          <a:xfrm>
            <a:off x="4686300" y="1773238"/>
            <a:ext cx="676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2843213" y="2387600"/>
            <a:ext cx="11318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such</a:t>
            </a:r>
            <a:r>
              <a:rPr lang="en-US" altLang="zh-CN" sz="3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9333" name="Rectangle 6"/>
          <p:cNvSpPr>
            <a:spLocks noChangeArrowheads="1"/>
          </p:cNvSpPr>
          <p:nvPr/>
        </p:nvSpPr>
        <p:spPr bwMode="auto">
          <a:xfrm>
            <a:off x="4730750" y="2997200"/>
            <a:ext cx="7048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so </a:t>
            </a:r>
          </a:p>
        </p:txBody>
      </p:sp>
      <p:sp>
        <p:nvSpPr>
          <p:cNvPr id="99334" name="Rectangle 7"/>
          <p:cNvSpPr>
            <a:spLocks noChangeArrowheads="1"/>
          </p:cNvSpPr>
          <p:nvPr/>
        </p:nvSpPr>
        <p:spPr bwMode="auto">
          <a:xfrm>
            <a:off x="4210050" y="4259263"/>
            <a:ext cx="11318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such </a:t>
            </a:r>
          </a:p>
        </p:txBody>
      </p:sp>
      <p:sp>
        <p:nvSpPr>
          <p:cNvPr id="99335" name="Rectangle 8"/>
          <p:cNvSpPr>
            <a:spLocks noChangeArrowheads="1"/>
          </p:cNvSpPr>
          <p:nvPr/>
        </p:nvSpPr>
        <p:spPr bwMode="auto">
          <a:xfrm>
            <a:off x="3390900" y="4868863"/>
            <a:ext cx="676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1000" y="1332464"/>
            <a:ext cx="8424863" cy="499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Every year, _____ people go to visit their factory.</a:t>
            </a:r>
          </a:p>
          <a:p>
            <a:pPr algn="l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A.  a thousand of           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latin typeface="Times New Roman" panose="02020603050405020304" pitchFamily="18" charset="0"/>
              </a:rPr>
              <a:t>. thousands   </a:t>
            </a:r>
          </a:p>
          <a:p>
            <a:pPr algn="l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C. thousand of               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3200" b="1" dirty="0">
                <a:latin typeface="Times New Roman" panose="02020603050405020304" pitchFamily="18" charset="0"/>
              </a:rPr>
              <a:t>. thousands of</a:t>
            </a:r>
          </a:p>
          <a:p>
            <a:pPr algn="l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_______ people lost their homes in Japan’s earthquake.</a:t>
            </a:r>
          </a:p>
          <a:p>
            <a:pPr algn="l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A. Two thousands        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latin typeface="Times New Roman" panose="02020603050405020304" pitchFamily="18" charset="0"/>
              </a:rPr>
              <a:t>. Thousand      </a:t>
            </a:r>
          </a:p>
          <a:p>
            <a:pPr algn="l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C. Thousands of           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3200" b="1" dirty="0">
                <a:latin typeface="Times New Roman" panose="02020603050405020304" pitchFamily="18" charset="0"/>
              </a:rPr>
              <a:t>. Thousand of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170238" y="1403902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17512" y="452437"/>
            <a:ext cx="2160588" cy="7191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即时练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225551" y="3851827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/>
          <p:cNvSpPr txBox="1">
            <a:spLocks noChangeArrowheads="1"/>
          </p:cNvSpPr>
          <p:nvPr/>
        </p:nvSpPr>
        <p:spPr bwMode="auto">
          <a:xfrm>
            <a:off x="900113" y="1412875"/>
            <a:ext cx="72929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______ travelers come to visit our city every year.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2011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哈尔滨市）</a:t>
            </a:r>
          </a:p>
          <a:p>
            <a:pPr algn="l">
              <a:spcBef>
                <a:spcPct val="1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Hundred of    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Hundreds of 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Five hundreds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Hundred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______ 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trees have been planted near here, so the air is very fresh. （2010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四川达州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1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Two hundreds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Hundred of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Hundreds of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Hundreds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0137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54856" y="457200"/>
            <a:ext cx="2160588" cy="7191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真题链接</a:t>
            </a:r>
          </a:p>
        </p:txBody>
      </p:sp>
      <p:sp>
        <p:nvSpPr>
          <p:cNvPr id="101380" name="Text Box 7"/>
          <p:cNvSpPr txBox="1">
            <a:spLocks noChangeArrowheads="1"/>
          </p:cNvSpPr>
          <p:nvPr/>
        </p:nvSpPr>
        <p:spPr bwMode="auto">
          <a:xfrm>
            <a:off x="1692275" y="134143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1381" name="Text Box 8"/>
          <p:cNvSpPr txBox="1">
            <a:spLocks noChangeArrowheads="1"/>
          </p:cNvSpPr>
          <p:nvPr/>
        </p:nvSpPr>
        <p:spPr bwMode="auto">
          <a:xfrm>
            <a:off x="1835150" y="35004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00113" y="1412875"/>
            <a:ext cx="7292975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The number of the students in our school is about nine ______. ______ of them are boys.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2010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贵州省铜仁市）</a:t>
            </a:r>
          </a:p>
          <a:p>
            <a:pPr algn="l">
              <a:spcBef>
                <a:spcPct val="1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hundred; Two thirds 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B. hundred; Two third 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hundreds; Two thirds </a:t>
            </a:r>
          </a:p>
          <a:p>
            <a:pPr algn="l"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D. hundreds; Two third </a:t>
            </a:r>
          </a:p>
        </p:txBody>
      </p:sp>
      <p:sp>
        <p:nvSpPr>
          <p:cNvPr id="102403" name="Text Box 4"/>
          <p:cNvSpPr txBox="1">
            <a:spLocks noChangeArrowheads="1"/>
          </p:cNvSpPr>
          <p:nvPr/>
        </p:nvSpPr>
        <p:spPr bwMode="auto">
          <a:xfrm>
            <a:off x="4800600" y="18288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8"/>
          <p:cNvSpPr txBox="1">
            <a:spLocks noChangeArrowheads="1"/>
          </p:cNvSpPr>
          <p:nvPr/>
        </p:nvSpPr>
        <p:spPr bwMode="auto">
          <a:xfrm>
            <a:off x="914400" y="928688"/>
            <a:ext cx="7523162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 marL="1181100"/>
            <a:lvl3pPr marL="1589405"/>
            <a:lvl4pPr marL="1997075"/>
            <a:lvl5pPr marL="2405380"/>
            <a:lvl6pPr marL="2862580"/>
            <a:lvl7pPr marL="3319780"/>
            <a:lvl8pPr marL="3776980"/>
            <a:lvl9pPr marL="4234180"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help with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         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get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bored,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 like,                  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hundreds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of,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try to do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able to,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same as,             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fall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down,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talk with,                 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look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for,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wake up,            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seem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im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)possible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over and over again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79274" y="334962"/>
            <a:ext cx="5232400" cy="8842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i="1" dirty="0">
                <a:solidFill>
                  <a:srgbClr val="FF0000"/>
                </a:solidFill>
              </a:rPr>
              <a:t>What can robots do?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550" y="1219200"/>
            <a:ext cx="7047186" cy="519193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042988" y="304800"/>
            <a:ext cx="5232400" cy="8842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i="1">
                <a:solidFill>
                  <a:srgbClr val="FF0000"/>
                </a:solidFill>
              </a:rPr>
              <a:t>What can robots do?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02" y="1189038"/>
            <a:ext cx="7842738" cy="519193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48000" y="33528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8" name="矩形 7"/>
          <p:cNvSpPr/>
          <p:nvPr/>
        </p:nvSpPr>
        <p:spPr>
          <a:xfrm>
            <a:off x="2514600" y="33528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8850" name="Text Box 5"/>
          <p:cNvSpPr txBox="1">
            <a:spLocks noChangeArrowheads="1"/>
          </p:cNvSpPr>
          <p:nvPr/>
        </p:nvSpPr>
        <p:spPr bwMode="auto">
          <a:xfrm>
            <a:off x="812800" y="1816100"/>
            <a:ext cx="8026400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little girl can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 the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article.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小女孩甚至还能读这篇文章。</a:t>
            </a:r>
          </a:p>
        </p:txBody>
      </p:sp>
      <p:sp>
        <p:nvSpPr>
          <p:cNvPr id="78851" name="Text Box 6"/>
          <p:cNvSpPr txBox="1">
            <a:spLocks noChangeArrowheads="1"/>
          </p:cNvSpPr>
          <p:nvPr/>
        </p:nvSpPr>
        <p:spPr bwMode="auto">
          <a:xfrm>
            <a:off x="504824" y="1239837"/>
            <a:ext cx="77390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'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i:vən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甚至；连；愈加</a:t>
            </a:r>
          </a:p>
        </p:txBody>
      </p:sp>
      <p:sp>
        <p:nvSpPr>
          <p:cNvPr id="78852" name="Text Box 7"/>
          <p:cNvSpPr txBox="1">
            <a:spLocks noChangeArrowheads="1"/>
          </p:cNvSpPr>
          <p:nvPr/>
        </p:nvSpPr>
        <p:spPr bwMode="auto">
          <a:xfrm>
            <a:off x="576262" y="3744912"/>
            <a:ext cx="76676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hju:mən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人的   </a:t>
            </a:r>
            <a:r>
              <a:rPr lang="en-US" altLang="zh-CN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8853" name="Text Box 10"/>
          <p:cNvSpPr txBox="1">
            <a:spLocks noChangeArrowheads="1"/>
          </p:cNvSpPr>
          <p:nvPr/>
        </p:nvSpPr>
        <p:spPr bwMode="auto">
          <a:xfrm>
            <a:off x="847725" y="4408487"/>
            <a:ext cx="7847012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A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think and talk, but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an animal can’t.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人能思考、说话，但动物不能。</a:t>
            </a:r>
          </a:p>
        </p:txBody>
      </p:sp>
      <p:sp>
        <p:nvSpPr>
          <p:cNvPr id="78854" name="WordArt 4"/>
          <p:cNvSpPr>
            <a:spLocks noChangeArrowheads="1" noChangeShapeType="1" noTextEdit="1"/>
          </p:cNvSpPr>
          <p:nvPr/>
        </p:nvSpPr>
        <p:spPr bwMode="auto">
          <a:xfrm>
            <a:off x="2057400" y="454025"/>
            <a:ext cx="5113338" cy="76517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875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New words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 autoUpdateAnimBg="0"/>
      <p:bldP spid="788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5"/>
          <p:cNvSpPr txBox="1">
            <a:spLocks noChangeArrowheads="1"/>
          </p:cNvSpPr>
          <p:nvPr/>
        </p:nvSpPr>
        <p:spPr bwMode="auto">
          <a:xfrm>
            <a:off x="898525" y="1916113"/>
            <a:ext cx="748982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My aunt is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fifty, but she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looks very young.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我姑姑早已五十岁了，但她看起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很年轻。</a:t>
            </a:r>
          </a:p>
        </p:txBody>
      </p:sp>
      <p:sp>
        <p:nvSpPr>
          <p:cNvPr id="79875" name="Text Box 6"/>
          <p:cNvSpPr txBox="1">
            <a:spLocks noChangeArrowheads="1"/>
          </p:cNvSpPr>
          <p:nvPr/>
        </p:nvSpPr>
        <p:spPr bwMode="auto">
          <a:xfrm>
            <a:off x="468313" y="1125538"/>
            <a:ext cx="74517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ɔ:l'redɪ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已经；早已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7"/>
          <p:cNvSpPr txBox="1">
            <a:spLocks noChangeArrowheads="1"/>
          </p:cNvSpPr>
          <p:nvPr/>
        </p:nvSpPr>
        <p:spPr bwMode="auto">
          <a:xfrm>
            <a:off x="468313" y="582612"/>
            <a:ext cx="81724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dangerous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deɪndʒə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rəs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有危险的；不安全的</a:t>
            </a:r>
          </a:p>
        </p:txBody>
      </p:sp>
      <p:sp>
        <p:nvSpPr>
          <p:cNvPr id="80899" name="Text Box 10"/>
          <p:cNvSpPr txBox="1">
            <a:spLocks noChangeArrowheads="1"/>
          </p:cNvSpPr>
          <p:nvPr/>
        </p:nvSpPr>
        <p:spPr bwMode="auto">
          <a:xfrm>
            <a:off x="900113" y="2628900"/>
            <a:ext cx="78486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Some animals are in great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一些动物处于极大的危险中。</a:t>
            </a:r>
          </a:p>
        </p:txBody>
      </p:sp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827088" y="1879600"/>
            <a:ext cx="727233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 +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后缀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ous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dangerous </a:t>
            </a:r>
          </a:p>
        </p:txBody>
      </p:sp>
      <p:sp>
        <p:nvSpPr>
          <p:cNvPr id="80901" name="矩形 9"/>
          <p:cNvSpPr>
            <a:spLocks noChangeArrowheads="1"/>
          </p:cNvSpPr>
          <p:nvPr/>
        </p:nvSpPr>
        <p:spPr bwMode="auto">
          <a:xfrm>
            <a:off x="1728788" y="3924300"/>
            <a:ext cx="60833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Lions are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animals. 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狮子是危险的动物。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0" grpId="0" autoUpdateAnimBg="0"/>
      <p:bldP spid="809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5"/>
          <p:cNvSpPr txBox="1">
            <a:spLocks noChangeArrowheads="1"/>
          </p:cNvSpPr>
          <p:nvPr/>
        </p:nvSpPr>
        <p:spPr bwMode="auto">
          <a:xfrm>
            <a:off x="755650" y="3860800"/>
            <a:ext cx="727233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down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突然倒下；跌倒；倒塌</a:t>
            </a:r>
            <a:r>
              <a:rPr lang="zh-CN" altLang="en-US" sz="36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23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77057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factory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/'fæktərɪ/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工厂</a:t>
            </a:r>
          </a:p>
        </p:txBody>
      </p:sp>
      <p:sp>
        <p:nvSpPr>
          <p:cNvPr id="81924" name="Text Box 7"/>
          <p:cNvSpPr txBox="1">
            <a:spLocks noChangeArrowheads="1"/>
          </p:cNvSpPr>
          <p:nvPr/>
        </p:nvSpPr>
        <p:spPr bwMode="auto">
          <a:xfrm>
            <a:off x="793750" y="1001713"/>
            <a:ext cx="6873875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There will be more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factories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in the future.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将来会有更多的工厂。</a:t>
            </a:r>
          </a:p>
        </p:txBody>
      </p:sp>
      <p:sp>
        <p:nvSpPr>
          <p:cNvPr id="81925" name="Text Box 10"/>
          <p:cNvSpPr txBox="1">
            <a:spLocks noChangeArrowheads="1"/>
          </p:cNvSpPr>
          <p:nvPr/>
        </p:nvSpPr>
        <p:spPr bwMode="auto">
          <a:xfrm>
            <a:off x="755650" y="4508500"/>
            <a:ext cx="7920038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The house might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down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in a  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few months.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几个月内这所房屋也许就会倒塌。</a:t>
            </a:r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323850" y="3141663"/>
            <a:ext cx="8928100" cy="69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fɔ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/)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倒塌；跌倒；掉落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4" grpId="0" autoUpdateAnimBg="0"/>
      <p:bldP spid="81925" grpId="0" autoUpdateAnimBg="0"/>
      <p:bldP spid="819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5"/>
          <p:cNvSpPr txBox="1">
            <a:spLocks noChangeArrowheads="1"/>
          </p:cNvSpPr>
          <p:nvPr/>
        </p:nvSpPr>
        <p:spPr bwMode="auto">
          <a:xfrm>
            <a:off x="971550" y="2349500"/>
            <a:ext cx="71294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前缀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(dis) + agree (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同意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)→disagree</a:t>
            </a:r>
          </a:p>
        </p:txBody>
      </p:sp>
      <p:sp>
        <p:nvSpPr>
          <p:cNvPr id="82947" name="Text Box 6"/>
          <p:cNvSpPr txBox="1">
            <a:spLocks noChangeArrowheads="1"/>
          </p:cNvSpPr>
          <p:nvPr/>
        </p:nvSpPr>
        <p:spPr bwMode="auto">
          <a:xfrm>
            <a:off x="538163" y="1011238"/>
            <a:ext cx="785018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不同意 ；持不同意见</a:t>
            </a:r>
            <a:r>
              <a:rPr lang="zh-CN" altLang="en-US" sz="36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有分歧</a:t>
            </a:r>
          </a:p>
        </p:txBody>
      </p:sp>
      <p:sp>
        <p:nvSpPr>
          <p:cNvPr id="82948" name="Text Box 7"/>
          <p:cNvSpPr txBox="1">
            <a:spLocks noChangeArrowheads="1"/>
          </p:cNvSpPr>
          <p:nvPr/>
        </p:nvSpPr>
        <p:spPr bwMode="auto">
          <a:xfrm>
            <a:off x="971550" y="3160713"/>
            <a:ext cx="7632700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My father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agrees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my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mother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disagrees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我爸爸同意，但我妈妈不同意。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1733</Words>
  <Application>Microsoft Office PowerPoint</Application>
  <PresentationFormat>全屏显示(4:3)</PresentationFormat>
  <Paragraphs>215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Arial Unicode MS</vt:lpstr>
      <vt:lpstr>宋体</vt:lpstr>
      <vt:lpstr>微软雅黑</vt:lpstr>
      <vt:lpstr>Arial</vt:lpstr>
      <vt:lpstr>Arial Black</vt:lpstr>
      <vt:lpstr>Calibri</vt:lpstr>
      <vt:lpstr>Times New Roman</vt:lpstr>
      <vt:lpstr>Verdana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即时练</vt:lpstr>
      <vt:lpstr>真题链接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31ED632C64EA4800BA382A3B1C28FFCF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