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4F654-3F93-4802-8FC7-1BCC2172F3B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01FFC-EC74-4CC7-8054-07EB6A943C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01FFC-EC74-4CC7-8054-07EB6A943CD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96F29-E3FF-4FC5-8ADE-53959A41D24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5C7A5-2FE7-4D83-AC74-4EF096B265E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B2CF1-51E2-4990-BFD6-35AA55FD8BB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A628A-E786-49D7-BB3C-7CD03F3985E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96F29-E3FF-4FC5-8ADE-53959A41D24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E518F-4641-4DA9-8553-99C93144BFD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B414F-7B1B-43D7-8FBD-369D644F060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24D2F-8848-4803-9CF8-C12D1DD99A9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DA2A5-2496-4381-A429-EA8F1DFF496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FC364-07F3-4F0F-8224-5758F66CC33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88533-2E70-479C-9640-C840315C4EB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DB286-A813-4558-B8EB-0E315A98A0D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12A01A9-8EA0-4938-AC19-9BE6B881350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457198" y="1564660"/>
            <a:ext cx="8153400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Unit 3 I'm more outgoing than my sister.</a:t>
            </a:r>
          </a:p>
          <a:p>
            <a:endParaRPr lang="zh-CN" altLang="en-US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Section A  ( 1a - 1c )</a:t>
            </a:r>
          </a:p>
        </p:txBody>
      </p:sp>
      <p:sp>
        <p:nvSpPr>
          <p:cNvPr id="3" name="矩形 2"/>
          <p:cNvSpPr/>
          <p:nvPr/>
        </p:nvSpPr>
        <p:spPr>
          <a:xfrm>
            <a:off x="2756809" y="537210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762000" y="985837"/>
            <a:ext cx="7272337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1" i="1" dirty="0">
                <a:solidFill>
                  <a:srgbClr val="FF33CC"/>
                </a:solidFill>
                <a:latin typeface="Comic Sans MS" panose="030F0702030302020204" pitchFamily="66" charset="0"/>
              </a:rPr>
              <a:t>2a.</a:t>
            </a:r>
            <a:r>
              <a:rPr lang="en-US" altLang="zh-CN" sz="2400" b="1" i="1" dirty="0">
                <a:solidFill>
                  <a:schemeClr val="hlink"/>
                </a:solidFill>
                <a:latin typeface="Comic Sans MS" panose="030F0702030302020204" pitchFamily="66" charset="0"/>
              </a:rPr>
              <a:t> Listen. Are the words in the box used with </a:t>
            </a:r>
            <a:r>
              <a:rPr lang="en-US" altLang="zh-CN" sz="2400" b="1" i="1" dirty="0">
                <a:latin typeface="Comic Sans MS" panose="030F0702030302020204" pitchFamily="66" charset="0"/>
              </a:rPr>
              <a:t>-(i)</a:t>
            </a:r>
            <a:r>
              <a:rPr lang="en-US" altLang="zh-CN" sz="2400" b="1" i="1" dirty="0" err="1">
                <a:latin typeface="Comic Sans MS" panose="030F0702030302020204" pitchFamily="66" charset="0"/>
              </a:rPr>
              <a:t>er</a:t>
            </a:r>
            <a:r>
              <a:rPr lang="en-US" altLang="zh-CN" sz="2400" b="1" i="1" dirty="0">
                <a:solidFill>
                  <a:schemeClr val="hlink"/>
                </a:solidFill>
                <a:latin typeface="Comic Sans MS" panose="030F0702030302020204" pitchFamily="66" charset="0"/>
              </a:rPr>
              <a:t> or </a:t>
            </a:r>
            <a:r>
              <a:rPr lang="en-US" altLang="zh-CN" sz="2400" b="1" i="1" dirty="0">
                <a:latin typeface="Comic Sans MS" panose="030F0702030302020204" pitchFamily="66" charset="0"/>
              </a:rPr>
              <a:t>more</a:t>
            </a:r>
            <a:r>
              <a:rPr lang="en-US" altLang="zh-CN" sz="2400" b="1" i="1" dirty="0">
                <a:solidFill>
                  <a:schemeClr val="hlink"/>
                </a:solidFill>
                <a:latin typeface="Comic Sans MS" panose="030F0702030302020204" pitchFamily="66" charset="0"/>
              </a:rPr>
              <a:t>? Complete the chart.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900112" y="2379663"/>
            <a:ext cx="3595687" cy="253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b="1" dirty="0" err="1">
                <a:latin typeface="Times New Roman" panose="02020603050405020304" pitchFamily="18" charset="0"/>
              </a:rPr>
              <a:t>fuuny</a:t>
            </a:r>
            <a:r>
              <a:rPr lang="en-US" altLang="zh-CN" b="1" dirty="0">
                <a:latin typeface="Times New Roman" panose="02020603050405020304" pitchFamily="18" charset="0"/>
              </a:rPr>
              <a:t>                    (run) fast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friendly                (jump) high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outgoing              (work) hard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hard-working      (get up) early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smart 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lazy</a:t>
            </a:r>
            <a:endParaRPr lang="zh-CN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4454525" y="2219325"/>
            <a:ext cx="4079875" cy="2933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b="1" dirty="0">
                <a:latin typeface="Times New Roman" panose="02020603050405020304" pitchFamily="18" charset="0"/>
                <a:sym typeface="Arial" panose="020B0604020202020204" pitchFamily="34" charset="0"/>
              </a:rPr>
              <a:t>        </a:t>
            </a:r>
            <a:r>
              <a:rPr lang="en-US" altLang="zh-CN" b="1" dirty="0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en-US" altLang="zh-CN" b="1" dirty="0" err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er</a:t>
            </a:r>
            <a:r>
              <a:rPr lang="en-US" altLang="zh-CN" b="1" dirty="0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/ -</a:t>
            </a:r>
            <a:r>
              <a:rPr lang="en-US" altLang="zh-CN" b="1" dirty="0" err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ier</a:t>
            </a:r>
            <a:r>
              <a:rPr lang="en-US" altLang="zh-CN" b="1" dirty="0">
                <a:latin typeface="Times New Roman" panose="02020603050405020304" pitchFamily="18" charset="0"/>
                <a:sym typeface="Arial" panose="020B0604020202020204" pitchFamily="34" charset="0"/>
              </a:rPr>
              <a:t>                       </a:t>
            </a:r>
            <a:r>
              <a:rPr lang="en-US" altLang="zh-CN" b="1" dirty="0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more</a:t>
            </a:r>
          </a:p>
          <a:p>
            <a:pPr algn="l">
              <a:lnSpc>
                <a:spcPct val="115000"/>
              </a:lnSpc>
            </a:pPr>
            <a:r>
              <a:rPr lang="en-US" altLang="zh-CN" b="1" dirty="0">
                <a:latin typeface="Times New Roman" panose="02020603050405020304" pitchFamily="18" charset="0"/>
                <a:sym typeface="Arial" panose="020B0604020202020204" pitchFamily="34" charset="0"/>
              </a:rPr>
              <a:t>         friendly                      outgoing </a:t>
            </a:r>
          </a:p>
          <a:p>
            <a:pPr algn="l">
              <a:lnSpc>
                <a:spcPct val="115000"/>
              </a:lnSpc>
            </a:pPr>
            <a:r>
              <a:rPr lang="en-US" altLang="zh-CN" b="1" dirty="0">
                <a:latin typeface="Times New Roman" panose="02020603050405020304" pitchFamily="18" charset="0"/>
                <a:sym typeface="Arial" panose="020B0604020202020204" pitchFamily="34" charset="0"/>
              </a:rPr>
              <a:t>          funny                    hard-working</a:t>
            </a:r>
          </a:p>
          <a:p>
            <a:pPr algn="l">
              <a:lnSpc>
                <a:spcPct val="115000"/>
              </a:lnSpc>
            </a:pPr>
            <a:r>
              <a:rPr lang="en-US" altLang="zh-CN" b="1" dirty="0">
                <a:latin typeface="Times New Roman" panose="02020603050405020304" pitchFamily="18" charset="0"/>
                <a:sym typeface="Arial" panose="020B0604020202020204" pitchFamily="34" charset="0"/>
              </a:rPr>
              <a:t>           fast</a:t>
            </a:r>
          </a:p>
          <a:p>
            <a:pPr algn="l">
              <a:lnSpc>
                <a:spcPct val="115000"/>
              </a:lnSpc>
            </a:pPr>
            <a:r>
              <a:rPr lang="en-US" altLang="zh-CN" b="1" dirty="0">
                <a:latin typeface="Times New Roman" panose="02020603050405020304" pitchFamily="18" charset="0"/>
                <a:sym typeface="Arial" panose="020B0604020202020204" pitchFamily="34" charset="0"/>
              </a:rPr>
              <a:t>          high</a:t>
            </a:r>
          </a:p>
          <a:p>
            <a:pPr algn="l">
              <a:lnSpc>
                <a:spcPct val="115000"/>
              </a:lnSpc>
            </a:pPr>
            <a:r>
              <a:rPr lang="en-US" altLang="zh-CN" b="1" dirty="0">
                <a:latin typeface="Times New Roman" panose="02020603050405020304" pitchFamily="18" charset="0"/>
                <a:sym typeface="Arial" panose="020B0604020202020204" pitchFamily="34" charset="0"/>
              </a:rPr>
              <a:t>          hard</a:t>
            </a:r>
          </a:p>
          <a:p>
            <a:pPr algn="l">
              <a:lnSpc>
                <a:spcPct val="115000"/>
              </a:lnSpc>
            </a:pPr>
            <a:r>
              <a:rPr lang="en-US" altLang="zh-CN" b="1" dirty="0">
                <a:latin typeface="Times New Roman" panose="02020603050405020304" pitchFamily="18" charset="0"/>
                <a:sym typeface="Arial" panose="020B0604020202020204" pitchFamily="34" charset="0"/>
              </a:rPr>
              <a:t>          lazy</a:t>
            </a:r>
          </a:p>
          <a:p>
            <a:pPr algn="l">
              <a:lnSpc>
                <a:spcPct val="115000"/>
              </a:lnSpc>
            </a:pPr>
            <a:r>
              <a:rPr lang="en-US" altLang="zh-CN" b="1" dirty="0">
                <a:latin typeface="Times New Roman" panose="02020603050405020304" pitchFamily="18" charset="0"/>
                <a:sym typeface="Arial" panose="020B0604020202020204" pitchFamily="34" charset="0"/>
              </a:rPr>
              <a:t>          smart</a:t>
            </a:r>
          </a:p>
          <a:p>
            <a:pPr algn="l">
              <a:lnSpc>
                <a:spcPct val="115000"/>
              </a:lnSpc>
            </a:pPr>
            <a:r>
              <a:rPr lang="en-US" altLang="zh-CN" b="1" dirty="0">
                <a:latin typeface="Times New Roman" panose="02020603050405020304" pitchFamily="18" charset="0"/>
                <a:sym typeface="Arial" panose="020B0604020202020204" pitchFamily="34" charset="0"/>
              </a:rPr>
              <a:t>          early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500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500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6" dur="500"/>
                                        <p:tgtEl>
                                          <p:spTgt spid="73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500"/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500"/>
                                        <p:tgtEl>
                                          <p:spTgt spid="73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5" dur="500"/>
                                        <p:tgtEl>
                                          <p:spTgt spid="737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044575" y="766763"/>
            <a:ext cx="6423025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2800" b="1" i="1" dirty="0">
                <a:solidFill>
                  <a:srgbClr val="FF33CC"/>
                </a:solidFill>
                <a:latin typeface="Comic Sans MS" panose="030F0702030302020204" pitchFamily="66" charset="0"/>
              </a:rPr>
              <a:t>2b.</a:t>
            </a:r>
            <a:r>
              <a:rPr lang="en-US" altLang="zh-CN" sz="2400" b="1" i="1" dirty="0">
                <a:solidFill>
                  <a:srgbClr val="009999"/>
                </a:solidFill>
                <a:latin typeface="Comic Sans MS" panose="030F0702030302020204" pitchFamily="66" charset="0"/>
              </a:rPr>
              <a:t> Listen again. How are Tina and Tara different? Fill in the </a:t>
            </a:r>
            <a:r>
              <a:rPr lang="en-US" altLang="zh-CN" sz="2400" b="1" i="1" dirty="0" err="1">
                <a:solidFill>
                  <a:srgbClr val="009999"/>
                </a:solidFill>
                <a:latin typeface="Comic Sans MS" panose="030F0702030302020204" pitchFamily="66" charset="0"/>
              </a:rPr>
              <a:t>bxes</a:t>
            </a:r>
            <a:r>
              <a:rPr lang="en-US" altLang="zh-CN" sz="2400" b="1" i="1" dirty="0">
                <a:solidFill>
                  <a:srgbClr val="009999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396875" y="2478088"/>
            <a:ext cx="3887788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/>
              <a:t>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zh-CN" altLang="en-US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4635500" y="2452688"/>
            <a:ext cx="3825875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>
                <a:sym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395288" y="2462213"/>
            <a:ext cx="3838575" cy="202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Tina...</a:t>
            </a:r>
          </a:p>
          <a:p>
            <a:pPr algn="l">
              <a:lnSpc>
                <a:spcPct val="125000"/>
              </a:lnSpc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is more outgoing than Tara.</a:t>
            </a:r>
          </a:p>
          <a:p>
            <a:pPr algn="l">
              <a:lnSpc>
                <a:spcPct val="125000"/>
              </a:lnSpc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is friendlier and funnier than Tara.</a:t>
            </a:r>
          </a:p>
          <a:p>
            <a:pPr algn="l">
              <a:lnSpc>
                <a:spcPct val="125000"/>
              </a:lnSpc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runs faster and jumps higher than Tara.</a:t>
            </a:r>
          </a:p>
          <a:p>
            <a:pPr algn="l">
              <a:lnSpc>
                <a:spcPct val="125000"/>
              </a:lnSpc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is smarter than Tara. </a:t>
            </a: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4632325" y="2462213"/>
            <a:ext cx="3829050" cy="125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Tara...</a:t>
            </a:r>
          </a:p>
          <a:p>
            <a:pPr algn="l">
              <a:lnSpc>
                <a:spcPct val="125000"/>
              </a:lnSpc>
            </a:pP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works as hard as Tina.</a:t>
            </a:r>
          </a:p>
          <a:p>
            <a:pPr algn="l">
              <a:lnSpc>
                <a:spcPct val="125000"/>
              </a:lnSpc>
            </a:pP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gets up earlier than Tina.</a:t>
            </a:r>
            <a:endParaRPr lang="zh-CN" altLang="en-US">
              <a:solidFill>
                <a:srgbClr val="0000FF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 bldLvl="0" autoUpdateAnimBg="0"/>
      <p:bldP spid="74758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WordArt 2"/>
          <p:cNvSpPr>
            <a:spLocks noChangeArrowheads="1" noChangeShapeType="1"/>
          </p:cNvSpPr>
          <p:nvPr/>
        </p:nvSpPr>
        <p:spPr bwMode="auto">
          <a:xfrm>
            <a:off x="1143000" y="565150"/>
            <a:ext cx="3124200" cy="9286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72968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altLang="zh-CN" sz="3600" b="1" dirty="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Ask and Answer.</a:t>
            </a:r>
            <a:endParaRPr lang="zh-CN" altLang="en-US" sz="3600" b="1" dirty="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143000" y="2057400"/>
            <a:ext cx="6605587" cy="3349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A: Is Tom smarter than Sam?</a:t>
            </a:r>
          </a:p>
          <a:p>
            <a:pPr algn="l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B: No, he isn't. Sam is smarter than Tom.</a:t>
            </a:r>
          </a:p>
          <a:p>
            <a:pPr algn="l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A: Is Tom taller than Sam?</a:t>
            </a:r>
          </a:p>
          <a:p>
            <a:pPr algn="l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B: Yes, he is. He is taller than Sam.</a:t>
            </a:r>
          </a:p>
          <a:p>
            <a:pPr algn="l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A: Does Tom get up earlier than Sam?</a:t>
            </a:r>
          </a:p>
          <a:p>
            <a:pPr algn="l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B: No, he doesn't. Sam gets up as early as Tom. </a:t>
            </a:r>
            <a:endParaRPr lang="zh-CN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971550" y="1055688"/>
            <a:ext cx="7435850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800" b="1" i="1">
                <a:solidFill>
                  <a:srgbClr val="FF33CC"/>
                </a:solidFill>
                <a:latin typeface="Comic Sans MS" panose="030F0702030302020204" pitchFamily="66" charset="0"/>
              </a:rPr>
              <a:t>2d.</a:t>
            </a:r>
            <a:r>
              <a:rPr lang="en-US" altLang="zh-CN" sz="2800" b="1" i="1">
                <a:solidFill>
                  <a:srgbClr val="009999"/>
                </a:solidFill>
                <a:latin typeface="Comic Sans MS" panose="030F0702030302020204" pitchFamily="66" charset="0"/>
              </a:rPr>
              <a:t> Read and complete the sentences.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331913" y="2325688"/>
            <a:ext cx="6130925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1) There was a ____________________ yeaterday.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2) Julie thinks Lisa sang ________ than Nelly.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3) Anna thinks Nelly _________________ than Lisa.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4) The girl __________________ is Lisa.</a:t>
            </a:r>
            <a:endParaRPr lang="zh-CN" altLang="en-US" sz="20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3276600" y="2379663"/>
            <a:ext cx="230346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 i="1">
                <a:latin typeface="Times New Roman" panose="02020603050405020304" pitchFamily="18" charset="0"/>
              </a:rPr>
              <a:t>singing competition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4273550" y="2944813"/>
            <a:ext cx="88582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 i="1">
                <a:latin typeface="Times New Roman" panose="02020603050405020304" pitchFamily="18" charset="0"/>
                <a:sym typeface="Arial" panose="020B0604020202020204" pitchFamily="34" charset="0"/>
              </a:rPr>
              <a:t>better</a:t>
            </a:r>
            <a:endParaRPr lang="zh-CN" altLang="en-US" sz="2000" b="1" i="1"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3995738" y="3336925"/>
            <a:ext cx="160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 i="1">
                <a:latin typeface="Times New Roman" panose="02020603050405020304" pitchFamily="18" charset="0"/>
                <a:sym typeface="Arial" panose="020B0604020202020204" pitchFamily="34" charset="0"/>
              </a:rPr>
              <a:t>danced better</a:t>
            </a:r>
            <a:endParaRPr lang="zh-CN" altLang="en-US" sz="2000" b="1" i="1"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2752725" y="3733800"/>
            <a:ext cx="1963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 i="1">
                <a:latin typeface="Times New Roman" panose="02020603050405020304" pitchFamily="18" charset="0"/>
                <a:sym typeface="Arial" panose="020B0604020202020204" pitchFamily="34" charset="0"/>
              </a:rPr>
              <a:t>with shorter hair</a:t>
            </a:r>
            <a:endParaRPr lang="zh-CN" altLang="en-US" sz="2000" b="1" i="1"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bldLvl="0" autoUpdateAnimBg="0"/>
      <p:bldP spid="76805" grpId="0" bldLvl="0" autoUpdateAnimBg="0"/>
      <p:bldP spid="76806" grpId="0" bldLvl="0" autoUpdateAnimBg="0"/>
      <p:bldP spid="76807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189038" y="1495425"/>
            <a:ext cx="6335712" cy="449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endParaRPr lang="en-US" altLang="zh-CN">
              <a:sym typeface="Arial" panose="020B0604020202020204" pitchFamily="34" charset="0"/>
            </a:endParaRPr>
          </a:p>
          <a:p>
            <a:pPr algn="l">
              <a:lnSpc>
                <a:spcPct val="130000"/>
              </a:lnSpc>
            </a:pPr>
            <a:endParaRPr lang="en-US" altLang="zh-CN">
              <a:sym typeface="Arial" panose="020B0604020202020204" pitchFamily="34" charset="0"/>
            </a:endParaRPr>
          </a:p>
          <a:p>
            <a:pPr algn="l">
              <a:lnSpc>
                <a:spcPct val="130000"/>
              </a:lnSpc>
            </a:pPr>
            <a:endParaRPr lang="en-US" altLang="zh-CN">
              <a:sym typeface="Arial" panose="020B0604020202020204" pitchFamily="34" charset="0"/>
            </a:endParaRPr>
          </a:p>
          <a:p>
            <a:pPr algn="l">
              <a:lnSpc>
                <a:spcPct val="130000"/>
              </a:lnSpc>
            </a:pPr>
            <a:endParaRPr lang="en-US" altLang="zh-CN">
              <a:sym typeface="Arial" panose="020B0604020202020204" pitchFamily="34" charset="0"/>
            </a:endParaRPr>
          </a:p>
          <a:p>
            <a:pPr algn="l">
              <a:lnSpc>
                <a:spcPct val="130000"/>
              </a:lnSpc>
            </a:pPr>
            <a:endParaRPr lang="en-US" altLang="zh-CN">
              <a:sym typeface="Arial" panose="020B0604020202020204" pitchFamily="34" charset="0"/>
            </a:endParaRPr>
          </a:p>
          <a:p>
            <a:pPr algn="l">
              <a:lnSpc>
                <a:spcPct val="130000"/>
              </a:lnSpc>
            </a:pPr>
            <a:endParaRPr lang="en-US" altLang="zh-CN">
              <a:sym typeface="Arial" panose="020B0604020202020204" pitchFamily="34" charset="0"/>
            </a:endParaRPr>
          </a:p>
          <a:p>
            <a:pPr algn="l">
              <a:lnSpc>
                <a:spcPct val="130000"/>
              </a:lnSpc>
            </a:pPr>
            <a:endParaRPr lang="en-US" altLang="zh-CN">
              <a:sym typeface="Arial" panose="020B0604020202020204" pitchFamily="34" charset="0"/>
            </a:endParaRPr>
          </a:p>
          <a:p>
            <a:pPr algn="l">
              <a:lnSpc>
                <a:spcPct val="130000"/>
              </a:lnSpc>
            </a:pPr>
            <a:endParaRPr lang="en-US" altLang="zh-CN">
              <a:sym typeface="Arial" panose="020B0604020202020204" pitchFamily="34" charset="0"/>
            </a:endParaRPr>
          </a:p>
          <a:p>
            <a:pPr algn="l">
              <a:lnSpc>
                <a:spcPct val="130000"/>
              </a:lnSpc>
            </a:pPr>
            <a:endParaRPr lang="en-US" altLang="zh-CN">
              <a:sym typeface="Arial" panose="020B0604020202020204" pitchFamily="34" charset="0"/>
            </a:endParaRPr>
          </a:p>
          <a:p>
            <a:pPr algn="l">
              <a:lnSpc>
                <a:spcPct val="130000"/>
              </a:lnSpc>
            </a:pPr>
            <a:endParaRPr lang="en-US" altLang="zh-CN">
              <a:sym typeface="Arial" panose="020B0604020202020204" pitchFamily="34" charset="0"/>
            </a:endParaRPr>
          </a:p>
          <a:p>
            <a:pPr algn="l">
              <a:lnSpc>
                <a:spcPct val="130000"/>
              </a:lnSpc>
            </a:pPr>
            <a:endParaRPr lang="en-US" altLang="zh-CN">
              <a:sym typeface="Arial" panose="020B0604020202020204" pitchFamily="34" charset="0"/>
            </a:endParaRP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414463" y="609600"/>
            <a:ext cx="5822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800" b="1" i="1">
                <a:solidFill>
                  <a:srgbClr val="FF33CC"/>
                </a:solidFill>
                <a:latin typeface="Comic Sans MS" panose="030F0702030302020204" pitchFamily="66" charset="0"/>
              </a:rPr>
              <a:t>2d.</a:t>
            </a:r>
            <a:r>
              <a:rPr lang="en-US" altLang="zh-CN" sz="2800" b="1" i="1">
                <a:solidFill>
                  <a:srgbClr val="009999"/>
                </a:solidFill>
                <a:latin typeface="Comic Sans MS" panose="030F0702030302020204" pitchFamily="66" charset="0"/>
              </a:rPr>
              <a:t> Role-play the conversation.</a:t>
            </a:r>
          </a:p>
        </p:txBody>
      </p:sp>
      <p:pic>
        <p:nvPicPr>
          <p:cNvPr id="77828" name="Picture 4" descr="QQ图片201308210925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6050" y="1735138"/>
            <a:ext cx="5832475" cy="403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838200" y="1412875"/>
            <a:ext cx="7239000" cy="377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b="1" dirty="0">
                <a:solidFill>
                  <a:srgbClr val="FF33CC"/>
                </a:solidFill>
                <a:latin typeface="Times New Roman" panose="02020603050405020304" pitchFamily="18" charset="0"/>
                <a:ea typeface="仿宋_GB2312" pitchFamily="49" charset="-122"/>
              </a:rPr>
              <a:t>1. as ... as </a:t>
            </a:r>
            <a:r>
              <a:rPr lang="zh-CN" altLang="en-US" b="1" dirty="0">
                <a:solidFill>
                  <a:srgbClr val="FF33CC"/>
                </a:solidFill>
                <a:latin typeface="Times New Roman" panose="02020603050405020304" pitchFamily="18" charset="0"/>
                <a:ea typeface="仿宋_GB2312" pitchFamily="49" charset="-122"/>
              </a:rPr>
              <a:t>的用法</a:t>
            </a:r>
          </a:p>
          <a:p>
            <a:pPr algn="l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  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1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）我和内莉一样高。 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I am as tall as Nelly.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  2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）汤姆和萨姆跑的一样快。 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Tom runs as fast as Sam.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  3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）莉莉不如露茜外向。 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Lily is less outgoing than Lucy.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        as ... as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的含义为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/>
                <a:ea typeface="仿宋_GB2312" pitchFamily="49" charset="-122"/>
              </a:rPr>
              <a:t>“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和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......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一样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/>
                <a:ea typeface="仿宋_GB2312" pitchFamily="49" charset="-122"/>
              </a:rPr>
              <a:t>”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，用于形容词、副词的同级比较。两个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as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的词性和用法不一样，第一个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as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是副词，后面接形容词或副词的原级，第二个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as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多为连词。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as ... as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的否定形式为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not as/so + adj./adv. + as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，表示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/>
                <a:ea typeface="仿宋_GB2312" pitchFamily="49" charset="-122"/>
              </a:rPr>
              <a:t>“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不如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......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/>
                <a:ea typeface="仿宋_GB2312" pitchFamily="49" charset="-122"/>
              </a:rPr>
              <a:t>”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，其中，第一个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as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可以用副词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so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替换，但第二个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as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则不能。</a:t>
            </a:r>
          </a:p>
        </p:txBody>
      </p:sp>
      <p:sp>
        <p:nvSpPr>
          <p:cNvPr id="78851" name="WordArt 3"/>
          <p:cNvSpPr>
            <a:spLocks noChangeArrowheads="1" noChangeShapeType="1"/>
          </p:cNvSpPr>
          <p:nvPr/>
        </p:nvSpPr>
        <p:spPr bwMode="auto">
          <a:xfrm>
            <a:off x="838200" y="609600"/>
            <a:ext cx="1828800" cy="6461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66931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zh-CN" altLang="en-US" sz="3600" b="1" dirty="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问题探究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762000" y="1159246"/>
            <a:ext cx="7772400" cy="4610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b="1" dirty="0">
                <a:solidFill>
                  <a:srgbClr val="FF33CC"/>
                </a:solidFill>
                <a:latin typeface="Times New Roman" panose="02020603050405020304" pitchFamily="18" charset="0"/>
                <a:ea typeface="仿宋_GB2312" pitchFamily="49" charset="-122"/>
              </a:rPr>
              <a:t>2. win </a:t>
            </a:r>
            <a:r>
              <a:rPr lang="zh-CN" altLang="en-US" b="1" dirty="0">
                <a:solidFill>
                  <a:srgbClr val="FF33CC"/>
                </a:solidFill>
                <a:latin typeface="Times New Roman" panose="02020603050405020304" pitchFamily="18" charset="0"/>
                <a:ea typeface="仿宋_GB2312" pitchFamily="49" charset="-122"/>
              </a:rPr>
              <a:t>的用法</a:t>
            </a:r>
          </a:p>
          <a:p>
            <a:pPr algn="l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  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1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）他是那个获胜者。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He is the winner.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  2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）他赢得了比赛。 </a:t>
            </a: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He won the match.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r>
              <a:rPr lang="en-US" altLang="zh-CN" b="1" dirty="0">
                <a:solidFill>
                  <a:schemeClr val="accent2"/>
                </a:solidFill>
                <a:latin typeface="Times New Roman" panose="02020603050405020304" pitchFamily="18" charset="0"/>
                <a:ea typeface="仿宋_GB2312" pitchFamily="49" charset="-122"/>
              </a:rPr>
              <a:t>     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win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意为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/>
                <a:ea typeface="仿宋_GB2312" pitchFamily="49" charset="-122"/>
              </a:rPr>
              <a:t>“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赢得，获胜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/>
                <a:ea typeface="仿宋_GB2312" pitchFamily="49" charset="-122"/>
              </a:rPr>
              <a:t>”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，充当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win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的宾语的是比赛、战争、奖品、金钱等名词，即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match, war, prize, money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等。</a:t>
            </a:r>
          </a:p>
          <a:p>
            <a:pPr algn="l">
              <a:lnSpc>
                <a:spcPct val="150000"/>
              </a:lnSpc>
            </a:pPr>
            <a:endParaRPr lang="zh-CN" altLang="en-US" b="1" dirty="0">
              <a:latin typeface="Times New Roman" panose="02020603050405020304" pitchFamily="18" charset="0"/>
              <a:ea typeface="仿宋_GB2312" pitchFamily="49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solidFill>
                  <a:srgbClr val="FF33CC"/>
                </a:solidFill>
                <a:latin typeface="Times New Roman" panose="02020603050405020304" pitchFamily="18" charset="0"/>
                <a:ea typeface="仿宋_GB2312" pitchFamily="49" charset="-122"/>
              </a:rPr>
              <a:t>3. </a:t>
            </a:r>
            <a:r>
              <a:rPr lang="zh-CN" altLang="en-US" b="1" dirty="0">
                <a:solidFill>
                  <a:srgbClr val="FF33CC"/>
                </a:solidFill>
                <a:latin typeface="Times New Roman" panose="02020603050405020304" pitchFamily="18" charset="0"/>
                <a:ea typeface="仿宋_GB2312" pitchFamily="49" charset="-122"/>
              </a:rPr>
              <a:t>这个红包比那个要漂亮的多。</a:t>
            </a:r>
          </a:p>
          <a:p>
            <a:pPr algn="l">
              <a:lnSpc>
                <a:spcPct val="150000"/>
              </a:lnSpc>
            </a:pPr>
            <a:r>
              <a:rPr lang="zh-CN" altLang="en-US" b="1" dirty="0">
                <a:solidFill>
                  <a:srgbClr val="FF33CC"/>
                </a:solidFill>
                <a:latin typeface="Times New Roman" panose="02020603050405020304" pitchFamily="18" charset="0"/>
                <a:ea typeface="仿宋_GB2312" pitchFamily="49" charset="-122"/>
              </a:rPr>
              <a:t>     </a:t>
            </a:r>
            <a:r>
              <a:rPr lang="en-US" altLang="zh-CN" b="1" dirty="0">
                <a:solidFill>
                  <a:srgbClr val="FF33CC"/>
                </a:solidFill>
                <a:latin typeface="Times New Roman" panose="02020603050405020304" pitchFamily="18" charset="0"/>
                <a:ea typeface="仿宋_GB2312" pitchFamily="49" charset="-122"/>
              </a:rPr>
              <a:t>The red bag is a lot more beautiful than that one.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仿宋_GB2312" pitchFamily="49" charset="-122"/>
              </a:rPr>
              <a:t>      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在这个句子中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a lot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用来修饰比较级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more beautiful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，用于加深程度。除了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a lot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外，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much, a little, even, still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等也可以修饰比较级。但是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quite, very 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只能修饰原级</a:t>
            </a:r>
            <a:r>
              <a:rPr lang="zh-CN" altLang="en-US" b="1" dirty="0">
                <a:latin typeface="Times New Roman" panose="02020603050405020304" pitchFamily="18" charset="0"/>
                <a:ea typeface="仿宋_GB2312" pitchFamily="49" charset="-122"/>
              </a:rPr>
              <a:t>。</a:t>
            </a:r>
          </a:p>
        </p:txBody>
      </p:sp>
      <p:sp>
        <p:nvSpPr>
          <p:cNvPr id="79875" name="WordArt 3"/>
          <p:cNvSpPr>
            <a:spLocks noChangeArrowheads="1" noChangeShapeType="1"/>
          </p:cNvSpPr>
          <p:nvPr/>
        </p:nvSpPr>
        <p:spPr bwMode="auto">
          <a:xfrm>
            <a:off x="612775" y="366713"/>
            <a:ext cx="1828800" cy="4810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70986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zh-CN" altLang="en-US" sz="3600" b="1" kern="1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问题探究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9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9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9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9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WordArt 2"/>
          <p:cNvSpPr>
            <a:spLocks noChangeArrowheads="1" noChangeShapeType="1"/>
          </p:cNvSpPr>
          <p:nvPr/>
        </p:nvSpPr>
        <p:spPr bwMode="auto">
          <a:xfrm>
            <a:off x="468313" y="404813"/>
            <a:ext cx="1584325" cy="4048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zh-CN" altLang="en-US" sz="3600" b="1" dirty="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小结训练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828675" y="1252538"/>
            <a:ext cx="7559675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仿宋_GB2312" pitchFamily="49" charset="-122"/>
              </a:rPr>
              <a:t>(       )1. I think science is ____ than Japanese.</a:t>
            </a:r>
          </a:p>
          <a:p>
            <a:pPr algn="l">
              <a:lnSpc>
                <a:spcPct val="125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仿宋_GB2312" pitchFamily="49" charset="-122"/>
              </a:rPr>
              <a:t>             A. much important                B. important             C. more important</a:t>
            </a:r>
          </a:p>
          <a:p>
            <a:pPr algn="l">
              <a:lnSpc>
                <a:spcPct val="125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仿宋_GB2312" pitchFamily="49" charset="-122"/>
              </a:rPr>
              <a:t>(       )2. I get up early, but my brother gets up ____ .</a:t>
            </a:r>
          </a:p>
          <a:p>
            <a:pPr algn="l">
              <a:lnSpc>
                <a:spcPct val="125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仿宋_GB2312" pitchFamily="49" charset="-122"/>
              </a:rPr>
              <a:t>             A. early                           B. earlier                      C. more early</a:t>
            </a:r>
          </a:p>
          <a:p>
            <a:pPr algn="l">
              <a:lnSpc>
                <a:spcPct val="125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仿宋_GB2312" pitchFamily="49" charset="-122"/>
              </a:rPr>
              <a:t>(       )3. Jim plays the guitar as ____ as Linda.</a:t>
            </a:r>
          </a:p>
          <a:p>
            <a:pPr algn="l">
              <a:lnSpc>
                <a:spcPct val="125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仿宋_GB2312" pitchFamily="49" charset="-122"/>
              </a:rPr>
              <a:t>             A. good                  B. </a:t>
            </a:r>
            <a:r>
              <a:rPr lang="en-US" altLang="zh-CN" sz="1600" dirty="0" err="1">
                <a:latin typeface="Times New Roman" panose="02020603050405020304" pitchFamily="18" charset="0"/>
                <a:ea typeface="仿宋_GB2312" pitchFamily="49" charset="-122"/>
              </a:rPr>
              <a:t>weel</a:t>
            </a:r>
            <a:r>
              <a:rPr lang="en-US" altLang="zh-CN" sz="1600" dirty="0">
                <a:latin typeface="Times New Roman" panose="02020603050405020304" pitchFamily="18" charset="0"/>
                <a:ea typeface="仿宋_GB2312" pitchFamily="49" charset="-122"/>
              </a:rPr>
              <a:t>                          C. better</a:t>
            </a:r>
          </a:p>
          <a:p>
            <a:pPr algn="l">
              <a:lnSpc>
                <a:spcPct val="125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仿宋_GB2312" pitchFamily="49" charset="-122"/>
              </a:rPr>
              <a:t>(       )4. The box is ____ heavier than that one.</a:t>
            </a:r>
          </a:p>
          <a:p>
            <a:pPr algn="l">
              <a:lnSpc>
                <a:spcPct val="125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仿宋_GB2312" pitchFamily="49" charset="-122"/>
              </a:rPr>
              <a:t>              A. lots of              B. a lot               C. a lot of              D. more</a:t>
            </a:r>
          </a:p>
          <a:p>
            <a:pPr algn="l">
              <a:lnSpc>
                <a:spcPct val="125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仿宋_GB2312" pitchFamily="49" charset="-122"/>
              </a:rPr>
              <a:t>(       )5. The coat I bought last week is too big for me. I'd like to change it for a ____ one.</a:t>
            </a:r>
          </a:p>
          <a:p>
            <a:pPr algn="l">
              <a:lnSpc>
                <a:spcPct val="125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仿宋_GB2312" pitchFamily="49" charset="-122"/>
              </a:rPr>
              <a:t>              A. small               B. larger             C. nicer                  D. smaller</a:t>
            </a:r>
          </a:p>
          <a:p>
            <a:pPr algn="l">
              <a:lnSpc>
                <a:spcPct val="125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仿宋_GB2312" pitchFamily="49" charset="-122"/>
              </a:rPr>
              <a:t>(       )6. He draws ____ better than his brother.</a:t>
            </a:r>
          </a:p>
          <a:p>
            <a:pPr algn="l">
              <a:lnSpc>
                <a:spcPct val="125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仿宋_GB2312" pitchFamily="49" charset="-122"/>
              </a:rPr>
              <a:t>              A. more               B. most              C. many                  D. much</a:t>
            </a:r>
          </a:p>
          <a:p>
            <a:pPr algn="l">
              <a:lnSpc>
                <a:spcPct val="125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仿宋_GB2312" pitchFamily="49" charset="-122"/>
              </a:rPr>
              <a:t>(       )7. He ____ the first prize in the singing </a:t>
            </a:r>
            <a:r>
              <a:rPr lang="en-US" altLang="zh-CN" sz="1600" dirty="0" err="1">
                <a:latin typeface="Times New Roman" panose="02020603050405020304" pitchFamily="18" charset="0"/>
                <a:ea typeface="仿宋_GB2312" pitchFamily="49" charset="-122"/>
              </a:rPr>
              <a:t>comptition</a:t>
            </a:r>
            <a:r>
              <a:rPr lang="en-US" altLang="zh-CN" sz="1600" dirty="0">
                <a:latin typeface="Times New Roman" panose="02020603050405020304" pitchFamily="18" charset="0"/>
                <a:ea typeface="仿宋_GB2312" pitchFamily="49" charset="-122"/>
              </a:rPr>
              <a:t>.</a:t>
            </a:r>
          </a:p>
          <a:p>
            <a:pPr algn="l">
              <a:lnSpc>
                <a:spcPct val="125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仿宋_GB2312" pitchFamily="49" charset="-122"/>
              </a:rPr>
              <a:t>             A. win                  B. beat               C. won                     D. </a:t>
            </a:r>
            <a:r>
              <a:rPr lang="en-US" altLang="zh-CN" sz="1600" dirty="0" smtClean="0">
                <a:latin typeface="Times New Roman" panose="02020603050405020304" pitchFamily="18" charset="0"/>
                <a:ea typeface="仿宋_GB2312" pitchFamily="49" charset="-122"/>
              </a:rPr>
              <a:t>wins </a:t>
            </a:r>
            <a:endParaRPr lang="zh-CN" altLang="en-US" sz="1600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971550" y="4876800"/>
            <a:ext cx="4603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1">
                <a:solidFill>
                  <a:srgbClr val="FF33CC"/>
                </a:solidFill>
                <a:latin typeface="Comic Sans MS" panose="030F0702030302020204" pitchFamily="66" charset="0"/>
              </a:rPr>
              <a:t>C</a:t>
            </a:r>
            <a:endParaRPr lang="en-US" altLang="zh-CN"/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971550" y="4287838"/>
            <a:ext cx="4603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1" dirty="0">
                <a:solidFill>
                  <a:srgbClr val="FF33CC"/>
                </a:solidFill>
                <a:latin typeface="Comic Sans MS" panose="030F0702030302020204" pitchFamily="66" charset="0"/>
              </a:rPr>
              <a:t>D</a:t>
            </a:r>
            <a:endParaRPr lang="en-US" altLang="zh-CN" dirty="0"/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971550" y="3581400"/>
            <a:ext cx="4603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1" dirty="0">
                <a:solidFill>
                  <a:srgbClr val="FF33CC"/>
                </a:solidFill>
                <a:latin typeface="Comic Sans MS" panose="030F0702030302020204" pitchFamily="66" charset="0"/>
              </a:rPr>
              <a:t>D</a:t>
            </a:r>
            <a:endParaRPr lang="en-US" altLang="zh-CN" dirty="0"/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971550" y="2992437"/>
            <a:ext cx="4603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1" dirty="0">
                <a:solidFill>
                  <a:srgbClr val="FF33CC"/>
                </a:solidFill>
                <a:latin typeface="Comic Sans MS" panose="030F0702030302020204" pitchFamily="66" charset="0"/>
              </a:rPr>
              <a:t>B</a:t>
            </a:r>
            <a:endParaRPr lang="en-US" altLang="zh-CN" dirty="0"/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971550" y="1828800"/>
            <a:ext cx="4603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1">
                <a:solidFill>
                  <a:srgbClr val="FF33CC"/>
                </a:solidFill>
                <a:latin typeface="Comic Sans MS" panose="030F0702030302020204" pitchFamily="66" charset="0"/>
              </a:rPr>
              <a:t>B</a:t>
            </a:r>
            <a:endParaRPr lang="en-US" altLang="zh-CN"/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971550" y="2438400"/>
            <a:ext cx="4603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1" dirty="0">
                <a:solidFill>
                  <a:srgbClr val="FF33CC"/>
                </a:solidFill>
                <a:latin typeface="Comic Sans MS" panose="030F0702030302020204" pitchFamily="66" charset="0"/>
              </a:rPr>
              <a:t>B</a:t>
            </a:r>
            <a:endParaRPr lang="en-US" altLang="zh-CN" dirty="0"/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971550" y="1265238"/>
            <a:ext cx="4603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1">
                <a:solidFill>
                  <a:srgbClr val="FF33CC"/>
                </a:solidFill>
                <a:latin typeface="Comic Sans MS" panose="030F0702030302020204" pitchFamily="66" charset="0"/>
              </a:rPr>
              <a:t>C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bldLvl="0" autoUpdateAnimBg="0"/>
      <p:bldP spid="80901" grpId="0" bldLvl="0" autoUpdateAnimBg="0"/>
      <p:bldP spid="80902" grpId="0" bldLvl="0" autoUpdateAnimBg="0"/>
      <p:bldP spid="80903" grpId="0" bldLvl="0" autoUpdateAnimBg="0"/>
      <p:bldP spid="80904" grpId="0" bldLvl="0" autoUpdateAnimBg="0"/>
      <p:bldP spid="80905" grpId="0" bldLvl="0" autoUpdateAnimBg="0"/>
      <p:bldP spid="80906" grpId="0" bldLvl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767</Words>
  <Application>Microsoft Office PowerPoint</Application>
  <PresentationFormat>全屏显示(4:3)</PresentationFormat>
  <Paragraphs>95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仿宋_GB2312</vt:lpstr>
      <vt:lpstr>宋体</vt:lpstr>
      <vt:lpstr>微软雅黑</vt:lpstr>
      <vt:lpstr>Arial</vt:lpstr>
      <vt:lpstr>Calibri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2023-01-16T17:50:22Z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838E6C8D38494823BD35B63D98C3A4A9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