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30"/>
  </p:notesMasterIdLst>
  <p:handoutMasterIdLst>
    <p:handoutMasterId r:id="rId31"/>
  </p:handoutMasterIdLst>
  <p:sldIdLst>
    <p:sldId id="342" r:id="rId2"/>
    <p:sldId id="257" r:id="rId3"/>
    <p:sldId id="496" r:id="rId4"/>
    <p:sldId id="497" r:id="rId5"/>
    <p:sldId id="498" r:id="rId6"/>
    <p:sldId id="499" r:id="rId7"/>
    <p:sldId id="500" r:id="rId8"/>
    <p:sldId id="501" r:id="rId9"/>
    <p:sldId id="502" r:id="rId10"/>
    <p:sldId id="503" r:id="rId11"/>
    <p:sldId id="504" r:id="rId12"/>
    <p:sldId id="505" r:id="rId13"/>
    <p:sldId id="506" r:id="rId14"/>
    <p:sldId id="507" r:id="rId15"/>
    <p:sldId id="508" r:id="rId16"/>
    <p:sldId id="509" r:id="rId17"/>
    <p:sldId id="510" r:id="rId18"/>
    <p:sldId id="511" r:id="rId19"/>
    <p:sldId id="512" r:id="rId20"/>
    <p:sldId id="513" r:id="rId21"/>
    <p:sldId id="514" r:id="rId22"/>
    <p:sldId id="516" r:id="rId23"/>
    <p:sldId id="517" r:id="rId24"/>
    <p:sldId id="518" r:id="rId25"/>
    <p:sldId id="519" r:id="rId26"/>
    <p:sldId id="520" r:id="rId27"/>
    <p:sldId id="515" r:id="rId28"/>
    <p:sldId id="521" r:id="rId29"/>
  </p:sldIdLst>
  <p:sldSz cx="12192000" cy="6858000"/>
  <p:notesSz cx="6858000" cy="9144000"/>
  <p:embeddedFontLst>
    <p:embeddedFont>
      <p:font typeface="Calibri" panose="020F0502020204030204" pitchFamily="34" charset="0"/>
      <p:regular r:id="rId32"/>
      <p:bold r:id="rId33"/>
      <p:italic r:id="rId34"/>
      <p:boldItalic r:id="rId35"/>
    </p:embeddedFont>
    <p:embeddedFont>
      <p:font typeface="黑体" panose="02010609060101010101" pitchFamily="49" charset="-122"/>
      <p:regular r:id="rId36"/>
    </p:embeddedFont>
    <p:embeddedFont>
      <p:font typeface="OPPOSans R" panose="02010600030101010101" charset="-122"/>
      <p:regular r:id="rId37"/>
    </p:embeddedFont>
    <p:embeddedFont>
      <p:font typeface="OPPOSans H" panose="02010600030101010101" charset="-122"/>
      <p:regular r:id="rId38"/>
    </p:embeddedFont>
  </p:embeddedFontLst>
  <p:custDataLst>
    <p:tags r:id="rId39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6903" autoAdjust="0"/>
    <p:restoredTop sz="94660"/>
  </p:normalViewPr>
  <p:slideViewPr>
    <p:cSldViewPr snapToGrid="0">
      <p:cViewPr varScale="1">
        <p:scale>
          <a:sx n="52" d="100"/>
          <a:sy n="52" d="100"/>
        </p:scale>
        <p:origin x="108" y="12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gs" Target="tags/tag1.xml"/><Relationship Id="rId21" Type="http://schemas.openxmlformats.org/officeDocument/2006/relationships/slide" Target="slides/slide20.xml"/><Relationship Id="rId34" Type="http://schemas.openxmlformats.org/officeDocument/2006/relationships/font" Target="fonts/font3.fntdata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1.fntdata"/><Relationship Id="rId37" Type="http://schemas.openxmlformats.org/officeDocument/2006/relationships/font" Target="fonts/font6.fntdata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font" Target="fonts/font5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35" Type="http://schemas.openxmlformats.org/officeDocument/2006/relationships/font" Target="fonts/font4.fntdata"/><Relationship Id="rId43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2.fntdata"/><Relationship Id="rId38" Type="http://schemas.openxmlformats.org/officeDocument/2006/relationships/font" Target="fonts/font7.fntdata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  <a:t>2023-01-14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OPPOSans R" panose="00020600040101010101" pitchFamily="18" charset="-122"/>
                <a:ea typeface="OPPOSans R" panose="00020600040101010101" pitchFamily="18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OPPOSans R" panose="00020600040101010101" pitchFamily="18" charset="-122"/>
                <a:ea typeface="OPPOSans R" panose="00020600040101010101" pitchFamily="18" charset="-122"/>
              </a:defRPr>
            </a:lvl1pPr>
          </a:lstStyle>
          <a:p>
            <a:fld id="{7CB25EB0-04BF-4415-A115-13BCFA342740}" type="datetimeFigureOut">
              <a:rPr lang="zh-CN" altLang="en-US" smtClean="0"/>
              <a:t>2023-01-14</a:t>
            </a:fld>
            <a:endParaRPr lang="zh-CN" altLang="en-US" dirty="0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 dirty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二级</a:t>
            </a:r>
          </a:p>
          <a:p>
            <a:pPr lvl="2"/>
            <a:r>
              <a:rPr lang="zh-CN" altLang="en-US" dirty="0"/>
              <a:t>三级</a:t>
            </a:r>
          </a:p>
          <a:p>
            <a:pPr lvl="3"/>
            <a:r>
              <a:rPr lang="zh-CN" altLang="en-US" dirty="0"/>
              <a:t>四级</a:t>
            </a:r>
          </a:p>
          <a:p>
            <a:pPr lvl="4"/>
            <a:r>
              <a:rPr lang="zh-CN" altLang="en-US" dirty="0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OPPOSans R" panose="00020600040101010101" pitchFamily="18" charset="-122"/>
                <a:ea typeface="OPPOSans R" panose="00020600040101010101" pitchFamily="18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OPPOSans R" panose="00020600040101010101" pitchFamily="18" charset="-122"/>
                <a:ea typeface="OPPOSans R" panose="00020600040101010101" pitchFamily="18" charset="-122"/>
              </a:defRPr>
            </a:lvl1pPr>
          </a:lstStyle>
          <a:p>
            <a:fld id="{70BD59A5-E156-4BAD-AA5D-674FF9999907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OPPOSans R" panose="00020600040101010101" pitchFamily="18" charset="-122"/>
        <a:ea typeface="OPPOSans R" panose="00020600040101010101" pitchFamily="18" charset="-122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OPPOSans R" panose="00020600040101010101" pitchFamily="18" charset="-122"/>
        <a:ea typeface="OPPOSans R" panose="00020600040101010101" pitchFamily="18" charset="-122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OPPOSans R" panose="00020600040101010101" pitchFamily="18" charset="-122"/>
        <a:ea typeface="OPPOSans R" panose="00020600040101010101" pitchFamily="18" charset="-122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OPPOSans R" panose="00020600040101010101" pitchFamily="18" charset="-122"/>
        <a:ea typeface="OPPOSans R" panose="00020600040101010101" pitchFamily="18" charset="-122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OPPOSans R" panose="00020600040101010101" pitchFamily="18" charset="-122"/>
        <a:ea typeface="OPPOSans R" panose="00020600040101010101" pitchFamily="18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A92445-CB5B-45B3-AD92-421041CB8CF4}" type="datetimeFigureOut">
              <a:rPr lang="zh-CN" altLang="en-US" smtClean="0"/>
              <a:t>2023-01-14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E24681-BF03-4437-AC3C-B3AE33B418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二级</a:t>
            </a:r>
          </a:p>
          <a:p>
            <a:pPr lvl="2"/>
            <a:r>
              <a:rPr lang="zh-CN" altLang="en-US" dirty="0"/>
              <a:t>三级</a:t>
            </a:r>
          </a:p>
          <a:p>
            <a:pPr lvl="3"/>
            <a:r>
              <a:rPr lang="zh-CN" altLang="en-US" dirty="0"/>
              <a:t>四级</a:t>
            </a:r>
          </a:p>
          <a:p>
            <a:pPr lvl="4"/>
            <a:r>
              <a:rPr lang="zh-CN" altLang="en-US" dirty="0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OPPOSans R" panose="00020600040101010101" pitchFamily="18" charset="-122"/>
                <a:ea typeface="OPPOSans R" panose="00020600040101010101" pitchFamily="18" charset="-122"/>
              </a:defRPr>
            </a:lvl1pPr>
          </a:lstStyle>
          <a:p>
            <a:fld id="{5EA92445-CB5B-45B3-AD92-421041CB8CF4}" type="datetimeFigureOut">
              <a:rPr lang="zh-CN" altLang="en-US" smtClean="0"/>
              <a:t>2023-01-14</a:t>
            </a:fld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OPPOSans R" panose="00020600040101010101" pitchFamily="18" charset="-122"/>
                <a:ea typeface="OPPOSans R" panose="00020600040101010101" pitchFamily="18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OPPOSans R" panose="00020600040101010101" pitchFamily="18" charset="-122"/>
                <a:ea typeface="OPPOSans R" panose="00020600040101010101" pitchFamily="18" charset="-122"/>
              </a:defRPr>
            </a:lvl1pPr>
          </a:lstStyle>
          <a:p>
            <a:fld id="{C5E24681-BF03-4437-AC3C-B3AE33B41819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OPPOSans R" panose="00020600040101010101" pitchFamily="18" charset="-122"/>
          <a:ea typeface="OPPOSans R" panose="00020600040101010101" pitchFamily="18" charset="-122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OPPOSans R" panose="00020600040101010101" pitchFamily="18" charset="-122"/>
          <a:ea typeface="OPPOSans R" panose="00020600040101010101" pitchFamily="18" charset="-122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OPPOSans R" panose="00020600040101010101" pitchFamily="18" charset="-122"/>
          <a:ea typeface="OPPOSans R" panose="00020600040101010101" pitchFamily="18" charset="-122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OPPOSans R" panose="00020600040101010101" pitchFamily="18" charset="-122"/>
          <a:ea typeface="OPPOSans R" panose="00020600040101010101" pitchFamily="18" charset="-122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OPPOSans R" panose="00020600040101010101" pitchFamily="18" charset="-122"/>
          <a:ea typeface="OPPOSans R" panose="00020600040101010101" pitchFamily="18" charset="-122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OPPOSans R" panose="00020600040101010101" pitchFamily="18" charset="-122"/>
          <a:ea typeface="OPPOSans R" panose="00020600040101010101" pitchFamily="18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tif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tif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图片 1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4861" b="35550"/>
          <a:stretch>
            <a:fillRect/>
          </a:stretch>
        </p:blipFill>
        <p:spPr>
          <a:xfrm>
            <a:off x="3362" y="0"/>
            <a:ext cx="12188638" cy="6858000"/>
          </a:xfrm>
          <a:custGeom>
            <a:avLst/>
            <a:gdLst>
              <a:gd name="connsiteX0" fmla="*/ 0 w 12188638"/>
              <a:gd name="connsiteY0" fmla="*/ 0 h 6858000"/>
              <a:gd name="connsiteX1" fmla="*/ 12188638 w 12188638"/>
              <a:gd name="connsiteY1" fmla="*/ 0 h 6858000"/>
              <a:gd name="connsiteX2" fmla="*/ 12188638 w 12188638"/>
              <a:gd name="connsiteY2" fmla="*/ 6858000 h 6858000"/>
              <a:gd name="connsiteX3" fmla="*/ 0 w 12188638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88638" h="6858000">
                <a:moveTo>
                  <a:pt x="0" y="0"/>
                </a:moveTo>
                <a:lnTo>
                  <a:pt x="12188638" y="0"/>
                </a:lnTo>
                <a:lnTo>
                  <a:pt x="12188638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6" name="直角三角形 5"/>
          <p:cNvSpPr/>
          <p:nvPr/>
        </p:nvSpPr>
        <p:spPr>
          <a:xfrm flipH="1">
            <a:off x="-1" y="1130300"/>
            <a:ext cx="12191999" cy="5727684"/>
          </a:xfrm>
          <a:prstGeom prst="rtTriangle">
            <a:avLst/>
          </a:prstGeom>
          <a:gradFill>
            <a:gsLst>
              <a:gs pos="0">
                <a:schemeClr val="accent1">
                  <a:alpha val="13000"/>
                </a:schemeClr>
              </a:gs>
              <a:gs pos="50000">
                <a:schemeClr val="accent1"/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FandolFang R" panose="00000500000000000000" pitchFamily="50" charset="-122"/>
              <a:ea typeface="FandolFang R" panose="00000500000000000000" pitchFamily="50" charset="-122"/>
            </a:endParaRPr>
          </a:p>
        </p:txBody>
      </p:sp>
      <p:sp>
        <p:nvSpPr>
          <p:cNvPr id="16" name="文本框 15"/>
          <p:cNvSpPr txBox="1"/>
          <p:nvPr/>
        </p:nvSpPr>
        <p:spPr>
          <a:xfrm>
            <a:off x="3490278" y="2342496"/>
            <a:ext cx="5211445" cy="1107996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ctr" fontAlgn="auto">
              <a:defRPr/>
            </a:pPr>
            <a:r>
              <a:rPr lang="en-US" altLang="zh-CN" sz="6600" noProof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17000"/>
                    </a:srgbClr>
                  </a:outerShdw>
                </a:effectLst>
                <a:latin typeface="OPPOSans H" panose="00020600040101010101" pitchFamily="18" charset="-122"/>
                <a:ea typeface="OPPOSans H" panose="00020600040101010101" pitchFamily="18" charset="-122"/>
                <a:cs typeface="黑体" panose="02010609060101010101" charset="-122"/>
                <a:sym typeface="OPPOSans H" panose="00020600040101010101" pitchFamily="18" charset="-122"/>
              </a:rPr>
              <a:t>3.1  </a:t>
            </a:r>
            <a:r>
              <a:rPr lang="zh-CN" altLang="en-US" sz="6600" noProof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17000"/>
                    </a:srgbClr>
                  </a:outerShdw>
                </a:effectLst>
                <a:latin typeface="OPPOSans H" panose="00020600040101010101" pitchFamily="18" charset="-122"/>
                <a:ea typeface="OPPOSans H" panose="00020600040101010101" pitchFamily="18" charset="-122"/>
                <a:cs typeface="黑体" panose="02010609060101010101" charset="-122"/>
                <a:sym typeface="OPPOSans H" panose="00020600040101010101" pitchFamily="18" charset="-122"/>
              </a:rPr>
              <a:t>长方体</a:t>
            </a:r>
          </a:p>
        </p:txBody>
      </p:sp>
      <p:sp>
        <p:nvSpPr>
          <p:cNvPr id="17" name="文本框 16"/>
          <p:cNvSpPr txBox="1"/>
          <p:nvPr/>
        </p:nvSpPr>
        <p:spPr>
          <a:xfrm>
            <a:off x="3490278" y="1262323"/>
            <a:ext cx="5211445" cy="52322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ctr" fontAlgn="auto">
              <a:defRPr/>
            </a:pPr>
            <a:r>
              <a:rPr lang="zh-CN" altLang="en-US" sz="2800" b="1" noProof="1">
                <a:solidFill>
                  <a:schemeClr val="accent2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黑体" panose="02010609060101010101" charset="-122"/>
                <a:sym typeface="OPPOSans R" panose="00020600040101010101" pitchFamily="18" charset="-122"/>
              </a:rPr>
              <a:t>五年级下册</a:t>
            </a:r>
            <a:r>
              <a:rPr lang="zh-CN" altLang="en-US" sz="2800" b="1" noProof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POSans R" panose="00020600040101010101" pitchFamily="18" charset="-122"/>
                <a:ea typeface="OPPOSans R" panose="00020600040101010101" pitchFamily="18" charset="-122"/>
                <a:cs typeface="黑体" panose="02010609060101010101" charset="-122"/>
                <a:sym typeface="OPPOSans R" panose="00020600040101010101" pitchFamily="18" charset="-122"/>
              </a:rPr>
              <a:t>数学</a:t>
            </a:r>
            <a:r>
              <a:rPr lang="zh-CN" altLang="en-US" sz="2800" b="1" noProof="1">
                <a:solidFill>
                  <a:schemeClr val="accent2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黑体" panose="02010609060101010101" charset="-122"/>
                <a:sym typeface="OPPOSans R" panose="00020600040101010101" pitchFamily="18" charset="-122"/>
              </a:rPr>
              <a:t>（人教版）</a:t>
            </a:r>
          </a:p>
        </p:txBody>
      </p:sp>
      <p:sp>
        <p:nvSpPr>
          <p:cNvPr id="20" name="文本框 19"/>
          <p:cNvSpPr txBox="1"/>
          <p:nvPr/>
        </p:nvSpPr>
        <p:spPr>
          <a:xfrm>
            <a:off x="4048760" y="3678938"/>
            <a:ext cx="4094480" cy="369332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dist" fontAlgn="auto">
              <a:defRPr/>
            </a:pPr>
            <a:r>
              <a:rPr lang="en-US" altLang="zh-CN" noProof="1">
                <a:solidFill>
                  <a:schemeClr val="bg1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黑体" panose="02010609060101010101" charset="-122"/>
                <a:sym typeface="OPPOSans R" panose="00020600040101010101" pitchFamily="18" charset="-122"/>
              </a:rPr>
              <a:t>CUBOID</a:t>
            </a:r>
            <a:endParaRPr lang="zh-CN" altLang="en-US" noProof="1">
              <a:solidFill>
                <a:schemeClr val="bg1"/>
              </a:solidFill>
              <a:latin typeface="OPPOSans R" panose="00020600040101010101" pitchFamily="18" charset="-122"/>
              <a:ea typeface="OPPOSans R" panose="00020600040101010101" pitchFamily="18" charset="-122"/>
              <a:cs typeface="黑体" panose="02010609060101010101" charset="-122"/>
              <a:sym typeface="OPPOSans R" panose="00020600040101010101" pitchFamily="18" charset="-122"/>
            </a:endParaRPr>
          </a:p>
        </p:txBody>
      </p:sp>
      <p:grpSp>
        <p:nvGrpSpPr>
          <p:cNvPr id="26" name="组合 25"/>
          <p:cNvGrpSpPr/>
          <p:nvPr/>
        </p:nvGrpSpPr>
        <p:grpSpPr>
          <a:xfrm>
            <a:off x="3068377" y="4267855"/>
            <a:ext cx="6055247" cy="369332"/>
            <a:chOff x="4816687" y="4817185"/>
            <a:chExt cx="6055247" cy="369332"/>
          </a:xfrm>
        </p:grpSpPr>
        <p:sp>
          <p:nvSpPr>
            <p:cNvPr id="21" name="文本框 20"/>
            <p:cNvSpPr txBox="1"/>
            <p:nvPr/>
          </p:nvSpPr>
          <p:spPr>
            <a:xfrm>
              <a:off x="6782958" y="4817185"/>
              <a:ext cx="2122706" cy="369332"/>
            </a:xfrm>
            <a:prstGeom prst="roundRect">
              <a:avLst>
                <a:gd name="adj" fmla="val 0"/>
              </a:avLst>
            </a:prstGeom>
            <a:solidFill>
              <a:schemeClr val="accent2"/>
            </a:solidFill>
            <a:ln w="9525">
              <a:noFill/>
            </a:ln>
          </p:spPr>
          <p:txBody>
            <a:bodyPr wrap="square">
              <a:spAutoFit/>
            </a:bodyPr>
            <a:lstStyle/>
            <a:p>
              <a:pPr fontAlgn="auto">
                <a:defRPr/>
              </a:pPr>
              <a:r>
                <a:rPr lang="zh-CN" altLang="en-US" noProof="1">
                  <a:solidFill>
                    <a:schemeClr val="bg1"/>
                  </a:solidFill>
                  <a:latin typeface="OPPOSans R" panose="00020600040101010101" pitchFamily="18" charset="-122"/>
                  <a:ea typeface="OPPOSans R" panose="00020600040101010101" pitchFamily="18" charset="-122"/>
                  <a:cs typeface="黑体" panose="02010609060101010101" charset="-122"/>
                  <a:sym typeface="OPPOSans R" panose="00020600040101010101" pitchFamily="18" charset="-122"/>
                </a:rPr>
                <a:t>授课人：</a:t>
              </a:r>
              <a:r>
                <a:rPr lang="en-US" altLang="zh-CN" noProof="1">
                  <a:solidFill>
                    <a:schemeClr val="bg1"/>
                  </a:solidFill>
                  <a:latin typeface="OPPOSans R" panose="00020600040101010101" pitchFamily="18" charset="-122"/>
                  <a:ea typeface="OPPOSans R" panose="00020600040101010101" pitchFamily="18" charset="-122"/>
                  <a:cs typeface="黑体" panose="02010609060101010101" charset="-122"/>
                  <a:sym typeface="OPPOSans R" panose="00020600040101010101" pitchFamily="18" charset="-122"/>
                </a:rPr>
                <a:t>XXX</a:t>
              </a:r>
              <a:r>
                <a:rPr lang="zh-CN" altLang="en-US" noProof="1">
                  <a:solidFill>
                    <a:schemeClr val="bg1"/>
                  </a:solidFill>
                  <a:latin typeface="OPPOSans R" panose="00020600040101010101" pitchFamily="18" charset="-122"/>
                  <a:ea typeface="OPPOSans R" panose="00020600040101010101" pitchFamily="18" charset="-122"/>
                  <a:cs typeface="黑体" panose="02010609060101010101" charset="-122"/>
                  <a:sym typeface="OPPOSans R" panose="00020600040101010101" pitchFamily="18" charset="-122"/>
                </a:rPr>
                <a:t>老师</a:t>
              </a:r>
            </a:p>
          </p:txBody>
        </p:sp>
        <p:cxnSp>
          <p:nvCxnSpPr>
            <p:cNvPr id="22" name="直接连接符 21"/>
            <p:cNvCxnSpPr/>
            <p:nvPr/>
          </p:nvCxnSpPr>
          <p:spPr>
            <a:xfrm>
              <a:off x="9276080" y="5001851"/>
              <a:ext cx="1595854" cy="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直接连接符 24"/>
            <p:cNvCxnSpPr/>
            <p:nvPr/>
          </p:nvCxnSpPr>
          <p:spPr>
            <a:xfrm>
              <a:off x="4816687" y="5001851"/>
              <a:ext cx="1595854" cy="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27" name="直接连接符 26"/>
          <p:cNvCxnSpPr/>
          <p:nvPr/>
        </p:nvCxnSpPr>
        <p:spPr>
          <a:xfrm>
            <a:off x="4048760" y="1922108"/>
            <a:ext cx="4094480" cy="0"/>
          </a:xfrm>
          <a:prstGeom prst="line">
            <a:avLst/>
          </a:prstGeom>
          <a:ln>
            <a:gradFill>
              <a:gsLst>
                <a:gs pos="0">
                  <a:schemeClr val="bg1">
                    <a:alpha val="0"/>
                  </a:schemeClr>
                </a:gs>
                <a:gs pos="50000">
                  <a:schemeClr val="bg1"/>
                </a:gs>
                <a:gs pos="100000">
                  <a:schemeClr val="bg1">
                    <a:alpha val="0"/>
                  </a:schemeClr>
                </a:gs>
              </a:gsLst>
              <a:lin ang="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立方体 6"/>
          <p:cNvSpPr/>
          <p:nvPr/>
        </p:nvSpPr>
        <p:spPr>
          <a:xfrm>
            <a:off x="595958" y="2581895"/>
            <a:ext cx="2791431" cy="1130337"/>
          </a:xfrm>
          <a:prstGeom prst="cube">
            <a:avLst>
              <a:gd name="adj" fmla="val 32258"/>
            </a:avLst>
          </a:prstGeom>
          <a:solidFill>
            <a:schemeClr val="accent2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FandolFang R" panose="00000500000000000000" pitchFamily="50" charset="-122"/>
              <a:ea typeface="FandolFang R" panose="00000500000000000000" pitchFamily="50" charset="-122"/>
            </a:endParaRPr>
          </a:p>
        </p:txBody>
      </p:sp>
      <p:sp>
        <p:nvSpPr>
          <p:cNvPr id="8" name="立方体 7"/>
          <p:cNvSpPr/>
          <p:nvPr/>
        </p:nvSpPr>
        <p:spPr>
          <a:xfrm>
            <a:off x="1426506" y="1820130"/>
            <a:ext cx="1130334" cy="1130334"/>
          </a:xfrm>
          <a:prstGeom prst="cube">
            <a:avLst/>
          </a:prstGeom>
          <a:solidFill>
            <a:schemeClr val="accent2"/>
          </a:solidFill>
          <a:ln w="952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FandolFang R" panose="00000500000000000000" pitchFamily="50" charset="-122"/>
              <a:ea typeface="FandolFang R" panose="00000500000000000000" pitchFamily="50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  <p:bldP spid="20" grpId="0"/>
      <p:bldP spid="7" grpId="0" animBg="1"/>
      <p:bldP spid="8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文本框 11"/>
          <p:cNvSpPr txBox="1"/>
          <p:nvPr/>
        </p:nvSpPr>
        <p:spPr>
          <a:xfrm>
            <a:off x="406686" y="529094"/>
            <a:ext cx="2952260" cy="58477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ctr" fontAlgn="auto">
              <a:defRPr/>
            </a:pPr>
            <a:r>
              <a:rPr lang="zh-CN" altLang="en-US" sz="3200" noProof="1">
                <a:solidFill>
                  <a:schemeClr val="bg1"/>
                </a:solidFill>
                <a:latin typeface="OPPOSans H" panose="00020600040101010101" pitchFamily="18" charset="-122"/>
                <a:ea typeface="OPPOSans H" panose="00020600040101010101" pitchFamily="18" charset="-122"/>
                <a:cs typeface="黑体" panose="02010609060101010101" charset="-122"/>
                <a:sym typeface="OPPOSans H" panose="00020600040101010101" pitchFamily="18" charset="-122"/>
              </a:rPr>
              <a:t>探索新知</a:t>
            </a:r>
          </a:p>
        </p:txBody>
      </p:sp>
      <p:sp>
        <p:nvSpPr>
          <p:cNvPr id="3" name="AutoShape 2"/>
          <p:cNvSpPr>
            <a:spLocks noChangeArrowheads="1"/>
          </p:cNvSpPr>
          <p:nvPr/>
        </p:nvSpPr>
        <p:spPr bwMode="auto">
          <a:xfrm>
            <a:off x="1056640" y="1794510"/>
            <a:ext cx="7037388" cy="4064000"/>
          </a:xfrm>
          <a:prstGeom prst="cube">
            <a:avLst>
              <a:gd name="adj" fmla="val 25000"/>
            </a:avLst>
          </a:prstGeom>
          <a:noFill/>
          <a:ln w="19050">
            <a:solidFill>
              <a:schemeClr val="tx1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>
              <a:spcBef>
                <a:spcPct val="20000"/>
              </a:spcBef>
            </a:pPr>
            <a:endParaRPr lang="zh-CN" altLang="en-US" sz="100">
              <a:latin typeface="OPPOSans R" panose="00020600040101010101" pitchFamily="18" charset="-122"/>
              <a:ea typeface="OPPOSans R" panose="00020600040101010101" pitchFamily="18" charset="-122"/>
              <a:cs typeface="OPPOSans R" panose="00020600040101010101" pitchFamily="18" charset="-122"/>
              <a:sym typeface="OPPOSans R" panose="00020600040101010101" pitchFamily="18" charset="-122"/>
            </a:endParaRPr>
          </a:p>
        </p:txBody>
      </p:sp>
      <p:sp>
        <p:nvSpPr>
          <p:cNvPr id="4" name="Line 3"/>
          <p:cNvSpPr>
            <a:spLocks noChangeShapeType="1"/>
          </p:cNvSpPr>
          <p:nvPr/>
        </p:nvSpPr>
        <p:spPr bwMode="auto">
          <a:xfrm>
            <a:off x="2107565" y="4813935"/>
            <a:ext cx="5994400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>
              <a:latin typeface="OPPOSans R" panose="00020600040101010101" pitchFamily="18" charset="-122"/>
              <a:ea typeface="OPPOSans R" panose="00020600040101010101" pitchFamily="18" charset="-122"/>
              <a:cs typeface="OPPOSans R" panose="00020600040101010101" pitchFamily="18" charset="-122"/>
              <a:sym typeface="OPPOSans R" panose="00020600040101010101" pitchFamily="18" charset="-122"/>
            </a:endParaRPr>
          </a:p>
        </p:txBody>
      </p:sp>
      <p:sp>
        <p:nvSpPr>
          <p:cNvPr id="5" name="Line 4"/>
          <p:cNvSpPr>
            <a:spLocks noChangeShapeType="1"/>
          </p:cNvSpPr>
          <p:nvPr/>
        </p:nvSpPr>
        <p:spPr bwMode="auto">
          <a:xfrm>
            <a:off x="2107565" y="1815149"/>
            <a:ext cx="0" cy="2998787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>
              <a:latin typeface="OPPOSans R" panose="00020600040101010101" pitchFamily="18" charset="-122"/>
              <a:ea typeface="OPPOSans R" panose="00020600040101010101" pitchFamily="18" charset="-122"/>
              <a:cs typeface="OPPOSans R" panose="00020600040101010101" pitchFamily="18" charset="-122"/>
              <a:sym typeface="OPPOSans R" panose="00020600040101010101" pitchFamily="18" charset="-122"/>
            </a:endParaRPr>
          </a:p>
        </p:txBody>
      </p:sp>
      <p:sp>
        <p:nvSpPr>
          <p:cNvPr id="6" name="Line 5"/>
          <p:cNvSpPr>
            <a:spLocks noChangeShapeType="1"/>
          </p:cNvSpPr>
          <p:nvPr/>
        </p:nvSpPr>
        <p:spPr bwMode="auto">
          <a:xfrm flipH="1">
            <a:off x="1077279" y="4813935"/>
            <a:ext cx="1030287" cy="1030288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>
              <a:latin typeface="OPPOSans R" panose="00020600040101010101" pitchFamily="18" charset="-122"/>
              <a:ea typeface="OPPOSans R" panose="00020600040101010101" pitchFamily="18" charset="-122"/>
              <a:cs typeface="OPPOSans R" panose="00020600040101010101" pitchFamily="18" charset="-122"/>
              <a:sym typeface="OPPOSans R" panose="00020600040101010101" pitchFamily="18" charset="-122"/>
            </a:endParaRPr>
          </a:p>
        </p:txBody>
      </p:sp>
      <p:sp>
        <p:nvSpPr>
          <p:cNvPr id="7" name="Line 6"/>
          <p:cNvSpPr>
            <a:spLocks noChangeShapeType="1"/>
          </p:cNvSpPr>
          <p:nvPr/>
        </p:nvSpPr>
        <p:spPr bwMode="auto">
          <a:xfrm>
            <a:off x="1077278" y="2753361"/>
            <a:ext cx="0" cy="3090863"/>
          </a:xfrm>
          <a:prstGeom prst="line">
            <a:avLst/>
          </a:prstGeom>
          <a:noFill/>
          <a:ln w="57150">
            <a:solidFill>
              <a:srgbClr val="FF3300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>
              <a:latin typeface="OPPOSans R" panose="00020600040101010101" pitchFamily="18" charset="-122"/>
              <a:ea typeface="OPPOSans R" panose="00020600040101010101" pitchFamily="18" charset="-122"/>
              <a:cs typeface="OPPOSans R" panose="00020600040101010101" pitchFamily="18" charset="-122"/>
              <a:sym typeface="OPPOSans R" panose="00020600040101010101" pitchFamily="18" charset="-122"/>
            </a:endParaRPr>
          </a:p>
        </p:txBody>
      </p:sp>
      <p:sp>
        <p:nvSpPr>
          <p:cNvPr id="8" name="Line 7"/>
          <p:cNvSpPr>
            <a:spLocks noChangeShapeType="1"/>
          </p:cNvSpPr>
          <p:nvPr/>
        </p:nvSpPr>
        <p:spPr bwMode="auto">
          <a:xfrm>
            <a:off x="8101965" y="1815148"/>
            <a:ext cx="0" cy="3092450"/>
          </a:xfrm>
          <a:prstGeom prst="line">
            <a:avLst/>
          </a:prstGeom>
          <a:noFill/>
          <a:ln w="57150">
            <a:solidFill>
              <a:srgbClr val="FF3300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>
              <a:latin typeface="OPPOSans R" panose="00020600040101010101" pitchFamily="18" charset="-122"/>
              <a:ea typeface="OPPOSans R" panose="00020600040101010101" pitchFamily="18" charset="-122"/>
              <a:cs typeface="OPPOSans R" panose="00020600040101010101" pitchFamily="18" charset="-122"/>
              <a:sym typeface="OPPOSans R" panose="00020600040101010101" pitchFamily="18" charset="-122"/>
            </a:endParaRPr>
          </a:p>
        </p:txBody>
      </p:sp>
      <p:sp>
        <p:nvSpPr>
          <p:cNvPr id="9" name="Line 8"/>
          <p:cNvSpPr>
            <a:spLocks noChangeShapeType="1"/>
          </p:cNvSpPr>
          <p:nvPr/>
        </p:nvSpPr>
        <p:spPr bwMode="auto">
          <a:xfrm>
            <a:off x="2107565" y="1815149"/>
            <a:ext cx="0" cy="2998787"/>
          </a:xfrm>
          <a:prstGeom prst="line">
            <a:avLst/>
          </a:prstGeom>
          <a:noFill/>
          <a:ln w="57150">
            <a:solidFill>
              <a:srgbClr val="FF3300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>
              <a:latin typeface="OPPOSans R" panose="00020600040101010101" pitchFamily="18" charset="-122"/>
              <a:ea typeface="OPPOSans R" panose="00020600040101010101" pitchFamily="18" charset="-122"/>
              <a:cs typeface="OPPOSans R" panose="00020600040101010101" pitchFamily="18" charset="-122"/>
              <a:sym typeface="OPPOSans R" panose="00020600040101010101" pitchFamily="18" charset="-122"/>
            </a:endParaRPr>
          </a:p>
        </p:txBody>
      </p:sp>
      <p:sp>
        <p:nvSpPr>
          <p:cNvPr id="10" name="Line 9"/>
          <p:cNvSpPr>
            <a:spLocks noChangeShapeType="1"/>
          </p:cNvSpPr>
          <p:nvPr/>
        </p:nvSpPr>
        <p:spPr bwMode="auto">
          <a:xfrm>
            <a:off x="1056640" y="2786698"/>
            <a:ext cx="5994400" cy="0"/>
          </a:xfrm>
          <a:prstGeom prst="line">
            <a:avLst/>
          </a:prstGeom>
          <a:noFill/>
          <a:ln w="57150">
            <a:solidFill>
              <a:srgbClr val="0000FF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>
              <a:latin typeface="OPPOSans R" panose="00020600040101010101" pitchFamily="18" charset="-122"/>
              <a:ea typeface="OPPOSans R" panose="00020600040101010101" pitchFamily="18" charset="-122"/>
              <a:cs typeface="OPPOSans R" panose="00020600040101010101" pitchFamily="18" charset="-122"/>
              <a:sym typeface="OPPOSans R" panose="00020600040101010101" pitchFamily="18" charset="-122"/>
            </a:endParaRPr>
          </a:p>
        </p:txBody>
      </p:sp>
      <p:sp>
        <p:nvSpPr>
          <p:cNvPr id="11" name="Line 10"/>
          <p:cNvSpPr>
            <a:spLocks noChangeShapeType="1"/>
          </p:cNvSpPr>
          <p:nvPr/>
        </p:nvSpPr>
        <p:spPr bwMode="auto">
          <a:xfrm>
            <a:off x="1077278" y="5844223"/>
            <a:ext cx="5994400" cy="0"/>
          </a:xfrm>
          <a:prstGeom prst="line">
            <a:avLst/>
          </a:prstGeom>
          <a:noFill/>
          <a:ln w="57150">
            <a:solidFill>
              <a:srgbClr val="0000FF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>
              <a:latin typeface="OPPOSans R" panose="00020600040101010101" pitchFamily="18" charset="-122"/>
              <a:ea typeface="OPPOSans R" panose="00020600040101010101" pitchFamily="18" charset="-122"/>
              <a:cs typeface="OPPOSans R" panose="00020600040101010101" pitchFamily="18" charset="-122"/>
              <a:sym typeface="OPPOSans R" panose="00020600040101010101" pitchFamily="18" charset="-122"/>
            </a:endParaRPr>
          </a:p>
        </p:txBody>
      </p:sp>
      <p:sp>
        <p:nvSpPr>
          <p:cNvPr id="13" name="Line 11"/>
          <p:cNvSpPr>
            <a:spLocks noChangeShapeType="1"/>
          </p:cNvSpPr>
          <p:nvPr/>
        </p:nvSpPr>
        <p:spPr bwMode="auto">
          <a:xfrm>
            <a:off x="2107565" y="4813935"/>
            <a:ext cx="5994400" cy="0"/>
          </a:xfrm>
          <a:prstGeom prst="line">
            <a:avLst/>
          </a:prstGeom>
          <a:noFill/>
          <a:ln w="57150">
            <a:solidFill>
              <a:srgbClr val="0000FF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>
              <a:latin typeface="OPPOSans R" panose="00020600040101010101" pitchFamily="18" charset="-122"/>
              <a:ea typeface="OPPOSans R" panose="00020600040101010101" pitchFamily="18" charset="-122"/>
              <a:cs typeface="OPPOSans R" panose="00020600040101010101" pitchFamily="18" charset="-122"/>
              <a:sym typeface="OPPOSans R" panose="00020600040101010101" pitchFamily="18" charset="-122"/>
            </a:endParaRPr>
          </a:p>
        </p:txBody>
      </p:sp>
      <p:sp>
        <p:nvSpPr>
          <p:cNvPr id="14" name="Line 12"/>
          <p:cNvSpPr>
            <a:spLocks noChangeShapeType="1"/>
          </p:cNvSpPr>
          <p:nvPr/>
        </p:nvSpPr>
        <p:spPr bwMode="auto">
          <a:xfrm>
            <a:off x="2147253" y="1794510"/>
            <a:ext cx="5994400" cy="0"/>
          </a:xfrm>
          <a:prstGeom prst="line">
            <a:avLst/>
          </a:prstGeom>
          <a:noFill/>
          <a:ln w="57150">
            <a:solidFill>
              <a:srgbClr val="0000FF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>
              <a:latin typeface="OPPOSans R" panose="00020600040101010101" pitchFamily="18" charset="-122"/>
              <a:ea typeface="OPPOSans R" panose="00020600040101010101" pitchFamily="18" charset="-122"/>
              <a:cs typeface="OPPOSans R" panose="00020600040101010101" pitchFamily="18" charset="-122"/>
              <a:sym typeface="OPPOSans R" panose="00020600040101010101" pitchFamily="18" charset="-122"/>
            </a:endParaRPr>
          </a:p>
        </p:txBody>
      </p:sp>
      <p:sp>
        <p:nvSpPr>
          <p:cNvPr id="15" name="Line 13"/>
          <p:cNvSpPr>
            <a:spLocks noChangeShapeType="1"/>
          </p:cNvSpPr>
          <p:nvPr/>
        </p:nvSpPr>
        <p:spPr bwMode="auto">
          <a:xfrm>
            <a:off x="7071678" y="2753361"/>
            <a:ext cx="0" cy="3090863"/>
          </a:xfrm>
          <a:prstGeom prst="line">
            <a:avLst/>
          </a:prstGeom>
          <a:noFill/>
          <a:ln w="57150">
            <a:solidFill>
              <a:srgbClr val="FF3300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>
              <a:latin typeface="OPPOSans R" panose="00020600040101010101" pitchFamily="18" charset="-122"/>
              <a:ea typeface="OPPOSans R" panose="00020600040101010101" pitchFamily="18" charset="-122"/>
              <a:cs typeface="OPPOSans R" panose="00020600040101010101" pitchFamily="18" charset="-122"/>
              <a:sym typeface="OPPOSans R" panose="00020600040101010101" pitchFamily="18" charset="-122"/>
            </a:endParaRPr>
          </a:p>
        </p:txBody>
      </p:sp>
      <p:sp>
        <p:nvSpPr>
          <p:cNvPr id="16" name="Line 14"/>
          <p:cNvSpPr>
            <a:spLocks noChangeShapeType="1"/>
          </p:cNvSpPr>
          <p:nvPr/>
        </p:nvSpPr>
        <p:spPr bwMode="auto">
          <a:xfrm flipH="1">
            <a:off x="1089979" y="1805624"/>
            <a:ext cx="1030287" cy="936625"/>
          </a:xfrm>
          <a:prstGeom prst="line">
            <a:avLst/>
          </a:prstGeom>
          <a:noFill/>
          <a:ln w="76200">
            <a:solidFill>
              <a:srgbClr val="FFFF00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>
              <a:latin typeface="OPPOSans R" panose="00020600040101010101" pitchFamily="18" charset="-122"/>
              <a:ea typeface="OPPOSans R" panose="00020600040101010101" pitchFamily="18" charset="-122"/>
              <a:cs typeface="OPPOSans R" panose="00020600040101010101" pitchFamily="18" charset="-122"/>
              <a:sym typeface="OPPOSans R" panose="00020600040101010101" pitchFamily="18" charset="-122"/>
            </a:endParaRPr>
          </a:p>
        </p:txBody>
      </p:sp>
      <p:sp>
        <p:nvSpPr>
          <p:cNvPr id="17" name="Line 15"/>
          <p:cNvSpPr>
            <a:spLocks noChangeShapeType="1"/>
          </p:cNvSpPr>
          <p:nvPr/>
        </p:nvSpPr>
        <p:spPr bwMode="auto">
          <a:xfrm flipH="1">
            <a:off x="1077279" y="4813935"/>
            <a:ext cx="1030287" cy="1030288"/>
          </a:xfrm>
          <a:prstGeom prst="line">
            <a:avLst/>
          </a:prstGeom>
          <a:noFill/>
          <a:ln w="57150">
            <a:solidFill>
              <a:srgbClr val="FFFF00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>
              <a:latin typeface="OPPOSans R" panose="00020600040101010101" pitchFamily="18" charset="-122"/>
              <a:ea typeface="OPPOSans R" panose="00020600040101010101" pitchFamily="18" charset="-122"/>
              <a:cs typeface="OPPOSans R" panose="00020600040101010101" pitchFamily="18" charset="-122"/>
              <a:sym typeface="OPPOSans R" panose="00020600040101010101" pitchFamily="18" charset="-122"/>
            </a:endParaRPr>
          </a:p>
        </p:txBody>
      </p:sp>
      <p:sp>
        <p:nvSpPr>
          <p:cNvPr id="18" name="Line 16"/>
          <p:cNvSpPr>
            <a:spLocks noChangeShapeType="1"/>
          </p:cNvSpPr>
          <p:nvPr/>
        </p:nvSpPr>
        <p:spPr bwMode="auto">
          <a:xfrm flipH="1">
            <a:off x="7071679" y="4813935"/>
            <a:ext cx="1030287" cy="1030288"/>
          </a:xfrm>
          <a:prstGeom prst="line">
            <a:avLst/>
          </a:prstGeom>
          <a:noFill/>
          <a:ln w="57150">
            <a:solidFill>
              <a:srgbClr val="FFFF00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>
              <a:latin typeface="OPPOSans R" panose="00020600040101010101" pitchFamily="18" charset="-122"/>
              <a:ea typeface="OPPOSans R" panose="00020600040101010101" pitchFamily="18" charset="-122"/>
              <a:cs typeface="OPPOSans R" panose="00020600040101010101" pitchFamily="18" charset="-122"/>
              <a:sym typeface="OPPOSans R" panose="00020600040101010101" pitchFamily="18" charset="-122"/>
            </a:endParaRPr>
          </a:p>
        </p:txBody>
      </p:sp>
      <p:sp>
        <p:nvSpPr>
          <p:cNvPr id="19" name="Line 17"/>
          <p:cNvSpPr>
            <a:spLocks noChangeShapeType="1"/>
          </p:cNvSpPr>
          <p:nvPr/>
        </p:nvSpPr>
        <p:spPr bwMode="auto">
          <a:xfrm flipH="1">
            <a:off x="7084379" y="1802448"/>
            <a:ext cx="1030287" cy="938212"/>
          </a:xfrm>
          <a:prstGeom prst="line">
            <a:avLst/>
          </a:prstGeom>
          <a:noFill/>
          <a:ln w="76200">
            <a:solidFill>
              <a:srgbClr val="FFFF00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>
              <a:latin typeface="OPPOSans R" panose="00020600040101010101" pitchFamily="18" charset="-122"/>
              <a:ea typeface="OPPOSans R" panose="00020600040101010101" pitchFamily="18" charset="-122"/>
              <a:cs typeface="OPPOSans R" panose="00020600040101010101" pitchFamily="18" charset="-122"/>
              <a:sym typeface="OPPOSans R" panose="00020600040101010101" pitchFamily="18" charset="-122"/>
            </a:endParaRPr>
          </a:p>
        </p:txBody>
      </p:sp>
      <p:sp>
        <p:nvSpPr>
          <p:cNvPr id="20" name="文本框 1"/>
          <p:cNvSpPr txBox="1"/>
          <p:nvPr/>
        </p:nvSpPr>
        <p:spPr>
          <a:xfrm>
            <a:off x="8671563" y="3057516"/>
            <a:ext cx="2749547" cy="514051"/>
          </a:xfrm>
          <a:prstGeom prst="rect">
            <a:avLst/>
          </a:prstGeom>
          <a:solidFill>
            <a:schemeClr val="accent2"/>
          </a:solidFill>
          <a:ln w="9525">
            <a:noFill/>
          </a:ln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  <a:spcBef>
                <a:spcPct val="20000"/>
              </a:spcBef>
              <a:defRPr/>
            </a:pPr>
            <a:r>
              <a:rPr lang="zh-CN" altLang="en-US" sz="2400" b="1" noProof="1">
                <a:solidFill>
                  <a:schemeClr val="bg1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相对的棱长度相等</a:t>
            </a:r>
          </a:p>
        </p:txBody>
      </p:sp>
      <p:sp>
        <p:nvSpPr>
          <p:cNvPr id="21" name="Line 10"/>
          <p:cNvSpPr>
            <a:spLocks noChangeShapeType="1"/>
          </p:cNvSpPr>
          <p:nvPr/>
        </p:nvSpPr>
        <p:spPr bwMode="auto">
          <a:xfrm>
            <a:off x="1055053" y="5845810"/>
            <a:ext cx="5994400" cy="0"/>
          </a:xfrm>
          <a:prstGeom prst="line">
            <a:avLst/>
          </a:prstGeom>
          <a:noFill/>
          <a:ln w="57150">
            <a:solidFill>
              <a:srgbClr val="0000FF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>
              <a:latin typeface="OPPOSans R" panose="00020600040101010101" pitchFamily="18" charset="-122"/>
              <a:ea typeface="OPPOSans R" panose="00020600040101010101" pitchFamily="18" charset="-122"/>
              <a:cs typeface="OPPOSans R" panose="00020600040101010101" pitchFamily="18" charset="-122"/>
              <a:sym typeface="OPPOSans R" panose="00020600040101010101" pitchFamily="18" charset="-122"/>
            </a:endParaRPr>
          </a:p>
        </p:txBody>
      </p:sp>
      <p:sp>
        <p:nvSpPr>
          <p:cNvPr id="22" name="Line 10"/>
          <p:cNvSpPr>
            <a:spLocks noChangeShapeType="1"/>
          </p:cNvSpPr>
          <p:nvPr/>
        </p:nvSpPr>
        <p:spPr bwMode="auto">
          <a:xfrm>
            <a:off x="1056640" y="5858510"/>
            <a:ext cx="5994400" cy="0"/>
          </a:xfrm>
          <a:prstGeom prst="line">
            <a:avLst/>
          </a:prstGeom>
          <a:noFill/>
          <a:ln w="57150">
            <a:solidFill>
              <a:srgbClr val="0000FF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>
              <a:latin typeface="OPPOSans R" panose="00020600040101010101" pitchFamily="18" charset="-122"/>
              <a:ea typeface="OPPOSans R" panose="00020600040101010101" pitchFamily="18" charset="-122"/>
              <a:cs typeface="OPPOSans R" panose="00020600040101010101" pitchFamily="18" charset="-122"/>
              <a:sym typeface="OPPOSans R" panose="00020600040101010101" pitchFamily="18" charset="-122"/>
            </a:endParaRPr>
          </a:p>
        </p:txBody>
      </p:sp>
      <p:sp>
        <p:nvSpPr>
          <p:cNvPr id="23" name="Line 11"/>
          <p:cNvSpPr>
            <a:spLocks noChangeShapeType="1"/>
          </p:cNvSpPr>
          <p:nvPr/>
        </p:nvSpPr>
        <p:spPr bwMode="auto">
          <a:xfrm>
            <a:off x="1056640" y="5858510"/>
            <a:ext cx="5994400" cy="0"/>
          </a:xfrm>
          <a:prstGeom prst="line">
            <a:avLst/>
          </a:prstGeom>
          <a:noFill/>
          <a:ln w="57150">
            <a:solidFill>
              <a:srgbClr val="0000FF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>
              <a:latin typeface="OPPOSans R" panose="00020600040101010101" pitchFamily="18" charset="-122"/>
              <a:ea typeface="OPPOSans R" panose="00020600040101010101" pitchFamily="18" charset="-122"/>
              <a:cs typeface="OPPOSans R" panose="00020600040101010101" pitchFamily="18" charset="-122"/>
              <a:sym typeface="OPPOSans R" panose="00020600040101010101" pitchFamily="18" charset="-122"/>
            </a:endParaRPr>
          </a:p>
        </p:txBody>
      </p:sp>
      <p:sp>
        <p:nvSpPr>
          <p:cNvPr id="24" name="Line 13"/>
          <p:cNvSpPr>
            <a:spLocks noChangeShapeType="1"/>
          </p:cNvSpPr>
          <p:nvPr/>
        </p:nvSpPr>
        <p:spPr bwMode="auto">
          <a:xfrm>
            <a:off x="7076440" y="2767648"/>
            <a:ext cx="0" cy="3090862"/>
          </a:xfrm>
          <a:prstGeom prst="line">
            <a:avLst/>
          </a:prstGeom>
          <a:noFill/>
          <a:ln w="57150">
            <a:solidFill>
              <a:srgbClr val="FF3300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>
              <a:latin typeface="OPPOSans R" panose="00020600040101010101" pitchFamily="18" charset="-122"/>
              <a:ea typeface="OPPOSans R" panose="00020600040101010101" pitchFamily="18" charset="-122"/>
              <a:cs typeface="OPPOSans R" panose="00020600040101010101" pitchFamily="18" charset="-122"/>
              <a:sym typeface="OPPOSans R" panose="00020600040101010101" pitchFamily="18" charset="-122"/>
            </a:endParaRPr>
          </a:p>
        </p:txBody>
      </p:sp>
      <p:sp>
        <p:nvSpPr>
          <p:cNvPr id="25" name="Line 13"/>
          <p:cNvSpPr>
            <a:spLocks noChangeShapeType="1"/>
          </p:cNvSpPr>
          <p:nvPr/>
        </p:nvSpPr>
        <p:spPr bwMode="auto">
          <a:xfrm>
            <a:off x="7076440" y="2767648"/>
            <a:ext cx="0" cy="3090862"/>
          </a:xfrm>
          <a:prstGeom prst="line">
            <a:avLst/>
          </a:prstGeom>
          <a:noFill/>
          <a:ln w="57150">
            <a:solidFill>
              <a:srgbClr val="FF3300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>
              <a:latin typeface="OPPOSans R" panose="00020600040101010101" pitchFamily="18" charset="-122"/>
              <a:ea typeface="OPPOSans R" panose="00020600040101010101" pitchFamily="18" charset="-122"/>
              <a:cs typeface="OPPOSans R" panose="00020600040101010101" pitchFamily="18" charset="-122"/>
              <a:sym typeface="OPPOSans R" panose="00020600040101010101" pitchFamily="18" charset="-122"/>
            </a:endParaRPr>
          </a:p>
        </p:txBody>
      </p:sp>
      <p:sp>
        <p:nvSpPr>
          <p:cNvPr id="26" name="Line 13"/>
          <p:cNvSpPr>
            <a:spLocks noChangeShapeType="1"/>
          </p:cNvSpPr>
          <p:nvPr/>
        </p:nvSpPr>
        <p:spPr bwMode="auto">
          <a:xfrm>
            <a:off x="7076440" y="2799398"/>
            <a:ext cx="0" cy="3090862"/>
          </a:xfrm>
          <a:prstGeom prst="line">
            <a:avLst/>
          </a:prstGeom>
          <a:noFill/>
          <a:ln w="57150">
            <a:solidFill>
              <a:srgbClr val="FF3300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>
              <a:latin typeface="OPPOSans R" panose="00020600040101010101" pitchFamily="18" charset="-122"/>
              <a:ea typeface="OPPOSans R" panose="00020600040101010101" pitchFamily="18" charset="-122"/>
              <a:cs typeface="OPPOSans R" panose="00020600040101010101" pitchFamily="18" charset="-122"/>
              <a:sym typeface="OPPOSans R" panose="00020600040101010101" pitchFamily="18" charset="-122"/>
            </a:endParaRPr>
          </a:p>
        </p:txBody>
      </p:sp>
      <p:sp>
        <p:nvSpPr>
          <p:cNvPr id="27" name="Line 16"/>
          <p:cNvSpPr>
            <a:spLocks noChangeShapeType="1"/>
          </p:cNvSpPr>
          <p:nvPr/>
        </p:nvSpPr>
        <p:spPr bwMode="auto">
          <a:xfrm flipH="1">
            <a:off x="7074854" y="4834574"/>
            <a:ext cx="1030287" cy="1030287"/>
          </a:xfrm>
          <a:prstGeom prst="line">
            <a:avLst/>
          </a:prstGeom>
          <a:noFill/>
          <a:ln w="57150">
            <a:solidFill>
              <a:srgbClr val="FFFF00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>
              <a:latin typeface="OPPOSans R" panose="00020600040101010101" pitchFamily="18" charset="-122"/>
              <a:ea typeface="OPPOSans R" panose="00020600040101010101" pitchFamily="18" charset="-122"/>
              <a:cs typeface="OPPOSans R" panose="00020600040101010101" pitchFamily="18" charset="-122"/>
              <a:sym typeface="OPPOSans R" panose="00020600040101010101" pitchFamily="18" charset="-122"/>
            </a:endParaRPr>
          </a:p>
        </p:txBody>
      </p:sp>
      <p:sp>
        <p:nvSpPr>
          <p:cNvPr id="28" name="Line 16"/>
          <p:cNvSpPr>
            <a:spLocks noChangeShapeType="1"/>
          </p:cNvSpPr>
          <p:nvPr/>
        </p:nvSpPr>
        <p:spPr bwMode="auto">
          <a:xfrm flipH="1">
            <a:off x="7076440" y="4812349"/>
            <a:ext cx="1030288" cy="1030287"/>
          </a:xfrm>
          <a:prstGeom prst="line">
            <a:avLst/>
          </a:prstGeom>
          <a:noFill/>
          <a:ln w="57150">
            <a:solidFill>
              <a:srgbClr val="FFFF00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>
              <a:latin typeface="OPPOSans R" panose="00020600040101010101" pitchFamily="18" charset="-122"/>
              <a:ea typeface="OPPOSans R" panose="00020600040101010101" pitchFamily="18" charset="-122"/>
              <a:cs typeface="OPPOSans R" panose="00020600040101010101" pitchFamily="18" charset="-122"/>
              <a:sym typeface="OPPOSans R" panose="00020600040101010101" pitchFamily="18" charset="-122"/>
            </a:endParaRPr>
          </a:p>
        </p:txBody>
      </p:sp>
      <p:sp>
        <p:nvSpPr>
          <p:cNvPr id="29" name="Line 16"/>
          <p:cNvSpPr>
            <a:spLocks noChangeShapeType="1"/>
          </p:cNvSpPr>
          <p:nvPr/>
        </p:nvSpPr>
        <p:spPr bwMode="auto">
          <a:xfrm flipH="1">
            <a:off x="7068504" y="4812349"/>
            <a:ext cx="1030287" cy="1030287"/>
          </a:xfrm>
          <a:prstGeom prst="line">
            <a:avLst/>
          </a:prstGeom>
          <a:noFill/>
          <a:ln w="57150">
            <a:solidFill>
              <a:srgbClr val="FFFF00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>
              <a:latin typeface="OPPOSans R" panose="00020600040101010101" pitchFamily="18" charset="-122"/>
              <a:ea typeface="OPPOSans R" panose="00020600040101010101" pitchFamily="18" charset="-122"/>
              <a:cs typeface="OPPOSans R" panose="00020600040101010101" pitchFamily="18" charset="-122"/>
              <a:sym typeface="OPPOSans R" panose="00020600040101010101" pitchFamily="18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69 -0.01296 L -0.00169 -0.45717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2222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028 3.33333E-6 L 0.08789 -0.60718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909" y="-3037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6 3.33333E-6 L 0.08841 -0.15556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414" y="-777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25E-6 -3.7037E-6 L -0.50612 0.00903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313" y="44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25E-6 -3.7037E-6 L -0.41445 -0.15393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729" y="-770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25E-6 -3.33333E-6 L 0.08555 -0.15671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271" y="-784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95833E-6 -1.11111E-6 L -0.50743 -1.11111E-6 " pathEditMode="relative" rAng="0" ptsTypes="AA">
                                      <p:cBhvr>
                                        <p:cTn id="30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378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75E-6 -3.7037E-7 L 3.75E-6 -0.44421 " pathEditMode="relative" rAng="0" ptsTypes="AA">
                                      <p:cBhvr>
                                        <p:cTn id="34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2222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9167E-6 -3.7037E-7 L -0.49857 -0.45347 " pathEditMode="relative" rAng="0" ptsTypes="AA">
                                      <p:cBhvr>
                                        <p:cTn id="38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4935" y="-2268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bldLvl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文本框 11"/>
          <p:cNvSpPr txBox="1"/>
          <p:nvPr/>
        </p:nvSpPr>
        <p:spPr>
          <a:xfrm>
            <a:off x="406686" y="529094"/>
            <a:ext cx="2952260" cy="58477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ctr" fontAlgn="auto">
              <a:defRPr/>
            </a:pPr>
            <a:r>
              <a:rPr lang="zh-CN" altLang="en-US" sz="3200" noProof="1">
                <a:solidFill>
                  <a:schemeClr val="bg1"/>
                </a:solidFill>
                <a:latin typeface="OPPOSans H" panose="00020600040101010101" pitchFamily="18" charset="-122"/>
                <a:ea typeface="OPPOSans H" panose="00020600040101010101" pitchFamily="18" charset="-122"/>
                <a:cs typeface="黑体" panose="02010609060101010101" charset="-122"/>
                <a:sym typeface="OPPOSans H" panose="00020600040101010101" pitchFamily="18" charset="-122"/>
              </a:rPr>
              <a:t>探索新知</a:t>
            </a:r>
          </a:p>
        </p:txBody>
      </p:sp>
      <p:grpSp>
        <p:nvGrpSpPr>
          <p:cNvPr id="30" name="Group 3"/>
          <p:cNvGrpSpPr/>
          <p:nvPr/>
        </p:nvGrpSpPr>
        <p:grpSpPr bwMode="auto">
          <a:xfrm>
            <a:off x="1341438" y="1382714"/>
            <a:ext cx="5846762" cy="3963987"/>
            <a:chOff x="0" y="0"/>
            <a:chExt cx="2832" cy="1920"/>
          </a:xfrm>
        </p:grpSpPr>
        <p:sp>
          <p:nvSpPr>
            <p:cNvPr id="31" name="Line 4"/>
            <p:cNvSpPr>
              <a:spLocks noChangeShapeType="1"/>
            </p:cNvSpPr>
            <p:nvPr/>
          </p:nvSpPr>
          <p:spPr bwMode="auto">
            <a:xfrm>
              <a:off x="480" y="0"/>
              <a:ext cx="0" cy="1440"/>
            </a:xfrm>
            <a:prstGeom prst="line">
              <a:avLst/>
            </a:prstGeom>
            <a:noFill/>
            <a:ln w="34925">
              <a:solidFill>
                <a:schemeClr val="tx1"/>
              </a:solidFill>
              <a:prstDash val="sysDash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endParaRPr>
            </a:p>
          </p:txBody>
        </p:sp>
        <p:sp>
          <p:nvSpPr>
            <p:cNvPr id="32" name="Line 5"/>
            <p:cNvSpPr>
              <a:spLocks noChangeShapeType="1"/>
            </p:cNvSpPr>
            <p:nvPr/>
          </p:nvSpPr>
          <p:spPr bwMode="auto">
            <a:xfrm flipV="1">
              <a:off x="0" y="1440"/>
              <a:ext cx="480" cy="480"/>
            </a:xfrm>
            <a:prstGeom prst="line">
              <a:avLst/>
            </a:prstGeom>
            <a:noFill/>
            <a:ln w="34925">
              <a:solidFill>
                <a:schemeClr val="tx1"/>
              </a:solidFill>
              <a:prstDash val="sysDash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endParaRPr>
            </a:p>
          </p:txBody>
        </p:sp>
        <p:sp>
          <p:nvSpPr>
            <p:cNvPr id="33" name="Line 6"/>
            <p:cNvSpPr>
              <a:spLocks noChangeShapeType="1"/>
            </p:cNvSpPr>
            <p:nvPr/>
          </p:nvSpPr>
          <p:spPr bwMode="auto">
            <a:xfrm>
              <a:off x="480" y="1440"/>
              <a:ext cx="2352" cy="0"/>
            </a:xfrm>
            <a:prstGeom prst="line">
              <a:avLst/>
            </a:prstGeom>
            <a:noFill/>
            <a:ln w="34925" cap="rnd">
              <a:solidFill>
                <a:schemeClr val="tx1"/>
              </a:solidFill>
              <a:prstDash val="sysDash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endParaRPr>
            </a:p>
          </p:txBody>
        </p:sp>
        <p:sp>
          <p:nvSpPr>
            <p:cNvPr id="34" name="AutoShape 7"/>
            <p:cNvSpPr>
              <a:spLocks noChangeArrowheads="1"/>
            </p:cNvSpPr>
            <p:nvPr/>
          </p:nvSpPr>
          <p:spPr bwMode="auto">
            <a:xfrm>
              <a:off x="0" y="0"/>
              <a:ext cx="2832" cy="1920"/>
            </a:xfrm>
            <a:prstGeom prst="cube">
              <a:avLst>
                <a:gd name="adj" fmla="val 25000"/>
              </a:avLst>
            </a:prstGeom>
            <a:noFill/>
            <a:ln w="38100">
              <a:solidFill>
                <a:schemeClr val="tx1"/>
              </a:solidFill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>
                <a:spcBef>
                  <a:spcPct val="20000"/>
                </a:spcBef>
              </a:pPr>
              <a:endParaRPr lang="zh-CN" altLang="en-US" sz="100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endParaRPr>
            </a:p>
          </p:txBody>
        </p:sp>
      </p:grpSp>
      <p:sp>
        <p:nvSpPr>
          <p:cNvPr id="35" name="Oval 8"/>
          <p:cNvSpPr/>
          <p:nvPr/>
        </p:nvSpPr>
        <p:spPr>
          <a:xfrm>
            <a:off x="1241425" y="2274889"/>
            <a:ext cx="198438" cy="198437"/>
          </a:xfrm>
          <a:prstGeom prst="ellipse">
            <a:avLst/>
          </a:prstGeom>
          <a:solidFill>
            <a:srgbClr val="FF5050"/>
          </a:solidFill>
          <a:ln w="9525" cap="flat" cmpd="sng">
            <a:solidFill>
              <a:srgbClr val="FF5050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none" anchor="ctr"/>
          <a:lstStyle/>
          <a:p>
            <a:pPr algn="ctr">
              <a:spcBef>
                <a:spcPct val="20000"/>
              </a:spcBef>
              <a:defRPr/>
            </a:pPr>
            <a:endParaRPr lang="zh-CN" altLang="en-US" sz="5205" noProof="1">
              <a:solidFill>
                <a:srgbClr val="FF5050"/>
              </a:solidFill>
              <a:latin typeface="OPPOSans R" panose="00020600040101010101" pitchFamily="18" charset="-122"/>
              <a:ea typeface="OPPOSans R" panose="00020600040101010101" pitchFamily="18" charset="-122"/>
              <a:cs typeface="OPPOSans R" panose="00020600040101010101" pitchFamily="18" charset="-122"/>
              <a:sym typeface="OPPOSans R" panose="00020600040101010101" pitchFamily="18" charset="-122"/>
            </a:endParaRPr>
          </a:p>
        </p:txBody>
      </p:sp>
      <p:sp>
        <p:nvSpPr>
          <p:cNvPr id="36" name="Oval 9"/>
          <p:cNvSpPr/>
          <p:nvPr/>
        </p:nvSpPr>
        <p:spPr>
          <a:xfrm>
            <a:off x="2233613" y="4256089"/>
            <a:ext cx="196850" cy="198437"/>
          </a:xfrm>
          <a:prstGeom prst="ellipse">
            <a:avLst/>
          </a:prstGeom>
          <a:solidFill>
            <a:srgbClr val="FF5050"/>
          </a:solidFill>
          <a:ln w="9525" cap="flat" cmpd="sng">
            <a:solidFill>
              <a:srgbClr val="FF5050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none" anchor="ctr"/>
          <a:lstStyle/>
          <a:p>
            <a:pPr algn="ctr">
              <a:spcBef>
                <a:spcPct val="20000"/>
              </a:spcBef>
              <a:defRPr/>
            </a:pPr>
            <a:endParaRPr lang="zh-CN" altLang="en-US" sz="5205" noProof="1">
              <a:solidFill>
                <a:srgbClr val="FF5050"/>
              </a:solidFill>
              <a:latin typeface="OPPOSans R" panose="00020600040101010101" pitchFamily="18" charset="-122"/>
              <a:ea typeface="OPPOSans R" panose="00020600040101010101" pitchFamily="18" charset="-122"/>
              <a:cs typeface="OPPOSans R" panose="00020600040101010101" pitchFamily="18" charset="-122"/>
              <a:sym typeface="OPPOSans R" panose="00020600040101010101" pitchFamily="18" charset="-122"/>
            </a:endParaRPr>
          </a:p>
        </p:txBody>
      </p:sp>
      <p:sp>
        <p:nvSpPr>
          <p:cNvPr id="37" name="Oval 10"/>
          <p:cNvSpPr/>
          <p:nvPr/>
        </p:nvSpPr>
        <p:spPr>
          <a:xfrm>
            <a:off x="6099175" y="2274889"/>
            <a:ext cx="196850" cy="198437"/>
          </a:xfrm>
          <a:prstGeom prst="ellipse">
            <a:avLst/>
          </a:prstGeom>
          <a:solidFill>
            <a:srgbClr val="FF5050"/>
          </a:solidFill>
          <a:ln w="9525" cap="flat" cmpd="sng">
            <a:solidFill>
              <a:srgbClr val="FF5050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none" anchor="ctr"/>
          <a:lstStyle/>
          <a:p>
            <a:pPr algn="ctr">
              <a:spcBef>
                <a:spcPct val="20000"/>
              </a:spcBef>
              <a:defRPr/>
            </a:pPr>
            <a:endParaRPr lang="zh-CN" altLang="en-US" sz="5205" noProof="1">
              <a:solidFill>
                <a:srgbClr val="FF5050"/>
              </a:solidFill>
              <a:latin typeface="OPPOSans R" panose="00020600040101010101" pitchFamily="18" charset="-122"/>
              <a:ea typeface="OPPOSans R" panose="00020600040101010101" pitchFamily="18" charset="-122"/>
              <a:cs typeface="OPPOSans R" panose="00020600040101010101" pitchFamily="18" charset="-122"/>
              <a:sym typeface="OPPOSans R" panose="00020600040101010101" pitchFamily="18" charset="-122"/>
            </a:endParaRPr>
          </a:p>
        </p:txBody>
      </p:sp>
      <p:sp>
        <p:nvSpPr>
          <p:cNvPr id="38" name="Oval 11"/>
          <p:cNvSpPr/>
          <p:nvPr/>
        </p:nvSpPr>
        <p:spPr>
          <a:xfrm>
            <a:off x="7089775" y="1282700"/>
            <a:ext cx="198438" cy="198438"/>
          </a:xfrm>
          <a:prstGeom prst="ellipse">
            <a:avLst/>
          </a:prstGeom>
          <a:solidFill>
            <a:srgbClr val="FF5050"/>
          </a:solidFill>
          <a:ln w="9525" cap="flat" cmpd="sng">
            <a:solidFill>
              <a:srgbClr val="FF5050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none" anchor="ctr"/>
          <a:lstStyle/>
          <a:p>
            <a:pPr algn="ctr">
              <a:spcBef>
                <a:spcPct val="20000"/>
              </a:spcBef>
              <a:defRPr/>
            </a:pPr>
            <a:endParaRPr lang="zh-CN" altLang="en-US" sz="5205" noProof="1">
              <a:solidFill>
                <a:srgbClr val="FF5050"/>
              </a:solidFill>
              <a:latin typeface="OPPOSans R" panose="00020600040101010101" pitchFamily="18" charset="-122"/>
              <a:ea typeface="OPPOSans R" panose="00020600040101010101" pitchFamily="18" charset="-122"/>
              <a:cs typeface="OPPOSans R" panose="00020600040101010101" pitchFamily="18" charset="-122"/>
              <a:sym typeface="OPPOSans R" panose="00020600040101010101" pitchFamily="18" charset="-122"/>
            </a:endParaRPr>
          </a:p>
        </p:txBody>
      </p:sp>
      <p:sp>
        <p:nvSpPr>
          <p:cNvPr id="39" name="Oval 12"/>
          <p:cNvSpPr/>
          <p:nvPr/>
        </p:nvSpPr>
        <p:spPr>
          <a:xfrm>
            <a:off x="2233613" y="1282700"/>
            <a:ext cx="196850" cy="198438"/>
          </a:xfrm>
          <a:prstGeom prst="ellipse">
            <a:avLst/>
          </a:prstGeom>
          <a:solidFill>
            <a:srgbClr val="FF5050"/>
          </a:solidFill>
          <a:ln w="9525" cap="flat" cmpd="sng">
            <a:solidFill>
              <a:srgbClr val="FF5050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none" anchor="ctr"/>
          <a:lstStyle/>
          <a:p>
            <a:pPr algn="ctr">
              <a:spcBef>
                <a:spcPct val="20000"/>
              </a:spcBef>
              <a:defRPr/>
            </a:pPr>
            <a:endParaRPr lang="zh-CN" altLang="en-US" sz="5205" noProof="1">
              <a:solidFill>
                <a:srgbClr val="FF5050"/>
              </a:solidFill>
              <a:latin typeface="OPPOSans R" panose="00020600040101010101" pitchFamily="18" charset="-122"/>
              <a:ea typeface="OPPOSans R" panose="00020600040101010101" pitchFamily="18" charset="-122"/>
              <a:cs typeface="OPPOSans R" panose="00020600040101010101" pitchFamily="18" charset="-122"/>
              <a:sym typeface="OPPOSans R" panose="00020600040101010101" pitchFamily="18" charset="-122"/>
            </a:endParaRPr>
          </a:p>
        </p:txBody>
      </p:sp>
      <p:sp>
        <p:nvSpPr>
          <p:cNvPr id="40" name="Oval 13"/>
          <p:cNvSpPr/>
          <p:nvPr/>
        </p:nvSpPr>
        <p:spPr>
          <a:xfrm>
            <a:off x="1241425" y="5248275"/>
            <a:ext cx="198438" cy="198438"/>
          </a:xfrm>
          <a:prstGeom prst="ellipse">
            <a:avLst/>
          </a:prstGeom>
          <a:solidFill>
            <a:srgbClr val="FF5050"/>
          </a:solidFill>
          <a:ln w="9525" cap="flat" cmpd="sng">
            <a:solidFill>
              <a:srgbClr val="FF5050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none" anchor="ctr"/>
          <a:lstStyle/>
          <a:p>
            <a:pPr algn="ctr">
              <a:spcBef>
                <a:spcPct val="20000"/>
              </a:spcBef>
              <a:defRPr/>
            </a:pPr>
            <a:endParaRPr lang="zh-CN" altLang="en-US" sz="5205" noProof="1">
              <a:solidFill>
                <a:srgbClr val="FF5050"/>
              </a:solidFill>
              <a:latin typeface="OPPOSans R" panose="00020600040101010101" pitchFamily="18" charset="-122"/>
              <a:ea typeface="OPPOSans R" panose="00020600040101010101" pitchFamily="18" charset="-122"/>
              <a:cs typeface="OPPOSans R" panose="00020600040101010101" pitchFamily="18" charset="-122"/>
              <a:sym typeface="OPPOSans R" panose="00020600040101010101" pitchFamily="18" charset="-122"/>
            </a:endParaRPr>
          </a:p>
        </p:txBody>
      </p:sp>
      <p:sp>
        <p:nvSpPr>
          <p:cNvPr id="41" name="Oval 14"/>
          <p:cNvSpPr/>
          <p:nvPr/>
        </p:nvSpPr>
        <p:spPr>
          <a:xfrm>
            <a:off x="6099175" y="5248275"/>
            <a:ext cx="196850" cy="198438"/>
          </a:xfrm>
          <a:prstGeom prst="ellipse">
            <a:avLst/>
          </a:prstGeom>
          <a:solidFill>
            <a:srgbClr val="FF5050"/>
          </a:solidFill>
          <a:ln w="9525" cap="flat" cmpd="sng">
            <a:solidFill>
              <a:srgbClr val="FF5050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none" anchor="ctr"/>
          <a:lstStyle/>
          <a:p>
            <a:pPr algn="ctr">
              <a:spcBef>
                <a:spcPct val="20000"/>
              </a:spcBef>
              <a:defRPr/>
            </a:pPr>
            <a:endParaRPr lang="zh-CN" altLang="en-US" sz="5205" noProof="1">
              <a:solidFill>
                <a:srgbClr val="FF5050"/>
              </a:solidFill>
              <a:latin typeface="OPPOSans R" panose="00020600040101010101" pitchFamily="18" charset="-122"/>
              <a:ea typeface="OPPOSans R" panose="00020600040101010101" pitchFamily="18" charset="-122"/>
              <a:cs typeface="OPPOSans R" panose="00020600040101010101" pitchFamily="18" charset="-122"/>
              <a:sym typeface="OPPOSans R" panose="00020600040101010101" pitchFamily="18" charset="-122"/>
            </a:endParaRPr>
          </a:p>
        </p:txBody>
      </p:sp>
      <p:sp>
        <p:nvSpPr>
          <p:cNvPr id="42" name="Oval 15"/>
          <p:cNvSpPr/>
          <p:nvPr/>
        </p:nvSpPr>
        <p:spPr>
          <a:xfrm>
            <a:off x="7089775" y="4256089"/>
            <a:ext cx="198438" cy="198437"/>
          </a:xfrm>
          <a:prstGeom prst="ellipse">
            <a:avLst/>
          </a:prstGeom>
          <a:solidFill>
            <a:srgbClr val="FF5050"/>
          </a:solidFill>
          <a:ln w="9525" cap="flat" cmpd="sng">
            <a:solidFill>
              <a:srgbClr val="FF5050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none" anchor="ctr"/>
          <a:lstStyle/>
          <a:p>
            <a:pPr algn="ctr">
              <a:spcBef>
                <a:spcPct val="20000"/>
              </a:spcBef>
              <a:defRPr/>
            </a:pPr>
            <a:endParaRPr lang="zh-CN" altLang="en-US" sz="5205" noProof="1">
              <a:solidFill>
                <a:srgbClr val="FF5050"/>
              </a:solidFill>
              <a:latin typeface="OPPOSans R" panose="00020600040101010101" pitchFamily="18" charset="-122"/>
              <a:ea typeface="OPPOSans R" panose="00020600040101010101" pitchFamily="18" charset="-122"/>
              <a:cs typeface="OPPOSans R" panose="00020600040101010101" pitchFamily="18" charset="-122"/>
              <a:sym typeface="OPPOSans R" panose="00020600040101010101" pitchFamily="18" charset="-122"/>
            </a:endParaRPr>
          </a:p>
        </p:txBody>
      </p:sp>
      <p:grpSp>
        <p:nvGrpSpPr>
          <p:cNvPr id="43" name="Group 16"/>
          <p:cNvGrpSpPr/>
          <p:nvPr/>
        </p:nvGrpSpPr>
        <p:grpSpPr bwMode="auto">
          <a:xfrm>
            <a:off x="1241425" y="1282701"/>
            <a:ext cx="6046788" cy="4164013"/>
            <a:chOff x="0" y="0"/>
            <a:chExt cx="2928" cy="2016"/>
          </a:xfrm>
        </p:grpSpPr>
        <p:sp>
          <p:nvSpPr>
            <p:cNvPr id="44" name="Oval 17"/>
            <p:cNvSpPr/>
            <p:nvPr/>
          </p:nvSpPr>
          <p:spPr>
            <a:xfrm>
              <a:off x="0" y="480"/>
              <a:ext cx="96" cy="95"/>
            </a:xfrm>
            <a:prstGeom prst="ellipse">
              <a:avLst/>
            </a:prstGeom>
            <a:solidFill>
              <a:srgbClr val="FF0000"/>
            </a:solidFill>
            <a:ln w="9525" cap="flat" cmpd="sng">
              <a:solidFill>
                <a:srgbClr val="FF505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pPr algn="ctr">
                <a:spcBef>
                  <a:spcPct val="20000"/>
                </a:spcBef>
                <a:defRPr/>
              </a:pPr>
              <a:endParaRPr lang="zh-CN" altLang="en-US" sz="5205" noProof="1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endParaRPr>
            </a:p>
          </p:txBody>
        </p:sp>
        <p:sp>
          <p:nvSpPr>
            <p:cNvPr id="45" name="Oval 18"/>
            <p:cNvSpPr/>
            <p:nvPr/>
          </p:nvSpPr>
          <p:spPr>
            <a:xfrm>
              <a:off x="480" y="1440"/>
              <a:ext cx="96" cy="95"/>
            </a:xfrm>
            <a:prstGeom prst="ellipse">
              <a:avLst/>
            </a:prstGeom>
            <a:solidFill>
              <a:srgbClr val="FF0000"/>
            </a:solidFill>
            <a:ln w="9525" cap="flat" cmpd="sng">
              <a:solidFill>
                <a:srgbClr val="FF505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pPr algn="ctr">
                <a:spcBef>
                  <a:spcPct val="20000"/>
                </a:spcBef>
                <a:defRPr/>
              </a:pPr>
              <a:endParaRPr lang="zh-CN" altLang="en-US" sz="5205" noProof="1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endParaRPr>
            </a:p>
          </p:txBody>
        </p:sp>
        <p:sp>
          <p:nvSpPr>
            <p:cNvPr id="46" name="Oval 19"/>
            <p:cNvSpPr/>
            <p:nvPr/>
          </p:nvSpPr>
          <p:spPr>
            <a:xfrm>
              <a:off x="2352" y="480"/>
              <a:ext cx="96" cy="95"/>
            </a:xfrm>
            <a:prstGeom prst="ellipse">
              <a:avLst/>
            </a:prstGeom>
            <a:solidFill>
              <a:srgbClr val="FF0000"/>
            </a:solidFill>
            <a:ln w="9525" cap="flat" cmpd="sng">
              <a:solidFill>
                <a:srgbClr val="FF505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pPr algn="ctr">
                <a:spcBef>
                  <a:spcPct val="20000"/>
                </a:spcBef>
                <a:defRPr/>
              </a:pPr>
              <a:endParaRPr lang="zh-CN" altLang="en-US" sz="5205" noProof="1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endParaRPr>
            </a:p>
          </p:txBody>
        </p:sp>
        <p:sp>
          <p:nvSpPr>
            <p:cNvPr id="47" name="Oval 20"/>
            <p:cNvSpPr/>
            <p:nvPr/>
          </p:nvSpPr>
          <p:spPr>
            <a:xfrm>
              <a:off x="2832" y="0"/>
              <a:ext cx="96" cy="96"/>
            </a:xfrm>
            <a:prstGeom prst="ellipse">
              <a:avLst/>
            </a:prstGeom>
            <a:solidFill>
              <a:srgbClr val="FF0000"/>
            </a:solidFill>
            <a:ln w="9525" cap="flat" cmpd="sng">
              <a:solidFill>
                <a:srgbClr val="FF505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pPr algn="ctr">
                <a:spcBef>
                  <a:spcPct val="20000"/>
                </a:spcBef>
                <a:defRPr/>
              </a:pPr>
              <a:endParaRPr lang="zh-CN" altLang="en-US" sz="5205" noProof="1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endParaRPr>
            </a:p>
          </p:txBody>
        </p:sp>
        <p:sp>
          <p:nvSpPr>
            <p:cNvPr id="48" name="Oval 21"/>
            <p:cNvSpPr/>
            <p:nvPr/>
          </p:nvSpPr>
          <p:spPr>
            <a:xfrm>
              <a:off x="480" y="0"/>
              <a:ext cx="96" cy="96"/>
            </a:xfrm>
            <a:prstGeom prst="ellipse">
              <a:avLst/>
            </a:prstGeom>
            <a:solidFill>
              <a:srgbClr val="FF0000"/>
            </a:solidFill>
            <a:ln w="9525" cap="flat" cmpd="sng">
              <a:solidFill>
                <a:srgbClr val="FF505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pPr algn="ctr">
                <a:spcBef>
                  <a:spcPct val="20000"/>
                </a:spcBef>
                <a:defRPr/>
              </a:pPr>
              <a:endParaRPr lang="zh-CN" altLang="en-US" sz="5205" noProof="1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endParaRPr>
            </a:p>
          </p:txBody>
        </p:sp>
        <p:sp>
          <p:nvSpPr>
            <p:cNvPr id="49" name="Oval 22"/>
            <p:cNvSpPr/>
            <p:nvPr/>
          </p:nvSpPr>
          <p:spPr>
            <a:xfrm>
              <a:off x="0" y="1920"/>
              <a:ext cx="96" cy="96"/>
            </a:xfrm>
            <a:prstGeom prst="ellipse">
              <a:avLst/>
            </a:prstGeom>
            <a:solidFill>
              <a:srgbClr val="FF0000"/>
            </a:solidFill>
            <a:ln w="9525" cap="flat" cmpd="sng">
              <a:solidFill>
                <a:srgbClr val="FF505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pPr algn="ctr">
                <a:spcBef>
                  <a:spcPct val="20000"/>
                </a:spcBef>
                <a:defRPr/>
              </a:pPr>
              <a:endParaRPr lang="zh-CN" altLang="en-US" sz="5205" noProof="1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endParaRPr>
            </a:p>
          </p:txBody>
        </p:sp>
        <p:sp>
          <p:nvSpPr>
            <p:cNvPr id="50" name="Oval 23"/>
            <p:cNvSpPr/>
            <p:nvPr/>
          </p:nvSpPr>
          <p:spPr>
            <a:xfrm>
              <a:off x="2352" y="1920"/>
              <a:ext cx="96" cy="96"/>
            </a:xfrm>
            <a:prstGeom prst="ellipse">
              <a:avLst/>
            </a:prstGeom>
            <a:solidFill>
              <a:srgbClr val="FF0000"/>
            </a:solidFill>
            <a:ln w="9525" cap="flat" cmpd="sng">
              <a:solidFill>
                <a:srgbClr val="FF505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pPr algn="ctr">
                <a:spcBef>
                  <a:spcPct val="20000"/>
                </a:spcBef>
                <a:defRPr/>
              </a:pPr>
              <a:endParaRPr lang="zh-CN" altLang="en-US" sz="5205" noProof="1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endParaRPr>
            </a:p>
          </p:txBody>
        </p:sp>
        <p:sp>
          <p:nvSpPr>
            <p:cNvPr id="51" name="Oval 24"/>
            <p:cNvSpPr/>
            <p:nvPr/>
          </p:nvSpPr>
          <p:spPr>
            <a:xfrm>
              <a:off x="2832" y="1440"/>
              <a:ext cx="96" cy="95"/>
            </a:xfrm>
            <a:prstGeom prst="ellipse">
              <a:avLst/>
            </a:prstGeom>
            <a:solidFill>
              <a:srgbClr val="FF0000"/>
            </a:solidFill>
            <a:ln w="9525" cap="flat" cmpd="sng">
              <a:solidFill>
                <a:srgbClr val="FF505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pPr algn="ctr">
                <a:spcBef>
                  <a:spcPct val="20000"/>
                </a:spcBef>
                <a:defRPr/>
              </a:pPr>
              <a:endParaRPr lang="zh-CN" altLang="en-US" sz="5205" noProof="1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endParaRPr>
            </a:p>
          </p:txBody>
        </p:sp>
      </p:grpSp>
      <p:sp>
        <p:nvSpPr>
          <p:cNvPr id="52" name="Text Box 2"/>
          <p:cNvSpPr txBox="1"/>
          <p:nvPr/>
        </p:nvSpPr>
        <p:spPr>
          <a:xfrm>
            <a:off x="8200390" y="2711450"/>
            <a:ext cx="2833370" cy="514051"/>
          </a:xfrm>
          <a:prstGeom prst="rect">
            <a:avLst/>
          </a:prstGeom>
          <a:solidFill>
            <a:schemeClr val="accent2"/>
          </a:solidFill>
          <a:ln w="9525">
            <a:noFill/>
          </a:ln>
        </p:spPr>
        <p:txBody>
          <a:bodyPr wrap="square">
            <a:spAutoFit/>
          </a:bodyPr>
          <a:lstStyle>
            <a:defPPr>
              <a:defRPr lang="zh-CN"/>
            </a:defPPr>
            <a:lvl1pPr>
              <a:lnSpc>
                <a:spcPct val="120000"/>
              </a:lnSpc>
              <a:spcBef>
                <a:spcPct val="20000"/>
              </a:spcBef>
              <a:defRPr sz="2400" b="1">
                <a:solidFill>
                  <a:schemeClr val="bg1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</a:defRPr>
            </a:lvl1pPr>
          </a:lstStyle>
          <a:p>
            <a:pPr algn="ctr"/>
            <a:r>
              <a:rPr lang="zh-CN" altLang="en-US" noProof="1">
                <a:sym typeface="OPPOSans R" panose="00020600040101010101" pitchFamily="18" charset="-122"/>
              </a:rPr>
              <a:t>长方体有</a:t>
            </a:r>
            <a:r>
              <a:rPr lang="en-US" altLang="zh-CN" noProof="1">
                <a:sym typeface="OPPOSans R" panose="00020600040101010101" pitchFamily="18" charset="-122"/>
              </a:rPr>
              <a:t>8</a:t>
            </a:r>
            <a:r>
              <a:rPr lang="zh-CN" altLang="en-US" noProof="1">
                <a:sym typeface="OPPOSans R" panose="00020600040101010101" pitchFamily="18" charset="-122"/>
              </a:rPr>
              <a:t>个顶点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"/>
                            </p:stCondLst>
                            <p:childTnLst>
                              <p:par>
                                <p:cTn id="8" presetID="11" presetClass="entr" presetSubtype="0" fill="hold" grpId="0" nodeType="after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9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300"/>
                            </p:stCondLst>
                            <p:childTnLst>
                              <p:par>
                                <p:cTn id="11" presetID="11" presetClass="entr" presetSubtype="0" fill="hold" grpId="0" nodeType="after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2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100"/>
                            </p:stCondLst>
                            <p:childTnLst>
                              <p:par>
                                <p:cTn id="14" presetID="11" presetClass="entr" presetSubtype="0" fill="hold" grpId="0" nodeType="after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5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900"/>
                            </p:stCondLst>
                            <p:childTnLst>
                              <p:par>
                                <p:cTn id="17" presetID="11" presetClass="entr" presetSubtype="0" fill="hold" grpId="0" nodeType="after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8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700"/>
                            </p:stCondLst>
                            <p:childTnLst>
                              <p:par>
                                <p:cTn id="20" presetID="11" presetClass="entr" presetSubtype="0" fill="hold" grpId="0" nodeType="after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21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500"/>
                            </p:stCondLst>
                            <p:childTnLst>
                              <p:par>
                                <p:cTn id="23" presetID="11" presetClass="entr" presetSubtype="0" fill="hold" grpId="0" nodeType="after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24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300"/>
                            </p:stCondLst>
                            <p:childTnLst>
                              <p:par>
                                <p:cTn id="26" presetID="11" presetClass="entr" presetSubtype="0" fill="hold" grpId="0" nodeType="after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27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6100"/>
                            </p:stCondLst>
                            <p:childTnLst>
                              <p:par>
                                <p:cTn id="29" presetID="1" presetClass="entr" presetSubtype="0" fill="hold" nodeType="after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 bldLvl="0" animBg="1"/>
      <p:bldP spid="36" grpId="0" bldLvl="0" animBg="1"/>
      <p:bldP spid="37" grpId="0" bldLvl="0" animBg="1"/>
      <p:bldP spid="38" grpId="0" bldLvl="0" animBg="1"/>
      <p:bldP spid="39" grpId="0" bldLvl="0" animBg="1"/>
      <p:bldP spid="40" grpId="0" bldLvl="0" animBg="1"/>
      <p:bldP spid="41" grpId="0" bldLvl="0" animBg="1"/>
      <p:bldP spid="42" grpId="0" bldLvl="0" animBg="1"/>
      <p:bldP spid="52" grpId="0" bldLvl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文本框 11"/>
          <p:cNvSpPr txBox="1"/>
          <p:nvPr/>
        </p:nvSpPr>
        <p:spPr>
          <a:xfrm>
            <a:off x="406686" y="529094"/>
            <a:ext cx="2952260" cy="58477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ctr" fontAlgn="auto">
              <a:defRPr/>
            </a:pPr>
            <a:r>
              <a:rPr lang="zh-CN" altLang="en-US" sz="3200" noProof="1">
                <a:solidFill>
                  <a:schemeClr val="bg1"/>
                </a:solidFill>
                <a:latin typeface="OPPOSans H" panose="00020600040101010101" pitchFamily="18" charset="-122"/>
                <a:ea typeface="OPPOSans H" panose="00020600040101010101" pitchFamily="18" charset="-122"/>
                <a:cs typeface="黑体" panose="02010609060101010101" charset="-122"/>
                <a:sym typeface="OPPOSans H" panose="00020600040101010101" pitchFamily="18" charset="-122"/>
              </a:rPr>
              <a:t>探索新知</a:t>
            </a:r>
          </a:p>
        </p:txBody>
      </p:sp>
      <p:sp>
        <p:nvSpPr>
          <p:cNvPr id="3" name="Text Box 4"/>
          <p:cNvSpPr txBox="1"/>
          <p:nvPr/>
        </p:nvSpPr>
        <p:spPr>
          <a:xfrm>
            <a:off x="3028146" y="1499779"/>
            <a:ext cx="642937" cy="46166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altLang="zh-CN" sz="2400" b="1" noProof="1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6</a:t>
            </a:r>
          </a:p>
        </p:txBody>
      </p:sp>
      <p:sp>
        <p:nvSpPr>
          <p:cNvPr id="4" name="Rectangle 5"/>
          <p:cNvSpPr/>
          <p:nvPr/>
        </p:nvSpPr>
        <p:spPr>
          <a:xfrm>
            <a:off x="4598690" y="2383096"/>
            <a:ext cx="954107" cy="40011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zh-CN" altLang="en-US" sz="2000" noProof="1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长方形</a:t>
            </a:r>
          </a:p>
        </p:txBody>
      </p:sp>
      <p:sp>
        <p:nvSpPr>
          <p:cNvPr id="5" name="Rectangle 6"/>
          <p:cNvSpPr/>
          <p:nvPr/>
        </p:nvSpPr>
        <p:spPr>
          <a:xfrm>
            <a:off x="5416998" y="2383096"/>
            <a:ext cx="1723549" cy="40011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zh-CN" altLang="en-US" sz="2000" noProof="1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（或正方形）</a:t>
            </a:r>
          </a:p>
        </p:txBody>
      </p:sp>
      <p:sp>
        <p:nvSpPr>
          <p:cNvPr id="6" name="Rectangle 7"/>
          <p:cNvSpPr/>
          <p:nvPr/>
        </p:nvSpPr>
        <p:spPr>
          <a:xfrm>
            <a:off x="4998800" y="3360380"/>
            <a:ext cx="1210588" cy="40011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zh-CN" altLang="en-US" sz="2000" noProof="1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相对的面</a:t>
            </a:r>
          </a:p>
        </p:txBody>
      </p:sp>
      <p:sp>
        <p:nvSpPr>
          <p:cNvPr id="7" name="Rectangle 8"/>
          <p:cNvSpPr/>
          <p:nvPr/>
        </p:nvSpPr>
        <p:spPr>
          <a:xfrm>
            <a:off x="4358640" y="5034181"/>
            <a:ext cx="1210588" cy="40011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zh-CN" altLang="en-US" sz="2000" noProof="1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相对的棱</a:t>
            </a:r>
          </a:p>
        </p:txBody>
      </p:sp>
      <p:sp>
        <p:nvSpPr>
          <p:cNvPr id="8" name="Rectangle 9"/>
          <p:cNvSpPr/>
          <p:nvPr/>
        </p:nvSpPr>
        <p:spPr>
          <a:xfrm>
            <a:off x="3037049" y="4065350"/>
            <a:ext cx="498855" cy="46166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altLang="zh-CN" sz="2400" b="1" noProof="1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12</a:t>
            </a:r>
          </a:p>
        </p:txBody>
      </p:sp>
      <p:sp>
        <p:nvSpPr>
          <p:cNvPr id="9" name="Rectangle 10"/>
          <p:cNvSpPr/>
          <p:nvPr/>
        </p:nvSpPr>
        <p:spPr>
          <a:xfrm>
            <a:off x="3172036" y="5755373"/>
            <a:ext cx="373820" cy="46166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altLang="zh-CN" sz="2400" b="1" noProof="1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8</a:t>
            </a:r>
          </a:p>
        </p:txBody>
      </p:sp>
      <p:sp>
        <p:nvSpPr>
          <p:cNvPr id="10" name="Text Box 2"/>
          <p:cNvSpPr txBox="1"/>
          <p:nvPr/>
        </p:nvSpPr>
        <p:spPr>
          <a:xfrm>
            <a:off x="867728" y="1517650"/>
            <a:ext cx="6027738" cy="46166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20000"/>
              </a:spcBef>
              <a:defRPr/>
            </a:pPr>
            <a:r>
              <a:rPr lang="zh-CN" altLang="en-US" sz="2400" b="1" noProof="1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（</a:t>
            </a:r>
            <a:r>
              <a:rPr lang="en-US" altLang="zh-CN" sz="2400" b="1" noProof="1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1</a:t>
            </a:r>
            <a:r>
              <a:rPr lang="zh-CN" altLang="en-US" sz="2400" b="1" noProof="1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）长方体有</a:t>
            </a:r>
            <a:r>
              <a:rPr lang="en-US" altLang="zh-CN" sz="2400" b="1" u="sng" noProof="1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       </a:t>
            </a:r>
            <a:r>
              <a:rPr lang="zh-CN" altLang="en-US" sz="2400" b="1" noProof="1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个面。</a:t>
            </a:r>
            <a:endParaRPr lang="zh-CN" altLang="en-US" sz="2400" b="1" noProof="1">
              <a:solidFill>
                <a:srgbClr val="0000FF"/>
              </a:solidFill>
              <a:latin typeface="OPPOSans R" panose="00020600040101010101" pitchFamily="18" charset="-122"/>
              <a:ea typeface="OPPOSans R" panose="00020600040101010101" pitchFamily="18" charset="-122"/>
              <a:cs typeface="OPPOSans R" panose="00020600040101010101" pitchFamily="18" charset="-122"/>
              <a:sym typeface="OPPOSans R" panose="00020600040101010101" pitchFamily="18" charset="-122"/>
            </a:endParaRPr>
          </a:p>
        </p:txBody>
      </p:sp>
      <p:sp>
        <p:nvSpPr>
          <p:cNvPr id="11" name="Text Box 2"/>
          <p:cNvSpPr txBox="1"/>
          <p:nvPr/>
        </p:nvSpPr>
        <p:spPr>
          <a:xfrm>
            <a:off x="867728" y="2387600"/>
            <a:ext cx="3902392" cy="46166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  <a:defRPr/>
            </a:pPr>
            <a:r>
              <a:rPr lang="zh-CN" altLang="en-US" sz="2400" b="1" noProof="1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 （</a:t>
            </a:r>
            <a:r>
              <a:rPr lang="en-US" altLang="zh-CN" sz="2400" b="1" noProof="1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2</a:t>
            </a:r>
            <a:r>
              <a:rPr lang="zh-CN" altLang="en-US" sz="2400" b="1" noProof="1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）每个面是什么形状</a:t>
            </a:r>
            <a:r>
              <a:rPr lang="en-US" altLang="zh-CN" sz="2400" b="1" noProof="1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?</a:t>
            </a:r>
            <a:endParaRPr lang="zh-CN" altLang="en-US" sz="2400" b="1" noProof="1">
              <a:solidFill>
                <a:srgbClr val="0000FF"/>
              </a:solidFill>
              <a:latin typeface="OPPOSans R" panose="00020600040101010101" pitchFamily="18" charset="-122"/>
              <a:ea typeface="OPPOSans R" panose="00020600040101010101" pitchFamily="18" charset="-122"/>
              <a:cs typeface="OPPOSans R" panose="00020600040101010101" pitchFamily="18" charset="-122"/>
              <a:sym typeface="OPPOSans R" panose="00020600040101010101" pitchFamily="18" charset="-122"/>
            </a:endParaRPr>
          </a:p>
        </p:txBody>
      </p:sp>
      <p:sp>
        <p:nvSpPr>
          <p:cNvPr id="13" name="Text Box 2"/>
          <p:cNvSpPr txBox="1"/>
          <p:nvPr/>
        </p:nvSpPr>
        <p:spPr>
          <a:xfrm>
            <a:off x="867729" y="3298825"/>
            <a:ext cx="4146232" cy="46166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  <a:defRPr/>
            </a:pPr>
            <a:r>
              <a:rPr lang="zh-CN" altLang="en-US" sz="2400" b="1" noProof="1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（</a:t>
            </a:r>
            <a:r>
              <a:rPr lang="en-US" altLang="zh-CN" sz="2400" b="1" noProof="1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3</a:t>
            </a:r>
            <a:r>
              <a:rPr lang="zh-CN" altLang="en-US" sz="2400" b="1" noProof="1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）哪些面是完全相同的</a:t>
            </a:r>
            <a:r>
              <a:rPr lang="en-US" altLang="zh-CN" sz="2400" b="1" noProof="1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?</a:t>
            </a:r>
            <a:endParaRPr lang="en-US" altLang="zh-CN" sz="2400" b="1" noProof="1">
              <a:solidFill>
                <a:srgbClr val="0000FF"/>
              </a:solidFill>
              <a:latin typeface="OPPOSans R" panose="00020600040101010101" pitchFamily="18" charset="-122"/>
              <a:ea typeface="OPPOSans R" panose="00020600040101010101" pitchFamily="18" charset="-122"/>
              <a:cs typeface="OPPOSans R" panose="00020600040101010101" pitchFamily="18" charset="-122"/>
              <a:sym typeface="OPPOSans R" panose="00020600040101010101" pitchFamily="18" charset="-122"/>
            </a:endParaRPr>
          </a:p>
        </p:txBody>
      </p:sp>
      <p:sp>
        <p:nvSpPr>
          <p:cNvPr id="14" name="Text Box 2"/>
          <p:cNvSpPr txBox="1"/>
          <p:nvPr/>
        </p:nvSpPr>
        <p:spPr>
          <a:xfrm>
            <a:off x="867728" y="4119563"/>
            <a:ext cx="4300873" cy="46166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  <a:defRPr/>
            </a:pPr>
            <a:r>
              <a:rPr lang="zh-CN" altLang="en-US" sz="2400" b="1" noProof="1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（</a:t>
            </a:r>
            <a:r>
              <a:rPr lang="en-US" altLang="zh-CN" sz="2400" b="1" noProof="1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4</a:t>
            </a:r>
            <a:r>
              <a:rPr lang="zh-CN" altLang="en-US" sz="2400" b="1" noProof="1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）长方体有</a:t>
            </a:r>
            <a:r>
              <a:rPr lang="en-US" altLang="zh-CN" sz="2400" b="1" u="sng" noProof="1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        </a:t>
            </a:r>
            <a:r>
              <a:rPr lang="zh-CN" altLang="en-US" sz="2400" b="1" noProof="1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条棱。</a:t>
            </a:r>
            <a:endParaRPr lang="zh-CN" altLang="en-US" sz="2400" b="1" noProof="1">
              <a:solidFill>
                <a:srgbClr val="0000FF"/>
              </a:solidFill>
              <a:latin typeface="OPPOSans R" panose="00020600040101010101" pitchFamily="18" charset="-122"/>
              <a:ea typeface="OPPOSans R" panose="00020600040101010101" pitchFamily="18" charset="-122"/>
              <a:cs typeface="OPPOSans R" panose="00020600040101010101" pitchFamily="18" charset="-122"/>
              <a:sym typeface="OPPOSans R" panose="00020600040101010101" pitchFamily="18" charset="-122"/>
            </a:endParaRPr>
          </a:p>
        </p:txBody>
      </p:sp>
      <p:sp>
        <p:nvSpPr>
          <p:cNvPr id="15" name="Text Box 2"/>
          <p:cNvSpPr txBox="1"/>
          <p:nvPr/>
        </p:nvSpPr>
        <p:spPr>
          <a:xfrm>
            <a:off x="867728" y="4983163"/>
            <a:ext cx="3490912" cy="46166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  <a:defRPr/>
            </a:pPr>
            <a:r>
              <a:rPr lang="zh-CN" altLang="en-US" sz="2400" b="1" noProof="1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（</a:t>
            </a:r>
            <a:r>
              <a:rPr lang="en-US" altLang="zh-CN" sz="2400" b="1" noProof="1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5</a:t>
            </a:r>
            <a:r>
              <a:rPr lang="zh-CN" altLang="en-US" sz="2400" b="1" noProof="1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）哪些棱长度相等？               </a:t>
            </a:r>
            <a:r>
              <a:rPr lang="en-US" altLang="zh-CN" sz="2400" b="1" noProof="1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       </a:t>
            </a:r>
            <a:endParaRPr lang="zh-CN" altLang="en-US" sz="2400" b="1" noProof="1">
              <a:solidFill>
                <a:srgbClr val="0000FF"/>
              </a:solidFill>
              <a:latin typeface="OPPOSans R" panose="00020600040101010101" pitchFamily="18" charset="-122"/>
              <a:ea typeface="OPPOSans R" panose="00020600040101010101" pitchFamily="18" charset="-122"/>
              <a:cs typeface="OPPOSans R" panose="00020600040101010101" pitchFamily="18" charset="-122"/>
              <a:sym typeface="OPPOSans R" panose="00020600040101010101" pitchFamily="18" charset="-122"/>
            </a:endParaRPr>
          </a:p>
        </p:txBody>
      </p:sp>
      <p:sp>
        <p:nvSpPr>
          <p:cNvPr id="16" name="Text Box 2"/>
          <p:cNvSpPr txBox="1"/>
          <p:nvPr/>
        </p:nvSpPr>
        <p:spPr>
          <a:xfrm>
            <a:off x="867728" y="5778500"/>
            <a:ext cx="6134100" cy="46166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20000"/>
              </a:spcBef>
              <a:defRPr/>
            </a:pPr>
            <a:r>
              <a:rPr lang="zh-CN" altLang="en-US" sz="2400" b="1" noProof="1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（</a:t>
            </a:r>
            <a:r>
              <a:rPr lang="en-US" altLang="zh-CN" sz="2400" b="1" noProof="1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6</a:t>
            </a:r>
            <a:r>
              <a:rPr lang="zh-CN" altLang="en-US" sz="2400" b="1" noProof="1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）长方体有</a:t>
            </a:r>
            <a:r>
              <a:rPr lang="en-US" altLang="zh-CN" sz="2400" b="1" u="sng" noProof="1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         </a:t>
            </a:r>
            <a:r>
              <a:rPr lang="zh-CN" altLang="en-US" sz="2400" b="1" noProof="1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个顶点。</a:t>
            </a:r>
            <a:endParaRPr lang="zh-CN" altLang="en-US" sz="2400" b="1" noProof="1">
              <a:solidFill>
                <a:srgbClr val="0000FF"/>
              </a:solidFill>
              <a:latin typeface="OPPOSans R" panose="00020600040101010101" pitchFamily="18" charset="-122"/>
              <a:ea typeface="OPPOSans R" panose="00020600040101010101" pitchFamily="18" charset="-122"/>
              <a:cs typeface="OPPOSans R" panose="00020600040101010101" pitchFamily="18" charset="-122"/>
              <a:sym typeface="OPPOSans R" panose="00020600040101010101" pitchFamily="18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/>
      <p:bldP spid="8" grpId="0"/>
      <p:bldP spid="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文本框 11"/>
          <p:cNvSpPr txBox="1"/>
          <p:nvPr/>
        </p:nvSpPr>
        <p:spPr>
          <a:xfrm>
            <a:off x="406686" y="529094"/>
            <a:ext cx="2952260" cy="58477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ctr" fontAlgn="auto">
              <a:defRPr/>
            </a:pPr>
            <a:r>
              <a:rPr lang="zh-CN" altLang="en-US" sz="3200" noProof="1">
                <a:solidFill>
                  <a:schemeClr val="bg1"/>
                </a:solidFill>
                <a:latin typeface="OPPOSans H" panose="00020600040101010101" pitchFamily="18" charset="-122"/>
                <a:ea typeface="OPPOSans H" panose="00020600040101010101" pitchFamily="18" charset="-122"/>
                <a:cs typeface="黑体" panose="02010609060101010101" charset="-122"/>
                <a:sym typeface="OPPOSans H" panose="00020600040101010101" pitchFamily="18" charset="-122"/>
              </a:rPr>
              <a:t>知识提炼</a:t>
            </a:r>
          </a:p>
        </p:txBody>
      </p:sp>
      <p:sp>
        <p:nvSpPr>
          <p:cNvPr id="3" name="文本框 2"/>
          <p:cNvSpPr txBox="1">
            <a:spLocks noChangeArrowheads="1"/>
          </p:cNvSpPr>
          <p:nvPr/>
        </p:nvSpPr>
        <p:spPr bwMode="auto">
          <a:xfrm>
            <a:off x="927894" y="2175828"/>
            <a:ext cx="10336213" cy="22129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ct val="200000"/>
              </a:lnSpc>
            </a:pPr>
            <a:r>
              <a:rPr lang="zh-CN" altLang="zh-CN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长方体一般是由 6 个长方形（特殊情况下有两个相对的面是正方形）围成的立体图形。一个长方体有 6 个面、8 个顶点、12 条棱。在一个长方体中，相对的面完全相同，相对的棱长度相等。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文本框 11"/>
          <p:cNvSpPr txBox="1"/>
          <p:nvPr/>
        </p:nvSpPr>
        <p:spPr>
          <a:xfrm>
            <a:off x="406686" y="529094"/>
            <a:ext cx="2952260" cy="58477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ctr" fontAlgn="auto">
              <a:defRPr/>
            </a:pPr>
            <a:r>
              <a:rPr lang="zh-CN" altLang="en-US" sz="3200" noProof="1">
                <a:solidFill>
                  <a:schemeClr val="bg1"/>
                </a:solidFill>
                <a:latin typeface="OPPOSans H" panose="00020600040101010101" pitchFamily="18" charset="-122"/>
                <a:ea typeface="OPPOSans H" panose="00020600040101010101" pitchFamily="18" charset="-122"/>
                <a:cs typeface="黑体" panose="02010609060101010101" charset="-122"/>
                <a:sym typeface="OPPOSans H" panose="00020600040101010101" pitchFamily="18" charset="-122"/>
              </a:rPr>
              <a:t>小试牛刀</a:t>
            </a:r>
          </a:p>
        </p:txBody>
      </p:sp>
      <p:sp>
        <p:nvSpPr>
          <p:cNvPr id="3" name="文本框 1"/>
          <p:cNvSpPr txBox="1">
            <a:spLocks noChangeArrowheads="1"/>
          </p:cNvSpPr>
          <p:nvPr/>
        </p:nvSpPr>
        <p:spPr bwMode="auto">
          <a:xfrm>
            <a:off x="759143" y="1598874"/>
            <a:ext cx="10673714" cy="28039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eaLnBrk="0" hangingPunct="0">
              <a:lnSpc>
                <a:spcPct val="120000"/>
              </a:lnSpc>
            </a:pPr>
            <a:r>
              <a:rPr lang="zh-CN" altLang="en-US" sz="2400" dirty="0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填空题。</a:t>
            </a:r>
          </a:p>
          <a:p>
            <a:pPr eaLnBrk="0" hangingPunct="0">
              <a:lnSpc>
                <a:spcPct val="120000"/>
              </a:lnSpc>
            </a:pPr>
            <a:r>
              <a:rPr lang="zh-CN" altLang="en-US" sz="2400" dirty="0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（</a:t>
            </a:r>
            <a:r>
              <a:rPr lang="en-US" altLang="zh-CN" sz="2400" dirty="0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1</a:t>
            </a:r>
            <a:r>
              <a:rPr lang="zh-CN" altLang="en-US" sz="2400" dirty="0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）长方体两个面相交的线段叫做（        ），长方体有（        ）条棱，相对的四条棱的长度（         ）。</a:t>
            </a:r>
          </a:p>
          <a:p>
            <a:pPr eaLnBrk="0" hangingPunct="0">
              <a:lnSpc>
                <a:spcPct val="200000"/>
              </a:lnSpc>
            </a:pPr>
            <a:r>
              <a:rPr lang="zh-CN" altLang="en-US" sz="2400" dirty="0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（</a:t>
            </a:r>
            <a:r>
              <a:rPr lang="en-US" altLang="zh-CN" sz="2400" dirty="0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2</a:t>
            </a:r>
            <a:r>
              <a:rPr lang="zh-CN" altLang="en-US" sz="2400" dirty="0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）至少需要（          ）厘米长的铁丝，才能做一个底面周长是 12 厘米，高 20 厘米的长方体框架。</a:t>
            </a:r>
          </a:p>
        </p:txBody>
      </p:sp>
      <p:sp>
        <p:nvSpPr>
          <p:cNvPr id="4" name="Text Box 24"/>
          <p:cNvSpPr txBox="1">
            <a:spLocks noChangeArrowheads="1"/>
          </p:cNvSpPr>
          <p:nvPr/>
        </p:nvSpPr>
        <p:spPr bwMode="auto">
          <a:xfrm>
            <a:off x="5928360" y="2087564"/>
            <a:ext cx="70008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400" dirty="0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棱</a:t>
            </a:r>
          </a:p>
        </p:txBody>
      </p:sp>
      <p:sp>
        <p:nvSpPr>
          <p:cNvPr id="5" name="Text Box 24"/>
          <p:cNvSpPr txBox="1">
            <a:spLocks noChangeArrowheads="1"/>
          </p:cNvSpPr>
          <p:nvPr/>
        </p:nvSpPr>
        <p:spPr bwMode="auto">
          <a:xfrm>
            <a:off x="9560833" y="2098358"/>
            <a:ext cx="6985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400" dirty="0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12</a:t>
            </a:r>
          </a:p>
        </p:txBody>
      </p:sp>
      <p:sp>
        <p:nvSpPr>
          <p:cNvPr id="6" name="Text Box 24"/>
          <p:cNvSpPr txBox="1">
            <a:spLocks noChangeArrowheads="1"/>
          </p:cNvSpPr>
          <p:nvPr/>
        </p:nvSpPr>
        <p:spPr bwMode="auto">
          <a:xfrm>
            <a:off x="4384403" y="2549831"/>
            <a:ext cx="127158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400" dirty="0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相等</a:t>
            </a:r>
          </a:p>
        </p:txBody>
      </p:sp>
      <p:sp>
        <p:nvSpPr>
          <p:cNvPr id="7" name="Text Box 24"/>
          <p:cNvSpPr txBox="1">
            <a:spLocks noChangeArrowheads="1"/>
          </p:cNvSpPr>
          <p:nvPr/>
        </p:nvSpPr>
        <p:spPr bwMode="auto">
          <a:xfrm>
            <a:off x="3224685" y="3189197"/>
            <a:ext cx="116046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400" dirty="0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104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文本框 11"/>
          <p:cNvSpPr txBox="1"/>
          <p:nvPr/>
        </p:nvSpPr>
        <p:spPr>
          <a:xfrm>
            <a:off x="406686" y="529094"/>
            <a:ext cx="2952260" cy="58477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ctr" fontAlgn="auto">
              <a:defRPr/>
            </a:pPr>
            <a:r>
              <a:rPr lang="zh-CN" altLang="en-US" sz="3200" noProof="1">
                <a:solidFill>
                  <a:schemeClr val="bg1"/>
                </a:solidFill>
                <a:latin typeface="OPPOSans H" panose="00020600040101010101" pitchFamily="18" charset="-122"/>
                <a:ea typeface="OPPOSans H" panose="00020600040101010101" pitchFamily="18" charset="-122"/>
                <a:cs typeface="黑体" panose="02010609060101010101" charset="-122"/>
                <a:sym typeface="OPPOSans H" panose="00020600040101010101" pitchFamily="18" charset="-122"/>
              </a:rPr>
              <a:t>探索新知</a:t>
            </a:r>
          </a:p>
        </p:txBody>
      </p:sp>
      <p:sp>
        <p:nvSpPr>
          <p:cNvPr id="3" name="TextBox 14"/>
          <p:cNvSpPr txBox="1">
            <a:spLocks noChangeArrowheads="1"/>
          </p:cNvSpPr>
          <p:nvPr/>
        </p:nvSpPr>
        <p:spPr bwMode="auto">
          <a:xfrm>
            <a:off x="1544638" y="2746365"/>
            <a:ext cx="534511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zh-CN" altLang="en-US" sz="2400" b="1" dirty="0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用细木条和橡皮泥做一个长方体框架。</a:t>
            </a:r>
          </a:p>
        </p:txBody>
      </p:sp>
      <p:pic>
        <p:nvPicPr>
          <p:cNvPr id="4" name="图片 2" descr="标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400" y="1672273"/>
            <a:ext cx="215582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文本框 5"/>
          <p:cNvSpPr txBox="1">
            <a:spLocks noChangeArrowheads="1"/>
          </p:cNvSpPr>
          <p:nvPr/>
        </p:nvSpPr>
        <p:spPr bwMode="auto">
          <a:xfrm>
            <a:off x="879474" y="1657986"/>
            <a:ext cx="193675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zh-CN" altLang="en-US" sz="2400" b="1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知识点</a:t>
            </a:r>
            <a:r>
              <a:rPr lang="en-US" altLang="zh-CN" sz="2400" b="1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2</a:t>
            </a:r>
          </a:p>
        </p:txBody>
      </p:sp>
      <p:sp>
        <p:nvSpPr>
          <p:cNvPr id="6" name="文本框 7"/>
          <p:cNvSpPr txBox="1">
            <a:spLocks noChangeArrowheads="1"/>
          </p:cNvSpPr>
          <p:nvPr/>
        </p:nvSpPr>
        <p:spPr bwMode="auto">
          <a:xfrm>
            <a:off x="2886074" y="1677036"/>
            <a:ext cx="534511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zh-CN" altLang="zh-CN" sz="2400" b="1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长方体的长、宽、高</a:t>
            </a:r>
          </a:p>
        </p:txBody>
      </p:sp>
      <p:grpSp>
        <p:nvGrpSpPr>
          <p:cNvPr id="7" name="组合 27"/>
          <p:cNvGrpSpPr/>
          <p:nvPr/>
        </p:nvGrpSpPr>
        <p:grpSpPr bwMode="auto">
          <a:xfrm>
            <a:off x="557212" y="2532745"/>
            <a:ext cx="987425" cy="754062"/>
            <a:chOff x="1277" y="3118"/>
            <a:chExt cx="1555" cy="1187"/>
          </a:xfrm>
        </p:grpSpPr>
        <p:pic>
          <p:nvPicPr>
            <p:cNvPr id="8" name="Picture 46" descr="U1ppt题号1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77" y="3118"/>
              <a:ext cx="1555" cy="11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" name="文本框 6"/>
            <p:cNvSpPr txBox="1">
              <a:spLocks noChangeArrowheads="1"/>
            </p:cNvSpPr>
            <p:nvPr/>
          </p:nvSpPr>
          <p:spPr bwMode="auto">
            <a:xfrm>
              <a:off x="1732" y="3262"/>
              <a:ext cx="610" cy="7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defTabSz="6858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defTabSz="6858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defTabSz="6858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defTabSz="6858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defTabSz="6858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defTabSz="6858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defTabSz="6858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defTabSz="6858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defTabSz="6858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r>
                <a:rPr lang="en-US" altLang="zh-CN" sz="2400" b="1">
                  <a:solidFill>
                    <a:srgbClr val="0168B7"/>
                  </a:solidFill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rPr>
                <a:t>2</a:t>
              </a:r>
            </a:p>
          </p:txBody>
        </p:sp>
      </p:grpSp>
      <p:sp>
        <p:nvSpPr>
          <p:cNvPr id="10" name="Line 2"/>
          <p:cNvSpPr>
            <a:spLocks noChangeShapeType="1"/>
          </p:cNvSpPr>
          <p:nvPr/>
        </p:nvSpPr>
        <p:spPr bwMode="auto">
          <a:xfrm flipH="1">
            <a:off x="7069136" y="5398945"/>
            <a:ext cx="3962400" cy="0"/>
          </a:xfrm>
          <a:prstGeom prst="line">
            <a:avLst/>
          </a:prstGeom>
          <a:noFill/>
          <a:ln w="25400">
            <a:solidFill>
              <a:schemeClr val="tx1"/>
            </a:solidFill>
            <a:prstDash val="dash"/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>
              <a:latin typeface="OPPOSans R" panose="00020600040101010101" pitchFamily="18" charset="-122"/>
              <a:ea typeface="OPPOSans R" panose="00020600040101010101" pitchFamily="18" charset="-122"/>
              <a:cs typeface="OPPOSans R" panose="00020600040101010101" pitchFamily="18" charset="-122"/>
              <a:sym typeface="OPPOSans R" panose="00020600040101010101" pitchFamily="18" charset="-122"/>
            </a:endParaRPr>
          </a:p>
        </p:txBody>
      </p:sp>
      <p:sp>
        <p:nvSpPr>
          <p:cNvPr id="11" name="Line 3"/>
          <p:cNvSpPr>
            <a:spLocks noChangeShapeType="1"/>
          </p:cNvSpPr>
          <p:nvPr/>
        </p:nvSpPr>
        <p:spPr bwMode="auto">
          <a:xfrm flipV="1">
            <a:off x="6276974" y="5398945"/>
            <a:ext cx="792162" cy="762000"/>
          </a:xfrm>
          <a:prstGeom prst="line">
            <a:avLst/>
          </a:prstGeom>
          <a:noFill/>
          <a:ln w="25400">
            <a:solidFill>
              <a:schemeClr val="tx1"/>
            </a:solidFill>
            <a:prstDash val="dash"/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>
              <a:latin typeface="OPPOSans R" panose="00020600040101010101" pitchFamily="18" charset="-122"/>
              <a:ea typeface="OPPOSans R" panose="00020600040101010101" pitchFamily="18" charset="-122"/>
              <a:cs typeface="OPPOSans R" panose="00020600040101010101" pitchFamily="18" charset="-122"/>
              <a:sym typeface="OPPOSans R" panose="00020600040101010101" pitchFamily="18" charset="-122"/>
            </a:endParaRPr>
          </a:p>
        </p:txBody>
      </p:sp>
      <p:sp>
        <p:nvSpPr>
          <p:cNvPr id="13" name="Line 4"/>
          <p:cNvSpPr>
            <a:spLocks noChangeShapeType="1"/>
          </p:cNvSpPr>
          <p:nvPr/>
        </p:nvSpPr>
        <p:spPr bwMode="auto">
          <a:xfrm flipV="1">
            <a:off x="7072311" y="3114533"/>
            <a:ext cx="0" cy="2286000"/>
          </a:xfrm>
          <a:prstGeom prst="line">
            <a:avLst/>
          </a:prstGeom>
          <a:noFill/>
          <a:ln w="25400">
            <a:solidFill>
              <a:schemeClr val="tx1"/>
            </a:solidFill>
            <a:prstDash val="dash"/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>
              <a:latin typeface="OPPOSans R" panose="00020600040101010101" pitchFamily="18" charset="-122"/>
              <a:ea typeface="OPPOSans R" panose="00020600040101010101" pitchFamily="18" charset="-122"/>
              <a:cs typeface="OPPOSans R" panose="00020600040101010101" pitchFamily="18" charset="-122"/>
              <a:sym typeface="OPPOSans R" panose="00020600040101010101" pitchFamily="18" charset="-122"/>
            </a:endParaRPr>
          </a:p>
        </p:txBody>
      </p:sp>
      <p:sp>
        <p:nvSpPr>
          <p:cNvPr id="14" name="Line 5"/>
          <p:cNvSpPr>
            <a:spLocks noChangeShapeType="1"/>
          </p:cNvSpPr>
          <p:nvPr/>
        </p:nvSpPr>
        <p:spPr bwMode="auto">
          <a:xfrm flipH="1">
            <a:off x="7069136" y="5379895"/>
            <a:ext cx="3962400" cy="0"/>
          </a:xfrm>
          <a:prstGeom prst="line">
            <a:avLst/>
          </a:prstGeom>
          <a:noFill/>
          <a:ln w="76200">
            <a:solidFill>
              <a:srgbClr val="FF3300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>
              <a:latin typeface="OPPOSans R" panose="00020600040101010101" pitchFamily="18" charset="-122"/>
              <a:ea typeface="OPPOSans R" panose="00020600040101010101" pitchFamily="18" charset="-122"/>
              <a:cs typeface="OPPOSans R" panose="00020600040101010101" pitchFamily="18" charset="-122"/>
              <a:sym typeface="OPPOSans R" panose="00020600040101010101" pitchFamily="18" charset="-122"/>
            </a:endParaRPr>
          </a:p>
        </p:txBody>
      </p:sp>
      <p:sp>
        <p:nvSpPr>
          <p:cNvPr id="15" name="AutoShape 6"/>
          <p:cNvSpPr>
            <a:spLocks noChangeArrowheads="1"/>
          </p:cNvSpPr>
          <p:nvPr/>
        </p:nvSpPr>
        <p:spPr bwMode="auto">
          <a:xfrm>
            <a:off x="6291261" y="3093895"/>
            <a:ext cx="4738688" cy="3087688"/>
          </a:xfrm>
          <a:prstGeom prst="cube">
            <a:avLst>
              <a:gd name="adj" fmla="val 25000"/>
            </a:avLst>
          </a:prstGeom>
          <a:noFill/>
          <a:ln w="38100">
            <a:solidFill>
              <a:schemeClr val="tx1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>
              <a:spcBef>
                <a:spcPct val="20000"/>
              </a:spcBef>
            </a:pPr>
            <a:endParaRPr lang="zh-CN" altLang="en-US">
              <a:latin typeface="OPPOSans R" panose="00020600040101010101" pitchFamily="18" charset="-122"/>
              <a:ea typeface="OPPOSans R" panose="00020600040101010101" pitchFamily="18" charset="-122"/>
              <a:cs typeface="OPPOSans R" panose="00020600040101010101" pitchFamily="18" charset="-122"/>
              <a:sym typeface="OPPOSans R" panose="00020600040101010101" pitchFamily="18" charset="-122"/>
            </a:endParaRPr>
          </a:p>
        </p:txBody>
      </p:sp>
      <p:sp>
        <p:nvSpPr>
          <p:cNvPr id="16" name="Line 7"/>
          <p:cNvSpPr>
            <a:spLocks noChangeShapeType="1"/>
          </p:cNvSpPr>
          <p:nvPr/>
        </p:nvSpPr>
        <p:spPr bwMode="auto">
          <a:xfrm flipH="1">
            <a:off x="6276974" y="6191108"/>
            <a:ext cx="3962400" cy="0"/>
          </a:xfrm>
          <a:prstGeom prst="line">
            <a:avLst/>
          </a:prstGeom>
          <a:noFill/>
          <a:ln w="76200">
            <a:solidFill>
              <a:srgbClr val="FF3300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>
              <a:latin typeface="OPPOSans R" panose="00020600040101010101" pitchFamily="18" charset="-122"/>
              <a:ea typeface="OPPOSans R" panose="00020600040101010101" pitchFamily="18" charset="-122"/>
              <a:cs typeface="OPPOSans R" panose="00020600040101010101" pitchFamily="18" charset="-122"/>
              <a:sym typeface="OPPOSans R" panose="00020600040101010101" pitchFamily="18" charset="-122"/>
            </a:endParaRPr>
          </a:p>
        </p:txBody>
      </p:sp>
      <p:sp>
        <p:nvSpPr>
          <p:cNvPr id="17" name="Line 8"/>
          <p:cNvSpPr>
            <a:spLocks noChangeShapeType="1"/>
          </p:cNvSpPr>
          <p:nvPr/>
        </p:nvSpPr>
        <p:spPr bwMode="auto">
          <a:xfrm flipV="1">
            <a:off x="7069136" y="3093895"/>
            <a:ext cx="0" cy="2286000"/>
          </a:xfrm>
          <a:prstGeom prst="line">
            <a:avLst/>
          </a:prstGeom>
          <a:noFill/>
          <a:ln w="57150">
            <a:solidFill>
              <a:srgbClr val="0000FF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>
              <a:latin typeface="OPPOSans R" panose="00020600040101010101" pitchFamily="18" charset="-122"/>
              <a:ea typeface="OPPOSans R" panose="00020600040101010101" pitchFamily="18" charset="-122"/>
              <a:cs typeface="OPPOSans R" panose="00020600040101010101" pitchFamily="18" charset="-122"/>
              <a:sym typeface="OPPOSans R" panose="00020600040101010101" pitchFamily="18" charset="-122"/>
            </a:endParaRPr>
          </a:p>
        </p:txBody>
      </p:sp>
      <p:sp>
        <p:nvSpPr>
          <p:cNvPr id="18" name="Line 9"/>
          <p:cNvSpPr>
            <a:spLocks noChangeShapeType="1"/>
          </p:cNvSpPr>
          <p:nvPr/>
        </p:nvSpPr>
        <p:spPr bwMode="auto">
          <a:xfrm flipV="1">
            <a:off x="6276974" y="3851134"/>
            <a:ext cx="0" cy="2376487"/>
          </a:xfrm>
          <a:prstGeom prst="line">
            <a:avLst/>
          </a:prstGeom>
          <a:noFill/>
          <a:ln w="57150">
            <a:solidFill>
              <a:srgbClr val="0000FF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>
              <a:latin typeface="OPPOSans R" panose="00020600040101010101" pitchFamily="18" charset="-122"/>
              <a:ea typeface="OPPOSans R" panose="00020600040101010101" pitchFamily="18" charset="-122"/>
              <a:cs typeface="OPPOSans R" panose="00020600040101010101" pitchFamily="18" charset="-122"/>
              <a:sym typeface="OPPOSans R" panose="00020600040101010101" pitchFamily="18" charset="-122"/>
            </a:endParaRPr>
          </a:p>
        </p:txBody>
      </p:sp>
      <p:sp>
        <p:nvSpPr>
          <p:cNvPr id="19" name="Line 10"/>
          <p:cNvSpPr>
            <a:spLocks noChangeShapeType="1"/>
          </p:cNvSpPr>
          <p:nvPr/>
        </p:nvSpPr>
        <p:spPr bwMode="auto">
          <a:xfrm flipV="1">
            <a:off x="10237786" y="3814620"/>
            <a:ext cx="0" cy="2376488"/>
          </a:xfrm>
          <a:prstGeom prst="line">
            <a:avLst/>
          </a:prstGeom>
          <a:noFill/>
          <a:ln w="57150">
            <a:solidFill>
              <a:srgbClr val="0000FF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>
              <a:latin typeface="OPPOSans R" panose="00020600040101010101" pitchFamily="18" charset="-122"/>
              <a:ea typeface="OPPOSans R" panose="00020600040101010101" pitchFamily="18" charset="-122"/>
              <a:cs typeface="OPPOSans R" panose="00020600040101010101" pitchFamily="18" charset="-122"/>
              <a:sym typeface="OPPOSans R" panose="00020600040101010101" pitchFamily="18" charset="-122"/>
            </a:endParaRPr>
          </a:p>
        </p:txBody>
      </p:sp>
      <p:sp>
        <p:nvSpPr>
          <p:cNvPr id="20" name="Line 11"/>
          <p:cNvSpPr>
            <a:spLocks noChangeShapeType="1"/>
          </p:cNvSpPr>
          <p:nvPr/>
        </p:nvSpPr>
        <p:spPr bwMode="auto">
          <a:xfrm flipV="1">
            <a:off x="11029949" y="3066908"/>
            <a:ext cx="0" cy="2286000"/>
          </a:xfrm>
          <a:prstGeom prst="line">
            <a:avLst/>
          </a:prstGeom>
          <a:noFill/>
          <a:ln w="57150">
            <a:solidFill>
              <a:srgbClr val="0000FF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>
              <a:latin typeface="OPPOSans R" panose="00020600040101010101" pitchFamily="18" charset="-122"/>
              <a:ea typeface="OPPOSans R" panose="00020600040101010101" pitchFamily="18" charset="-122"/>
              <a:cs typeface="OPPOSans R" panose="00020600040101010101" pitchFamily="18" charset="-122"/>
              <a:sym typeface="OPPOSans R" panose="00020600040101010101" pitchFamily="18" charset="-122"/>
            </a:endParaRPr>
          </a:p>
        </p:txBody>
      </p:sp>
      <p:sp>
        <p:nvSpPr>
          <p:cNvPr id="21" name="Line 12"/>
          <p:cNvSpPr>
            <a:spLocks noChangeShapeType="1"/>
          </p:cNvSpPr>
          <p:nvPr/>
        </p:nvSpPr>
        <p:spPr bwMode="auto">
          <a:xfrm flipH="1">
            <a:off x="6276974" y="3841608"/>
            <a:ext cx="4032250" cy="0"/>
          </a:xfrm>
          <a:prstGeom prst="line">
            <a:avLst/>
          </a:prstGeom>
          <a:noFill/>
          <a:ln w="76200">
            <a:solidFill>
              <a:srgbClr val="FF3300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>
              <a:latin typeface="OPPOSans R" panose="00020600040101010101" pitchFamily="18" charset="-122"/>
              <a:ea typeface="OPPOSans R" panose="00020600040101010101" pitchFamily="18" charset="-122"/>
              <a:cs typeface="OPPOSans R" panose="00020600040101010101" pitchFamily="18" charset="-122"/>
              <a:sym typeface="OPPOSans R" panose="00020600040101010101" pitchFamily="18" charset="-122"/>
            </a:endParaRPr>
          </a:p>
        </p:txBody>
      </p:sp>
      <p:sp>
        <p:nvSpPr>
          <p:cNvPr id="22" name="Line 13"/>
          <p:cNvSpPr>
            <a:spLocks noChangeShapeType="1"/>
          </p:cNvSpPr>
          <p:nvPr/>
        </p:nvSpPr>
        <p:spPr bwMode="auto">
          <a:xfrm flipH="1">
            <a:off x="7069136" y="3071670"/>
            <a:ext cx="3962400" cy="0"/>
          </a:xfrm>
          <a:prstGeom prst="line">
            <a:avLst/>
          </a:prstGeom>
          <a:noFill/>
          <a:ln w="76200">
            <a:solidFill>
              <a:srgbClr val="FF3300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>
              <a:latin typeface="OPPOSans R" panose="00020600040101010101" pitchFamily="18" charset="-122"/>
              <a:ea typeface="OPPOSans R" panose="00020600040101010101" pitchFamily="18" charset="-122"/>
              <a:cs typeface="OPPOSans R" panose="00020600040101010101" pitchFamily="18" charset="-122"/>
              <a:sym typeface="OPPOSans R" panose="00020600040101010101" pitchFamily="18" charset="-122"/>
            </a:endParaRPr>
          </a:p>
        </p:txBody>
      </p:sp>
      <p:sp>
        <p:nvSpPr>
          <p:cNvPr id="23" name="Line 14"/>
          <p:cNvSpPr>
            <a:spLocks noChangeShapeType="1"/>
          </p:cNvSpPr>
          <p:nvPr/>
        </p:nvSpPr>
        <p:spPr bwMode="auto">
          <a:xfrm flipV="1">
            <a:off x="6276974" y="3049446"/>
            <a:ext cx="792162" cy="792163"/>
          </a:xfrm>
          <a:prstGeom prst="line">
            <a:avLst/>
          </a:prstGeom>
          <a:noFill/>
          <a:ln w="76200">
            <a:solidFill>
              <a:srgbClr val="FF00FF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>
              <a:latin typeface="OPPOSans R" panose="00020600040101010101" pitchFamily="18" charset="-122"/>
              <a:ea typeface="OPPOSans R" panose="00020600040101010101" pitchFamily="18" charset="-122"/>
              <a:cs typeface="OPPOSans R" panose="00020600040101010101" pitchFamily="18" charset="-122"/>
              <a:sym typeface="OPPOSans R" panose="00020600040101010101" pitchFamily="18" charset="-122"/>
            </a:endParaRPr>
          </a:p>
        </p:txBody>
      </p:sp>
      <p:sp>
        <p:nvSpPr>
          <p:cNvPr id="24" name="Line 15"/>
          <p:cNvSpPr>
            <a:spLocks noChangeShapeType="1"/>
          </p:cNvSpPr>
          <p:nvPr/>
        </p:nvSpPr>
        <p:spPr bwMode="auto">
          <a:xfrm flipV="1">
            <a:off x="6291262" y="5394183"/>
            <a:ext cx="792163" cy="792162"/>
          </a:xfrm>
          <a:prstGeom prst="line">
            <a:avLst/>
          </a:prstGeom>
          <a:noFill/>
          <a:ln w="57150">
            <a:solidFill>
              <a:srgbClr val="FF00FF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>
              <a:latin typeface="OPPOSans R" panose="00020600040101010101" pitchFamily="18" charset="-122"/>
              <a:ea typeface="OPPOSans R" panose="00020600040101010101" pitchFamily="18" charset="-122"/>
              <a:cs typeface="OPPOSans R" panose="00020600040101010101" pitchFamily="18" charset="-122"/>
              <a:sym typeface="OPPOSans R" panose="00020600040101010101" pitchFamily="18" charset="-122"/>
            </a:endParaRPr>
          </a:p>
        </p:txBody>
      </p:sp>
      <p:sp>
        <p:nvSpPr>
          <p:cNvPr id="25" name="Line 16"/>
          <p:cNvSpPr>
            <a:spLocks noChangeShapeType="1"/>
          </p:cNvSpPr>
          <p:nvPr/>
        </p:nvSpPr>
        <p:spPr bwMode="auto">
          <a:xfrm flipV="1">
            <a:off x="10237787" y="5398946"/>
            <a:ext cx="792163" cy="792163"/>
          </a:xfrm>
          <a:prstGeom prst="line">
            <a:avLst/>
          </a:prstGeom>
          <a:noFill/>
          <a:ln w="57150">
            <a:solidFill>
              <a:srgbClr val="FF00FF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>
              <a:latin typeface="OPPOSans R" panose="00020600040101010101" pitchFamily="18" charset="-122"/>
              <a:ea typeface="OPPOSans R" panose="00020600040101010101" pitchFamily="18" charset="-122"/>
              <a:cs typeface="OPPOSans R" panose="00020600040101010101" pitchFamily="18" charset="-122"/>
              <a:sym typeface="OPPOSans R" panose="00020600040101010101" pitchFamily="18" charset="-122"/>
            </a:endParaRPr>
          </a:p>
        </p:txBody>
      </p:sp>
      <p:sp>
        <p:nvSpPr>
          <p:cNvPr id="26" name="Line 17"/>
          <p:cNvSpPr>
            <a:spLocks noChangeShapeType="1"/>
          </p:cNvSpPr>
          <p:nvPr/>
        </p:nvSpPr>
        <p:spPr bwMode="auto">
          <a:xfrm flipV="1">
            <a:off x="10309225" y="3093896"/>
            <a:ext cx="720725" cy="720725"/>
          </a:xfrm>
          <a:prstGeom prst="line">
            <a:avLst/>
          </a:prstGeom>
          <a:noFill/>
          <a:ln w="57150">
            <a:solidFill>
              <a:srgbClr val="FF00FF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>
              <a:latin typeface="OPPOSans R" panose="00020600040101010101" pitchFamily="18" charset="-122"/>
              <a:ea typeface="OPPOSans R" panose="00020600040101010101" pitchFamily="18" charset="-122"/>
              <a:cs typeface="OPPOSans R" panose="00020600040101010101" pitchFamily="18" charset="-122"/>
              <a:sym typeface="OPPOSans R" panose="00020600040101010101" pitchFamily="18" charset="-122"/>
            </a:endParaRPr>
          </a:p>
        </p:txBody>
      </p:sp>
      <p:sp>
        <p:nvSpPr>
          <p:cNvPr id="27" name="文本框 2"/>
          <p:cNvSpPr txBox="1">
            <a:spLocks noChangeArrowheads="1"/>
          </p:cNvSpPr>
          <p:nvPr/>
        </p:nvSpPr>
        <p:spPr bwMode="auto">
          <a:xfrm>
            <a:off x="660400" y="3411237"/>
            <a:ext cx="4957763" cy="15481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  <a:spcBef>
                <a:spcPct val="20000"/>
              </a:spcBef>
            </a:pPr>
            <a:r>
              <a:rPr lang="zh-CN" altLang="en-US" sz="2400" b="1" dirty="0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（</a:t>
            </a:r>
            <a:r>
              <a:rPr lang="en-US" altLang="zh-CN" sz="2400" b="1" dirty="0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1</a:t>
            </a:r>
            <a:r>
              <a:rPr lang="zh-CN" altLang="en-US" sz="2400" b="1" dirty="0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）长方体的</a:t>
            </a:r>
            <a:r>
              <a:rPr lang="en-US" altLang="zh-CN" sz="2400" b="1" dirty="0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12</a:t>
            </a:r>
            <a:r>
              <a:rPr lang="zh-CN" altLang="en-US" sz="2400" b="1" dirty="0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条棱可以分成几组？</a:t>
            </a:r>
            <a:endParaRPr lang="en-US" altLang="zh-CN" sz="2400" b="1" dirty="0">
              <a:latin typeface="OPPOSans R" panose="00020600040101010101" pitchFamily="18" charset="-122"/>
              <a:ea typeface="OPPOSans R" panose="00020600040101010101" pitchFamily="18" charset="-122"/>
              <a:cs typeface="OPPOSans R" panose="00020600040101010101" pitchFamily="18" charset="-122"/>
              <a:sym typeface="OPPOSans R" panose="00020600040101010101" pitchFamily="18" charset="-122"/>
            </a:endParaRPr>
          </a:p>
          <a:p>
            <a:pPr>
              <a:lnSpc>
                <a:spcPct val="200000"/>
              </a:lnSpc>
              <a:spcBef>
                <a:spcPct val="20000"/>
              </a:spcBef>
            </a:pPr>
            <a:r>
              <a:rPr lang="zh-CN" altLang="en-US" sz="2400" b="1" dirty="0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可以分为</a:t>
            </a:r>
            <a:r>
              <a:rPr lang="en-US" altLang="zh-CN" sz="2400" b="1" dirty="0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3</a:t>
            </a:r>
            <a:r>
              <a:rPr lang="zh-CN" altLang="en-US" sz="2400" b="1" dirty="0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组，每组</a:t>
            </a:r>
            <a:r>
              <a:rPr lang="en-US" altLang="zh-CN" sz="2400" b="1" dirty="0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4</a:t>
            </a:r>
            <a:r>
              <a:rPr lang="zh-CN" altLang="en-US" sz="2400" b="1" dirty="0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条。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000"/>
                            </p:stCondLst>
                            <p:childTnLst>
                              <p:par>
                                <p:cTn id="34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500"/>
                            </p:stCondLst>
                            <p:childTnLst>
                              <p:par>
                                <p:cTn id="38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00"/>
                            </p:stCondLst>
                            <p:childTnLst>
                              <p:par>
                                <p:cTn id="4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000"/>
                            </p:stCondLst>
                            <p:childTnLst>
                              <p:par>
                                <p:cTn id="5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1500"/>
                            </p:stCondLst>
                            <p:childTnLst>
                              <p:par>
                                <p:cTn id="5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62" dur="80"/>
                                        <p:tgtEl>
                                          <p:spTgt spid="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63" dur="80"/>
                                        <p:tgtEl>
                                          <p:spTgt spid="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4" dur="80"/>
                                        <p:tgtEl>
                                          <p:spTgt spid="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文本框 11"/>
          <p:cNvSpPr txBox="1"/>
          <p:nvPr/>
        </p:nvSpPr>
        <p:spPr>
          <a:xfrm>
            <a:off x="406686" y="529094"/>
            <a:ext cx="2952260" cy="58477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ctr" fontAlgn="auto">
              <a:defRPr/>
            </a:pPr>
            <a:r>
              <a:rPr lang="zh-CN" altLang="en-US" sz="3200" noProof="1">
                <a:solidFill>
                  <a:schemeClr val="bg1"/>
                </a:solidFill>
                <a:latin typeface="OPPOSans H" panose="00020600040101010101" pitchFamily="18" charset="-122"/>
                <a:ea typeface="OPPOSans H" panose="00020600040101010101" pitchFamily="18" charset="-122"/>
                <a:cs typeface="黑体" panose="02010609060101010101" charset="-122"/>
                <a:sym typeface="OPPOSans H" panose="00020600040101010101" pitchFamily="18" charset="-122"/>
              </a:rPr>
              <a:t>探索新知</a:t>
            </a:r>
          </a:p>
        </p:txBody>
      </p:sp>
      <p:grpSp>
        <p:nvGrpSpPr>
          <p:cNvPr id="3" name="组合 42"/>
          <p:cNvGrpSpPr/>
          <p:nvPr/>
        </p:nvGrpSpPr>
        <p:grpSpPr bwMode="auto">
          <a:xfrm>
            <a:off x="3607593" y="2237416"/>
            <a:ext cx="4976813" cy="3021013"/>
            <a:chOff x="989013" y="1938290"/>
            <a:chExt cx="3897312" cy="1947356"/>
          </a:xfrm>
        </p:grpSpPr>
        <p:sp>
          <p:nvSpPr>
            <p:cNvPr id="4" name="AutoShape 15"/>
            <p:cNvSpPr>
              <a:spLocks noChangeArrowheads="1"/>
            </p:cNvSpPr>
            <p:nvPr/>
          </p:nvSpPr>
          <p:spPr bwMode="auto">
            <a:xfrm>
              <a:off x="990600" y="1938290"/>
              <a:ext cx="3895725" cy="1909763"/>
            </a:xfrm>
            <a:prstGeom prst="cube">
              <a:avLst>
                <a:gd name="adj" fmla="val 25000"/>
              </a:avLst>
            </a:prstGeom>
            <a:noFill/>
            <a:ln w="19050">
              <a:solidFill>
                <a:schemeClr val="tx1"/>
              </a:solidFill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>
                <a:spcBef>
                  <a:spcPct val="20000"/>
                </a:spcBef>
              </a:pPr>
              <a:endParaRPr lang="zh-CN" altLang="en-US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endParaRPr>
            </a:p>
          </p:txBody>
        </p:sp>
        <p:grpSp>
          <p:nvGrpSpPr>
            <p:cNvPr id="5" name="Group 16"/>
            <p:cNvGrpSpPr/>
            <p:nvPr/>
          </p:nvGrpSpPr>
          <p:grpSpPr bwMode="auto">
            <a:xfrm>
              <a:off x="989013" y="1946227"/>
              <a:ext cx="3887788" cy="1908175"/>
              <a:chOff x="-49" y="-43"/>
              <a:chExt cx="2449" cy="1202"/>
            </a:xfrm>
          </p:grpSpPr>
          <p:sp>
            <p:nvSpPr>
              <p:cNvPr id="7" name="Line 17"/>
              <p:cNvSpPr>
                <a:spLocks noChangeShapeType="1"/>
              </p:cNvSpPr>
              <p:nvPr/>
            </p:nvSpPr>
            <p:spPr bwMode="auto">
              <a:xfrm>
                <a:off x="321" y="848"/>
                <a:ext cx="2079" cy="3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prstDash val="sysDash"/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endParaRPr>
              </a:p>
            </p:txBody>
          </p:sp>
          <p:sp>
            <p:nvSpPr>
              <p:cNvPr id="8" name="Line 18"/>
              <p:cNvSpPr>
                <a:spLocks noChangeShapeType="1"/>
              </p:cNvSpPr>
              <p:nvPr/>
            </p:nvSpPr>
            <p:spPr bwMode="auto">
              <a:xfrm>
                <a:off x="321" y="-43"/>
                <a:ext cx="0" cy="891"/>
              </a:xfrm>
              <a:prstGeom prst="line">
                <a:avLst/>
              </a:prstGeom>
              <a:noFill/>
              <a:ln w="19050" cap="rnd">
                <a:solidFill>
                  <a:schemeClr val="tx1"/>
                </a:solidFill>
                <a:prstDash val="sysDash"/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endParaRPr>
              </a:p>
            </p:txBody>
          </p:sp>
          <p:sp>
            <p:nvSpPr>
              <p:cNvPr id="9" name="Line 19"/>
              <p:cNvSpPr>
                <a:spLocks noChangeShapeType="1"/>
              </p:cNvSpPr>
              <p:nvPr/>
            </p:nvSpPr>
            <p:spPr bwMode="auto">
              <a:xfrm flipV="1">
                <a:off x="-49" y="848"/>
                <a:ext cx="370" cy="311"/>
              </a:xfrm>
              <a:prstGeom prst="line">
                <a:avLst/>
              </a:prstGeom>
              <a:noFill/>
              <a:ln w="19050" cap="rnd">
                <a:solidFill>
                  <a:schemeClr val="tx1"/>
                </a:solidFill>
                <a:prstDash val="sysDash"/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endParaRPr>
              </a:p>
            </p:txBody>
          </p:sp>
        </p:grpSp>
        <p:sp>
          <p:nvSpPr>
            <p:cNvPr id="6" name="Oval 23"/>
            <p:cNvSpPr>
              <a:spLocks noChangeArrowheads="1"/>
            </p:cNvSpPr>
            <p:nvPr/>
          </p:nvSpPr>
          <p:spPr bwMode="auto">
            <a:xfrm>
              <a:off x="4258915" y="3804406"/>
              <a:ext cx="98661" cy="81240"/>
            </a:xfrm>
            <a:prstGeom prst="ellipse">
              <a:avLst/>
            </a:prstGeom>
            <a:solidFill>
              <a:schemeClr val="tx2"/>
            </a:solidFill>
            <a:ln w="19050">
              <a:solidFill>
                <a:schemeClr val="tx1"/>
              </a:solidFill>
              <a:round/>
            </a:ln>
          </p:spPr>
          <p:txBody>
            <a:bodyPr wrap="none" anchor="ctr"/>
            <a:lstStyle/>
            <a:p>
              <a:pPr>
                <a:spcBef>
                  <a:spcPct val="20000"/>
                </a:spcBef>
              </a:pPr>
              <a:endParaRPr lang="zh-CN" altLang="en-US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endParaRPr>
            </a:p>
          </p:txBody>
        </p:sp>
      </p:grpSp>
      <p:sp>
        <p:nvSpPr>
          <p:cNvPr id="10" name="Line 20"/>
          <p:cNvSpPr>
            <a:spLocks noChangeShapeType="1"/>
          </p:cNvSpPr>
          <p:nvPr/>
        </p:nvSpPr>
        <p:spPr bwMode="auto">
          <a:xfrm>
            <a:off x="3602830" y="5199690"/>
            <a:ext cx="4267200" cy="7938"/>
          </a:xfrm>
          <a:prstGeom prst="line">
            <a:avLst/>
          </a:prstGeom>
          <a:noFill/>
          <a:ln w="53975">
            <a:solidFill>
              <a:srgbClr val="FF0000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>
              <a:latin typeface="OPPOSans R" panose="00020600040101010101" pitchFamily="18" charset="-122"/>
              <a:ea typeface="OPPOSans R" panose="00020600040101010101" pitchFamily="18" charset="-122"/>
              <a:cs typeface="OPPOSans R" panose="00020600040101010101" pitchFamily="18" charset="-122"/>
              <a:sym typeface="OPPOSans R" panose="00020600040101010101" pitchFamily="18" charset="-122"/>
            </a:endParaRPr>
          </a:p>
        </p:txBody>
      </p:sp>
      <p:sp>
        <p:nvSpPr>
          <p:cNvPr id="11" name="Line 22"/>
          <p:cNvSpPr>
            <a:spLocks noChangeShapeType="1"/>
          </p:cNvSpPr>
          <p:nvPr/>
        </p:nvSpPr>
        <p:spPr bwMode="auto">
          <a:xfrm flipV="1">
            <a:off x="7847805" y="4444040"/>
            <a:ext cx="736600" cy="755650"/>
          </a:xfrm>
          <a:prstGeom prst="line">
            <a:avLst/>
          </a:prstGeom>
          <a:noFill/>
          <a:ln w="50800">
            <a:solidFill>
              <a:srgbClr val="00CC66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>
              <a:latin typeface="OPPOSans R" panose="00020600040101010101" pitchFamily="18" charset="-122"/>
              <a:ea typeface="OPPOSans R" panose="00020600040101010101" pitchFamily="18" charset="-122"/>
              <a:cs typeface="OPPOSans R" panose="00020600040101010101" pitchFamily="18" charset="-122"/>
              <a:sym typeface="OPPOSans R" panose="00020600040101010101" pitchFamily="18" charset="-122"/>
            </a:endParaRPr>
          </a:p>
        </p:txBody>
      </p:sp>
      <p:sp>
        <p:nvSpPr>
          <p:cNvPr id="13" name="Line 21"/>
          <p:cNvSpPr>
            <a:spLocks noChangeShapeType="1"/>
          </p:cNvSpPr>
          <p:nvPr/>
        </p:nvSpPr>
        <p:spPr bwMode="auto">
          <a:xfrm flipH="1">
            <a:off x="7841455" y="2959728"/>
            <a:ext cx="6350" cy="2247900"/>
          </a:xfrm>
          <a:prstGeom prst="line">
            <a:avLst/>
          </a:prstGeom>
          <a:noFill/>
          <a:ln w="50800">
            <a:solidFill>
              <a:srgbClr val="0000FF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>
              <a:latin typeface="OPPOSans R" panose="00020600040101010101" pitchFamily="18" charset="-122"/>
              <a:ea typeface="OPPOSans R" panose="00020600040101010101" pitchFamily="18" charset="-122"/>
              <a:cs typeface="OPPOSans R" panose="00020600040101010101" pitchFamily="18" charset="-122"/>
              <a:sym typeface="OPPOSans R" panose="00020600040101010101" pitchFamily="18" charset="-122"/>
            </a:endParaRPr>
          </a:p>
        </p:txBody>
      </p:sp>
      <p:sp>
        <p:nvSpPr>
          <p:cNvPr id="14" name="Text Box 31"/>
          <p:cNvSpPr txBox="1">
            <a:spLocks noChangeArrowheads="1"/>
          </p:cNvSpPr>
          <p:nvPr/>
        </p:nvSpPr>
        <p:spPr bwMode="auto">
          <a:xfrm>
            <a:off x="660400" y="1327867"/>
            <a:ext cx="9469437" cy="5417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ct val="130000"/>
              </a:lnSpc>
              <a:spcBef>
                <a:spcPts val="50"/>
              </a:spcBef>
            </a:pPr>
            <a:r>
              <a:rPr lang="zh-CN" altLang="en-US" sz="2400" b="1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（</a:t>
            </a:r>
            <a:r>
              <a:rPr lang="en-US" altLang="zh-CN" sz="2400" b="1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2</a:t>
            </a:r>
            <a:r>
              <a:rPr lang="zh-CN" altLang="en-US" sz="2400" b="1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）相交于同一顶点的</a:t>
            </a:r>
            <a:r>
              <a:rPr lang="en-US" altLang="zh-CN" sz="2400" b="1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3</a:t>
            </a:r>
            <a:r>
              <a:rPr lang="zh-CN" altLang="en-US" sz="2400" b="1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条棱的长度相等吗？</a:t>
            </a:r>
            <a:endParaRPr lang="zh-CN" altLang="en-US" sz="2400" b="1">
              <a:solidFill>
                <a:srgbClr val="FF0000"/>
              </a:solidFill>
              <a:latin typeface="OPPOSans R" panose="00020600040101010101" pitchFamily="18" charset="-122"/>
              <a:ea typeface="OPPOSans R" panose="00020600040101010101" pitchFamily="18" charset="-122"/>
              <a:cs typeface="OPPOSans R" panose="00020600040101010101" pitchFamily="18" charset="-122"/>
              <a:sym typeface="OPPOSans R" panose="00020600040101010101" pitchFamily="18" charset="-122"/>
            </a:endParaRPr>
          </a:p>
        </p:txBody>
      </p:sp>
      <p:sp>
        <p:nvSpPr>
          <p:cNvPr id="15" name="Text Box 31"/>
          <p:cNvSpPr txBox="1">
            <a:spLocks noChangeArrowheads="1"/>
          </p:cNvSpPr>
          <p:nvPr/>
        </p:nvSpPr>
        <p:spPr bwMode="auto">
          <a:xfrm>
            <a:off x="1071879" y="5421524"/>
            <a:ext cx="7051041" cy="5417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  <a:spcBef>
                <a:spcPts val="50"/>
              </a:spcBef>
            </a:pPr>
            <a:r>
              <a:rPr lang="zh-CN" altLang="en-US" sz="2400" b="1" dirty="0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相交于同一顶点的</a:t>
            </a:r>
            <a:r>
              <a:rPr lang="en-US" altLang="zh-CN" sz="2400" b="1" dirty="0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3</a:t>
            </a:r>
            <a:r>
              <a:rPr lang="zh-CN" altLang="en-US" sz="2400" b="1" dirty="0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条棱一般情况下长度不相等。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3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3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3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charRg st="22" end="2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6" dur="500"/>
                                        <p:tgtEl>
                                          <p:spTgt spid="15">
                                            <p:txEl>
                                              <p:charRg st="22" end="2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7" dur="500"/>
                                        <p:tgtEl>
                                          <p:spTgt spid="15">
                                            <p:txEl>
                                              <p:charRg st="22" end="2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500"/>
                                        <p:tgtEl>
                                          <p:spTgt spid="15">
                                            <p:txEl>
                                              <p:charRg st="22" end="2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文本框 11"/>
          <p:cNvSpPr txBox="1"/>
          <p:nvPr/>
        </p:nvSpPr>
        <p:spPr>
          <a:xfrm>
            <a:off x="406686" y="529094"/>
            <a:ext cx="2952260" cy="58477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ctr" fontAlgn="auto">
              <a:defRPr/>
            </a:pPr>
            <a:r>
              <a:rPr lang="zh-CN" altLang="en-US" sz="3200" noProof="1">
                <a:solidFill>
                  <a:schemeClr val="bg1"/>
                </a:solidFill>
                <a:latin typeface="OPPOSans H" panose="00020600040101010101" pitchFamily="18" charset="-122"/>
                <a:ea typeface="OPPOSans H" panose="00020600040101010101" pitchFamily="18" charset="-122"/>
                <a:cs typeface="黑体" panose="02010609060101010101" charset="-122"/>
                <a:sym typeface="OPPOSans H" panose="00020600040101010101" pitchFamily="18" charset="-122"/>
              </a:rPr>
              <a:t>探索新知</a:t>
            </a:r>
          </a:p>
        </p:txBody>
      </p:sp>
      <p:grpSp>
        <p:nvGrpSpPr>
          <p:cNvPr id="3" name="组合 42"/>
          <p:cNvGrpSpPr/>
          <p:nvPr/>
        </p:nvGrpSpPr>
        <p:grpSpPr bwMode="auto">
          <a:xfrm>
            <a:off x="3505723" y="1249660"/>
            <a:ext cx="4976813" cy="3021013"/>
            <a:chOff x="989013" y="1938290"/>
            <a:chExt cx="3897312" cy="1947356"/>
          </a:xfrm>
        </p:grpSpPr>
        <p:sp>
          <p:nvSpPr>
            <p:cNvPr id="4" name="AutoShape 15"/>
            <p:cNvSpPr>
              <a:spLocks noChangeArrowheads="1"/>
            </p:cNvSpPr>
            <p:nvPr/>
          </p:nvSpPr>
          <p:spPr bwMode="auto">
            <a:xfrm>
              <a:off x="990600" y="1938290"/>
              <a:ext cx="3895725" cy="1909763"/>
            </a:xfrm>
            <a:prstGeom prst="cube">
              <a:avLst>
                <a:gd name="adj" fmla="val 25000"/>
              </a:avLst>
            </a:prstGeom>
            <a:noFill/>
            <a:ln w="19050">
              <a:solidFill>
                <a:schemeClr val="tx1"/>
              </a:solidFill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>
                <a:spcBef>
                  <a:spcPct val="20000"/>
                </a:spcBef>
              </a:pPr>
              <a:endParaRPr lang="zh-CN" altLang="en-US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endParaRPr>
            </a:p>
          </p:txBody>
        </p:sp>
        <p:grpSp>
          <p:nvGrpSpPr>
            <p:cNvPr id="5" name="Group 16"/>
            <p:cNvGrpSpPr/>
            <p:nvPr/>
          </p:nvGrpSpPr>
          <p:grpSpPr bwMode="auto">
            <a:xfrm>
              <a:off x="989013" y="1946227"/>
              <a:ext cx="3887788" cy="1908175"/>
              <a:chOff x="-49" y="-43"/>
              <a:chExt cx="2449" cy="1202"/>
            </a:xfrm>
          </p:grpSpPr>
          <p:sp>
            <p:nvSpPr>
              <p:cNvPr id="7" name="Line 17"/>
              <p:cNvSpPr>
                <a:spLocks noChangeShapeType="1"/>
              </p:cNvSpPr>
              <p:nvPr/>
            </p:nvSpPr>
            <p:spPr bwMode="auto">
              <a:xfrm>
                <a:off x="321" y="848"/>
                <a:ext cx="2079" cy="3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prstDash val="sysDash"/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endParaRPr>
              </a:p>
            </p:txBody>
          </p:sp>
          <p:sp>
            <p:nvSpPr>
              <p:cNvPr id="8" name="Line 18"/>
              <p:cNvSpPr>
                <a:spLocks noChangeShapeType="1"/>
              </p:cNvSpPr>
              <p:nvPr/>
            </p:nvSpPr>
            <p:spPr bwMode="auto">
              <a:xfrm>
                <a:off x="321" y="-43"/>
                <a:ext cx="0" cy="891"/>
              </a:xfrm>
              <a:prstGeom prst="line">
                <a:avLst/>
              </a:prstGeom>
              <a:noFill/>
              <a:ln w="19050" cap="rnd">
                <a:solidFill>
                  <a:schemeClr val="tx1"/>
                </a:solidFill>
                <a:prstDash val="sysDash"/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endParaRPr>
              </a:p>
            </p:txBody>
          </p:sp>
          <p:sp>
            <p:nvSpPr>
              <p:cNvPr id="9" name="Line 19"/>
              <p:cNvSpPr>
                <a:spLocks noChangeShapeType="1"/>
              </p:cNvSpPr>
              <p:nvPr/>
            </p:nvSpPr>
            <p:spPr bwMode="auto">
              <a:xfrm flipV="1">
                <a:off x="-49" y="848"/>
                <a:ext cx="370" cy="311"/>
              </a:xfrm>
              <a:prstGeom prst="line">
                <a:avLst/>
              </a:prstGeom>
              <a:noFill/>
              <a:ln w="19050" cap="rnd">
                <a:solidFill>
                  <a:schemeClr val="tx1"/>
                </a:solidFill>
                <a:prstDash val="sysDash"/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endParaRPr>
              </a:p>
            </p:txBody>
          </p:sp>
        </p:grpSp>
        <p:sp>
          <p:nvSpPr>
            <p:cNvPr id="6" name="Oval 23"/>
            <p:cNvSpPr>
              <a:spLocks noChangeArrowheads="1"/>
            </p:cNvSpPr>
            <p:nvPr/>
          </p:nvSpPr>
          <p:spPr bwMode="auto">
            <a:xfrm>
              <a:off x="4258915" y="3804406"/>
              <a:ext cx="98661" cy="81240"/>
            </a:xfrm>
            <a:prstGeom prst="ellipse">
              <a:avLst/>
            </a:prstGeom>
            <a:solidFill>
              <a:schemeClr val="tx2"/>
            </a:solidFill>
            <a:ln w="19050">
              <a:solidFill>
                <a:schemeClr val="tx1"/>
              </a:solidFill>
              <a:round/>
            </a:ln>
          </p:spPr>
          <p:txBody>
            <a:bodyPr wrap="none" anchor="ctr"/>
            <a:lstStyle/>
            <a:p>
              <a:pPr>
                <a:spcBef>
                  <a:spcPct val="20000"/>
                </a:spcBef>
              </a:pPr>
              <a:endParaRPr lang="zh-CN" altLang="en-US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endParaRPr>
            </a:p>
          </p:txBody>
        </p:sp>
      </p:grpSp>
      <p:sp>
        <p:nvSpPr>
          <p:cNvPr id="10" name="Line 20"/>
          <p:cNvSpPr>
            <a:spLocks noChangeShapeType="1"/>
          </p:cNvSpPr>
          <p:nvPr/>
        </p:nvSpPr>
        <p:spPr bwMode="auto">
          <a:xfrm>
            <a:off x="3499372" y="4207173"/>
            <a:ext cx="4268788" cy="7937"/>
          </a:xfrm>
          <a:prstGeom prst="line">
            <a:avLst/>
          </a:prstGeom>
          <a:noFill/>
          <a:ln w="53975">
            <a:solidFill>
              <a:srgbClr val="FF0000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>
              <a:latin typeface="OPPOSans R" panose="00020600040101010101" pitchFamily="18" charset="-122"/>
              <a:ea typeface="OPPOSans R" panose="00020600040101010101" pitchFamily="18" charset="-122"/>
              <a:cs typeface="OPPOSans R" panose="00020600040101010101" pitchFamily="18" charset="-122"/>
              <a:sym typeface="OPPOSans R" panose="00020600040101010101" pitchFamily="18" charset="-122"/>
            </a:endParaRPr>
          </a:p>
        </p:txBody>
      </p:sp>
      <p:sp>
        <p:nvSpPr>
          <p:cNvPr id="11" name="Line 22"/>
          <p:cNvSpPr>
            <a:spLocks noChangeShapeType="1"/>
          </p:cNvSpPr>
          <p:nvPr/>
        </p:nvSpPr>
        <p:spPr bwMode="auto">
          <a:xfrm flipV="1">
            <a:off x="7745935" y="3456284"/>
            <a:ext cx="735012" cy="755650"/>
          </a:xfrm>
          <a:prstGeom prst="line">
            <a:avLst/>
          </a:prstGeom>
          <a:noFill/>
          <a:ln w="50800">
            <a:solidFill>
              <a:srgbClr val="00CC66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>
              <a:latin typeface="OPPOSans R" panose="00020600040101010101" pitchFamily="18" charset="-122"/>
              <a:ea typeface="OPPOSans R" panose="00020600040101010101" pitchFamily="18" charset="-122"/>
              <a:cs typeface="OPPOSans R" panose="00020600040101010101" pitchFamily="18" charset="-122"/>
              <a:sym typeface="OPPOSans R" panose="00020600040101010101" pitchFamily="18" charset="-122"/>
            </a:endParaRPr>
          </a:p>
        </p:txBody>
      </p:sp>
      <p:sp>
        <p:nvSpPr>
          <p:cNvPr id="13" name="Line 21"/>
          <p:cNvSpPr>
            <a:spLocks noChangeShapeType="1"/>
          </p:cNvSpPr>
          <p:nvPr/>
        </p:nvSpPr>
        <p:spPr bwMode="auto">
          <a:xfrm flipH="1">
            <a:off x="7737997" y="1971972"/>
            <a:ext cx="7938" cy="2247900"/>
          </a:xfrm>
          <a:prstGeom prst="line">
            <a:avLst/>
          </a:prstGeom>
          <a:noFill/>
          <a:ln w="50800">
            <a:solidFill>
              <a:srgbClr val="0000FF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>
              <a:latin typeface="OPPOSans R" panose="00020600040101010101" pitchFamily="18" charset="-122"/>
              <a:ea typeface="OPPOSans R" panose="00020600040101010101" pitchFamily="18" charset="-122"/>
              <a:cs typeface="OPPOSans R" panose="00020600040101010101" pitchFamily="18" charset="-122"/>
              <a:sym typeface="OPPOSans R" panose="00020600040101010101" pitchFamily="18" charset="-122"/>
            </a:endParaRPr>
          </a:p>
        </p:txBody>
      </p:sp>
      <p:sp>
        <p:nvSpPr>
          <p:cNvPr id="14" name="Text Box 24"/>
          <p:cNvSpPr txBox="1">
            <a:spLocks noChangeArrowheads="1"/>
          </p:cNvSpPr>
          <p:nvPr/>
        </p:nvSpPr>
        <p:spPr bwMode="auto">
          <a:xfrm>
            <a:off x="5372622" y="3515023"/>
            <a:ext cx="6985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400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长</a:t>
            </a:r>
          </a:p>
        </p:txBody>
      </p:sp>
      <p:sp>
        <p:nvSpPr>
          <p:cNvPr id="15" name="Text Box 25"/>
          <p:cNvSpPr txBox="1">
            <a:spLocks noChangeArrowheads="1"/>
          </p:cNvSpPr>
          <p:nvPr/>
        </p:nvSpPr>
        <p:spPr bwMode="auto">
          <a:xfrm>
            <a:off x="7977710" y="3515023"/>
            <a:ext cx="9906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400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宽</a:t>
            </a:r>
          </a:p>
        </p:txBody>
      </p:sp>
      <p:sp>
        <p:nvSpPr>
          <p:cNvPr id="16" name="Text Box 26"/>
          <p:cNvSpPr txBox="1">
            <a:spLocks noChangeArrowheads="1"/>
          </p:cNvSpPr>
          <p:nvPr/>
        </p:nvSpPr>
        <p:spPr bwMode="auto">
          <a:xfrm>
            <a:off x="7101410" y="2465684"/>
            <a:ext cx="8382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400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高</a:t>
            </a:r>
          </a:p>
        </p:txBody>
      </p:sp>
      <p:sp>
        <p:nvSpPr>
          <p:cNvPr id="17" name="Text Box 27"/>
          <p:cNvSpPr txBox="1">
            <a:spLocks noChangeArrowheads="1"/>
          </p:cNvSpPr>
          <p:nvPr/>
        </p:nvSpPr>
        <p:spPr bwMode="auto">
          <a:xfrm>
            <a:off x="1646442" y="4440217"/>
            <a:ext cx="9932988" cy="5417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ct val="130000"/>
              </a:lnSpc>
              <a:spcBef>
                <a:spcPct val="50000"/>
              </a:spcBef>
            </a:pPr>
            <a:r>
              <a:rPr lang="zh-CN" altLang="en-US" sz="2400" b="1" dirty="0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    相交于同一顶点的三条棱的长度</a:t>
            </a:r>
            <a:r>
              <a:rPr lang="en-US" altLang="zh-CN" sz="2400" b="1" dirty="0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,</a:t>
            </a:r>
            <a:r>
              <a:rPr lang="zh-CN" altLang="en-US" sz="2400" b="1" dirty="0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分别叫做长方体的</a:t>
            </a:r>
            <a:r>
              <a:rPr lang="zh-CN" altLang="en-US" sz="2400" b="1" dirty="0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长、宽、高</a:t>
            </a:r>
            <a:r>
              <a:rPr lang="zh-CN" altLang="en-US" sz="2400" b="1" dirty="0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。</a:t>
            </a:r>
          </a:p>
        </p:txBody>
      </p:sp>
      <p:sp>
        <p:nvSpPr>
          <p:cNvPr id="18" name="Text Box 32"/>
          <p:cNvSpPr txBox="1">
            <a:spLocks noChangeArrowheads="1"/>
          </p:cNvSpPr>
          <p:nvPr/>
        </p:nvSpPr>
        <p:spPr bwMode="auto">
          <a:xfrm>
            <a:off x="1959817" y="5210869"/>
            <a:ext cx="686107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长方体的长、宽、高的位置不是固定不变的。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3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3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3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  <p:bldP spid="16" grpId="0"/>
      <p:bldP spid="17" grpId="0"/>
      <p:bldP spid="18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文本框 11"/>
          <p:cNvSpPr txBox="1"/>
          <p:nvPr/>
        </p:nvSpPr>
        <p:spPr>
          <a:xfrm>
            <a:off x="406686" y="529094"/>
            <a:ext cx="2952260" cy="58477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ctr" fontAlgn="auto">
              <a:defRPr/>
            </a:pPr>
            <a:r>
              <a:rPr lang="zh-CN" altLang="en-US" sz="3200" noProof="1">
                <a:solidFill>
                  <a:schemeClr val="bg1"/>
                </a:solidFill>
                <a:latin typeface="OPPOSans H" panose="00020600040101010101" pitchFamily="18" charset="-122"/>
                <a:ea typeface="OPPOSans H" panose="00020600040101010101" pitchFamily="18" charset="-122"/>
                <a:cs typeface="黑体" panose="02010609060101010101" charset="-122"/>
                <a:sym typeface="OPPOSans H" panose="00020600040101010101" pitchFamily="18" charset="-122"/>
              </a:rPr>
              <a:t>知识提炼</a:t>
            </a:r>
          </a:p>
        </p:txBody>
      </p:sp>
      <p:sp>
        <p:nvSpPr>
          <p:cNvPr id="3" name="文本框 2"/>
          <p:cNvSpPr txBox="1">
            <a:spLocks noChangeArrowheads="1"/>
          </p:cNvSpPr>
          <p:nvPr/>
        </p:nvSpPr>
        <p:spPr bwMode="auto">
          <a:xfrm>
            <a:off x="927100" y="2157886"/>
            <a:ext cx="10337800" cy="14743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ct val="200000"/>
              </a:lnSpc>
            </a:pPr>
            <a:r>
              <a:rPr lang="zh-CN" altLang="zh-CN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相交于一个顶点的三条棱的长度分别叫做长方体的长、宽、高。长方体的 12 条棱中有 4 条长、4 条宽和 4 条高，它们的长度分别相等。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文本框 11"/>
          <p:cNvSpPr txBox="1"/>
          <p:nvPr/>
        </p:nvSpPr>
        <p:spPr>
          <a:xfrm>
            <a:off x="406686" y="529094"/>
            <a:ext cx="2952260" cy="58477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ctr" fontAlgn="auto">
              <a:defRPr/>
            </a:pPr>
            <a:r>
              <a:rPr lang="zh-CN" altLang="en-US" sz="3200" noProof="1">
                <a:solidFill>
                  <a:schemeClr val="bg1"/>
                </a:solidFill>
                <a:latin typeface="OPPOSans H" panose="00020600040101010101" pitchFamily="18" charset="-122"/>
                <a:ea typeface="OPPOSans H" panose="00020600040101010101" pitchFamily="18" charset="-122"/>
                <a:cs typeface="黑体" panose="02010609060101010101" charset="-122"/>
                <a:sym typeface="OPPOSans H" panose="00020600040101010101" pitchFamily="18" charset="-122"/>
              </a:rPr>
              <a:t>小试牛刀</a:t>
            </a:r>
          </a:p>
        </p:txBody>
      </p:sp>
      <p:sp>
        <p:nvSpPr>
          <p:cNvPr id="3" name="文本框 1"/>
          <p:cNvSpPr txBox="1">
            <a:spLocks noChangeArrowheads="1"/>
          </p:cNvSpPr>
          <p:nvPr/>
        </p:nvSpPr>
        <p:spPr bwMode="auto">
          <a:xfrm>
            <a:off x="660400" y="1487711"/>
            <a:ext cx="10858500" cy="17051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538480" indent="-53848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50000"/>
              </a:lnSpc>
            </a:pPr>
            <a:r>
              <a:rPr lang="zh-CN" altLang="zh-CN" sz="2400" dirty="0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用一根彩带捆扎一个长方体礼盒（如下图），如果接头处需彩带 20 cm，捆扎</a:t>
            </a:r>
            <a:endParaRPr lang="en-US" altLang="zh-CN" sz="2400" dirty="0">
              <a:latin typeface="OPPOSans R" panose="00020600040101010101" pitchFamily="18" charset="-122"/>
              <a:ea typeface="OPPOSans R" panose="00020600040101010101" pitchFamily="18" charset="-122"/>
              <a:cs typeface="OPPOSans R" panose="00020600040101010101" pitchFamily="18" charset="-122"/>
              <a:sym typeface="OPPOSans R" panose="00020600040101010101" pitchFamily="18" charset="-122"/>
            </a:endParaRPr>
          </a:p>
          <a:p>
            <a:pPr>
              <a:lnSpc>
                <a:spcPct val="150000"/>
              </a:lnSpc>
            </a:pPr>
            <a:r>
              <a:rPr lang="zh-CN" altLang="zh-CN" sz="2400" dirty="0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这个礼盒至少需要多长的彩带？</a:t>
            </a:r>
          </a:p>
          <a:p>
            <a:pPr>
              <a:lnSpc>
                <a:spcPct val="150000"/>
              </a:lnSpc>
            </a:pPr>
            <a:endParaRPr lang="zh-CN" altLang="zh-CN" sz="2400" dirty="0">
              <a:latin typeface="OPPOSans R" panose="00020600040101010101" pitchFamily="18" charset="-122"/>
              <a:ea typeface="OPPOSans R" panose="00020600040101010101" pitchFamily="18" charset="-122"/>
              <a:cs typeface="OPPOSans R" panose="00020600040101010101" pitchFamily="18" charset="-122"/>
              <a:sym typeface="OPPOSans R" panose="00020600040101010101" pitchFamily="18" charset="-122"/>
            </a:endParaRPr>
          </a:p>
        </p:txBody>
      </p:sp>
      <p:sp>
        <p:nvSpPr>
          <p:cNvPr id="4" name="Text Box 24"/>
          <p:cNvSpPr txBox="1">
            <a:spLocks noChangeArrowheads="1"/>
          </p:cNvSpPr>
          <p:nvPr/>
        </p:nvSpPr>
        <p:spPr bwMode="auto">
          <a:xfrm>
            <a:off x="803275" y="3323524"/>
            <a:ext cx="7439025" cy="4863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ct val="110000"/>
              </a:lnSpc>
              <a:spcBef>
                <a:spcPct val="50000"/>
              </a:spcBef>
            </a:pPr>
            <a:r>
              <a:rPr lang="en-US" altLang="zh-CN" sz="2400" dirty="0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12</a:t>
            </a:r>
            <a:r>
              <a:rPr lang="zh-CN" altLang="en-US" sz="2400" dirty="0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×</a:t>
            </a:r>
            <a:r>
              <a:rPr lang="en-US" altLang="zh-CN" sz="2400" dirty="0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2</a:t>
            </a:r>
            <a:r>
              <a:rPr lang="zh-CN" altLang="en-US" sz="2400" dirty="0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＋</a:t>
            </a:r>
            <a:r>
              <a:rPr lang="en-US" altLang="zh-CN" sz="2400" dirty="0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12</a:t>
            </a:r>
            <a:r>
              <a:rPr lang="zh-CN" altLang="en-US" sz="2400" dirty="0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×</a:t>
            </a:r>
            <a:r>
              <a:rPr lang="en-US" altLang="zh-CN" sz="2400" dirty="0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2</a:t>
            </a:r>
            <a:r>
              <a:rPr lang="zh-CN" altLang="en-US" sz="2400" dirty="0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＋</a:t>
            </a:r>
            <a:r>
              <a:rPr lang="en-US" altLang="zh-CN" sz="2400" dirty="0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8</a:t>
            </a:r>
            <a:r>
              <a:rPr lang="zh-CN" altLang="en-US" sz="2400" dirty="0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×</a:t>
            </a:r>
            <a:r>
              <a:rPr lang="en-US" altLang="zh-CN" sz="2400" dirty="0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4</a:t>
            </a:r>
            <a:r>
              <a:rPr lang="zh-CN" altLang="en-US" sz="2400" dirty="0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＋</a:t>
            </a:r>
            <a:r>
              <a:rPr lang="en-US" altLang="zh-CN" sz="2400" dirty="0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20</a:t>
            </a:r>
            <a:r>
              <a:rPr lang="zh-CN" altLang="en-US" sz="2400" dirty="0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＝</a:t>
            </a:r>
            <a:r>
              <a:rPr lang="en-US" altLang="zh-CN" sz="2400" dirty="0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100(cm)</a:t>
            </a:r>
          </a:p>
        </p:txBody>
      </p:sp>
      <p:pic>
        <p:nvPicPr>
          <p:cNvPr id="5" name="图片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14397" y="2983435"/>
            <a:ext cx="2295525" cy="2105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 Box 24"/>
          <p:cNvSpPr txBox="1">
            <a:spLocks noChangeArrowheads="1"/>
          </p:cNvSpPr>
          <p:nvPr/>
        </p:nvSpPr>
        <p:spPr bwMode="auto">
          <a:xfrm>
            <a:off x="803274" y="4595111"/>
            <a:ext cx="940276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400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答：捆扎这个礼盒至少需要</a:t>
            </a:r>
            <a:r>
              <a:rPr lang="en-US" altLang="zh-CN" sz="2400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100</a:t>
            </a:r>
            <a:r>
              <a:rPr lang="zh-CN" altLang="en-US" sz="2400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厘米长的彩带。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文本框 11"/>
          <p:cNvSpPr txBox="1"/>
          <p:nvPr/>
        </p:nvSpPr>
        <p:spPr>
          <a:xfrm>
            <a:off x="330486" y="550605"/>
            <a:ext cx="2952260" cy="58477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ctr" fontAlgn="auto">
              <a:defRPr/>
            </a:pPr>
            <a:r>
              <a:rPr lang="zh-CN" altLang="en-US" sz="3200" noProof="1">
                <a:solidFill>
                  <a:schemeClr val="bg1"/>
                </a:solidFill>
                <a:latin typeface="OPPOSans H" panose="00020600040101010101" pitchFamily="18" charset="-122"/>
                <a:ea typeface="OPPOSans H" panose="00020600040101010101" pitchFamily="18" charset="-122"/>
                <a:cs typeface="黑体" panose="02010609060101010101" charset="-122"/>
                <a:sym typeface="OPPOSans H" panose="00020600040101010101" pitchFamily="18" charset="-122"/>
              </a:rPr>
              <a:t>学习目标</a:t>
            </a:r>
          </a:p>
        </p:txBody>
      </p:sp>
      <p:sp>
        <p:nvSpPr>
          <p:cNvPr id="7" name="文本框 1"/>
          <p:cNvSpPr txBox="1">
            <a:spLocks noChangeArrowheads="1"/>
          </p:cNvSpPr>
          <p:nvPr/>
        </p:nvSpPr>
        <p:spPr bwMode="auto">
          <a:xfrm>
            <a:off x="660400" y="2200189"/>
            <a:ext cx="10274300" cy="22129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ct val="200000"/>
              </a:lnSpc>
            </a:pPr>
            <a:r>
              <a:rPr lang="zh-CN" altLang="en-US" sz="2400" b="1" dirty="0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1. 掌握长方体面、棱、顶点的特征并认识长方体的长、宽、高。</a:t>
            </a:r>
            <a:r>
              <a:rPr lang="zh-CN" altLang="en-US" sz="2400" b="1" dirty="0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（重点）</a:t>
            </a:r>
            <a:endParaRPr lang="zh-CN" altLang="en-US" sz="2400" b="1" dirty="0">
              <a:latin typeface="OPPOSans R" panose="00020600040101010101" pitchFamily="18" charset="-122"/>
              <a:ea typeface="OPPOSans R" panose="00020600040101010101" pitchFamily="18" charset="-122"/>
              <a:cs typeface="OPPOSans R" panose="00020600040101010101" pitchFamily="18" charset="-122"/>
              <a:sym typeface="OPPOSans R" panose="00020600040101010101" pitchFamily="18" charset="-122"/>
            </a:endParaRPr>
          </a:p>
          <a:p>
            <a:pPr>
              <a:lnSpc>
                <a:spcPct val="200000"/>
              </a:lnSpc>
            </a:pPr>
            <a:endParaRPr lang="zh-CN" altLang="en-US" sz="2400" b="1" dirty="0">
              <a:latin typeface="OPPOSans R" panose="00020600040101010101" pitchFamily="18" charset="-122"/>
              <a:ea typeface="OPPOSans R" panose="00020600040101010101" pitchFamily="18" charset="-122"/>
              <a:cs typeface="OPPOSans R" panose="00020600040101010101" pitchFamily="18" charset="-122"/>
              <a:sym typeface="OPPOSans R" panose="00020600040101010101" pitchFamily="18" charset="-122"/>
            </a:endParaRPr>
          </a:p>
          <a:p>
            <a:pPr>
              <a:lnSpc>
                <a:spcPct val="200000"/>
              </a:lnSpc>
            </a:pPr>
            <a:r>
              <a:rPr lang="zh-CN" altLang="en-US" sz="2400" b="1" dirty="0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2. 形成长方体概念，掌握长方体长、宽、高的相关计算。</a:t>
            </a:r>
            <a:r>
              <a:rPr lang="en-US" altLang="zh-CN" sz="2400" b="1" dirty="0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(</a:t>
            </a:r>
            <a:r>
              <a:rPr lang="zh-CN" altLang="en-US" sz="2400" b="1" dirty="0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难点</a:t>
            </a:r>
            <a:r>
              <a:rPr lang="en-US" altLang="zh-CN" sz="2400" b="1" dirty="0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文本框 11"/>
          <p:cNvSpPr txBox="1"/>
          <p:nvPr/>
        </p:nvSpPr>
        <p:spPr>
          <a:xfrm>
            <a:off x="406686" y="529094"/>
            <a:ext cx="2952260" cy="58477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ctr" fontAlgn="auto">
              <a:defRPr/>
            </a:pPr>
            <a:r>
              <a:rPr lang="zh-CN" altLang="en-US" sz="3200" noProof="1">
                <a:solidFill>
                  <a:schemeClr val="bg1"/>
                </a:solidFill>
                <a:latin typeface="OPPOSans H" panose="00020600040101010101" pitchFamily="18" charset="-122"/>
                <a:ea typeface="OPPOSans H" panose="00020600040101010101" pitchFamily="18" charset="-122"/>
                <a:cs typeface="黑体" panose="02010609060101010101" charset="-122"/>
                <a:sym typeface="OPPOSans H" panose="00020600040101010101" pitchFamily="18" charset="-122"/>
              </a:rPr>
              <a:t>易错提醒</a:t>
            </a:r>
          </a:p>
        </p:txBody>
      </p:sp>
      <p:pic>
        <p:nvPicPr>
          <p:cNvPr id="3" name="图片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0560"/>
          <a:stretch>
            <a:fillRect/>
          </a:stretch>
        </p:blipFill>
        <p:spPr bwMode="auto">
          <a:xfrm>
            <a:off x="6480493" y="2088324"/>
            <a:ext cx="1390650" cy="588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4" name="组合 3"/>
          <p:cNvGrpSpPr/>
          <p:nvPr/>
        </p:nvGrpSpPr>
        <p:grpSpPr bwMode="auto">
          <a:xfrm>
            <a:off x="660400" y="3429000"/>
            <a:ext cx="10685466" cy="1565641"/>
            <a:chOff x="1378" y="6563"/>
            <a:chExt cx="16827" cy="2467"/>
          </a:xfrm>
        </p:grpSpPr>
        <p:pic>
          <p:nvPicPr>
            <p:cNvPr id="5" name="图片 4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78" y="6563"/>
              <a:ext cx="2544" cy="6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" name="文本框 5"/>
            <p:cNvSpPr txBox="1">
              <a:spLocks noChangeArrowheads="1"/>
            </p:cNvSpPr>
            <p:nvPr/>
          </p:nvSpPr>
          <p:spPr bwMode="auto">
            <a:xfrm>
              <a:off x="1603" y="6823"/>
              <a:ext cx="16602" cy="22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en-US" altLang="zh-CN" sz="2400" dirty="0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rPr>
                <a:t>                 </a:t>
              </a:r>
            </a:p>
            <a:p>
              <a:pPr>
                <a:lnSpc>
                  <a:spcPct val="120000"/>
                </a:lnSpc>
              </a:pPr>
              <a:r>
                <a:rPr lang="zh-CN" altLang="en-US" sz="2400" dirty="0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rPr>
                <a:t>        </a:t>
              </a:r>
              <a:r>
                <a:rPr lang="zh-CN" altLang="zh-CN" sz="2400" dirty="0">
                  <a:solidFill>
                    <a:srgbClr val="FF0000"/>
                  </a:solidFill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rPr>
                <a:t>此题错在没有正确理解长方体的特征，长方体的 6 个面大多数情况下都是长方形，但特殊的长方体有两个面是正方形，其余四个面是长方形。</a:t>
              </a:r>
            </a:p>
          </p:txBody>
        </p:sp>
      </p:grpSp>
      <p:sp>
        <p:nvSpPr>
          <p:cNvPr id="7" name="文本框 6"/>
          <p:cNvSpPr txBox="1">
            <a:spLocks noChangeArrowheads="1"/>
          </p:cNvSpPr>
          <p:nvPr/>
        </p:nvSpPr>
        <p:spPr bwMode="auto">
          <a:xfrm>
            <a:off x="6904355" y="2060712"/>
            <a:ext cx="157638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altLang="zh-CN" sz="2400" b="1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√</a:t>
            </a:r>
          </a:p>
        </p:txBody>
      </p:sp>
      <p:sp>
        <p:nvSpPr>
          <p:cNvPr id="8" name="文本框 7"/>
          <p:cNvSpPr txBox="1">
            <a:spLocks noChangeArrowheads="1"/>
          </p:cNvSpPr>
          <p:nvPr/>
        </p:nvSpPr>
        <p:spPr bwMode="auto">
          <a:xfrm>
            <a:off x="7972743" y="2115255"/>
            <a:ext cx="2486025" cy="461665"/>
          </a:xfrm>
          <a:prstGeom prst="rect">
            <a:avLst/>
          </a:prstGeom>
          <a:noFill/>
          <a:ln w="9525">
            <a:solidFill>
              <a:srgbClr val="FF0000"/>
            </a:solidFill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/>
          <a:p>
            <a:pPr algn="ctr"/>
            <a:r>
              <a:rPr lang="zh-CN" altLang="en-US" sz="2400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解答错误</a:t>
            </a:r>
          </a:p>
        </p:txBody>
      </p:sp>
      <p:sp>
        <p:nvSpPr>
          <p:cNvPr id="9" name="文本框 8"/>
          <p:cNvSpPr txBox="1">
            <a:spLocks noChangeArrowheads="1"/>
          </p:cNvSpPr>
          <p:nvPr/>
        </p:nvSpPr>
        <p:spPr bwMode="auto">
          <a:xfrm>
            <a:off x="6904355" y="2100667"/>
            <a:ext cx="54800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zh-CN" altLang="en-US" sz="2400" b="1" dirty="0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×</a:t>
            </a:r>
          </a:p>
        </p:txBody>
      </p:sp>
      <p:sp>
        <p:nvSpPr>
          <p:cNvPr id="10" name="文本框 3"/>
          <p:cNvSpPr txBox="1">
            <a:spLocks noChangeArrowheads="1"/>
          </p:cNvSpPr>
          <p:nvPr/>
        </p:nvSpPr>
        <p:spPr bwMode="auto">
          <a:xfrm>
            <a:off x="965519" y="2088324"/>
            <a:ext cx="8250237" cy="4863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ct val="110000"/>
              </a:lnSpc>
            </a:pPr>
            <a:r>
              <a:rPr lang="zh-CN" altLang="en-US" sz="2400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例 </a:t>
            </a:r>
            <a:r>
              <a:rPr lang="zh-CN" altLang="en-US" sz="2400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 判断：长方体的 6 个面都是长方形。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7" grpId="1"/>
      <p:bldP spid="8" grpId="0" bldLvl="0" animBg="1"/>
      <p:bldP spid="8" grpId="1" bldLvl="0" animBg="1"/>
      <p:bldP spid="9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文本框 11"/>
          <p:cNvSpPr txBox="1"/>
          <p:nvPr/>
        </p:nvSpPr>
        <p:spPr>
          <a:xfrm>
            <a:off x="406686" y="529094"/>
            <a:ext cx="2952260" cy="58477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ctr" fontAlgn="auto">
              <a:defRPr/>
            </a:pPr>
            <a:r>
              <a:rPr lang="zh-CN" altLang="en-US" sz="3200" noProof="1">
                <a:solidFill>
                  <a:schemeClr val="bg1"/>
                </a:solidFill>
                <a:latin typeface="OPPOSans H" panose="00020600040101010101" pitchFamily="18" charset="-122"/>
                <a:ea typeface="OPPOSans H" panose="00020600040101010101" pitchFamily="18" charset="-122"/>
                <a:cs typeface="黑体" panose="02010609060101010101" charset="-122"/>
                <a:sym typeface="OPPOSans H" panose="00020600040101010101" pitchFamily="18" charset="-122"/>
              </a:rPr>
              <a:t>巩固练习</a:t>
            </a:r>
          </a:p>
        </p:txBody>
      </p:sp>
      <p:sp>
        <p:nvSpPr>
          <p:cNvPr id="3" name="Text Box 22"/>
          <p:cNvSpPr txBox="1">
            <a:spLocks noChangeArrowheads="1"/>
          </p:cNvSpPr>
          <p:nvPr/>
        </p:nvSpPr>
        <p:spPr bwMode="auto">
          <a:xfrm>
            <a:off x="811531" y="1536723"/>
            <a:ext cx="9578975" cy="17051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538480" indent="-53848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50000"/>
              </a:lnSpc>
            </a:pPr>
            <a:r>
              <a:rPr lang="en-US" altLang="zh-CN" sz="2400" dirty="0">
                <a:solidFill>
                  <a:srgbClr val="00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1.</a:t>
            </a:r>
            <a:r>
              <a:rPr lang="zh-CN" altLang="en-US" sz="2400" dirty="0">
                <a:solidFill>
                  <a:srgbClr val="00B0F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（选自教材</a:t>
            </a:r>
            <a:r>
              <a:rPr lang="en-US" altLang="zh-CN" sz="2400" dirty="0">
                <a:solidFill>
                  <a:srgbClr val="00B0F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P21  </a:t>
            </a:r>
            <a:r>
              <a:rPr lang="zh-CN" altLang="en-US" sz="2400" dirty="0">
                <a:solidFill>
                  <a:srgbClr val="00B0F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 </a:t>
            </a:r>
            <a:r>
              <a:rPr lang="en-US" altLang="zh-CN" sz="2400" dirty="0">
                <a:solidFill>
                  <a:srgbClr val="00B0F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T1</a:t>
            </a:r>
            <a:r>
              <a:rPr lang="zh-CN" altLang="en-US" sz="2400" dirty="0">
                <a:solidFill>
                  <a:srgbClr val="00B0F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）</a:t>
            </a:r>
          </a:p>
          <a:p>
            <a:pPr>
              <a:lnSpc>
                <a:spcPct val="150000"/>
              </a:lnSpc>
            </a:pPr>
            <a:r>
              <a:rPr lang="zh-CN" altLang="en-US" sz="2400" dirty="0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（1）这个纸巾盒的正面是什么形状？长和宽各是多少？和它相同的面是哪个？</a:t>
            </a:r>
          </a:p>
        </p:txBody>
      </p:sp>
      <p:sp>
        <p:nvSpPr>
          <p:cNvPr id="4" name="矩形 3"/>
          <p:cNvSpPr>
            <a:spLocks noChangeArrowheads="1"/>
          </p:cNvSpPr>
          <p:nvPr/>
        </p:nvSpPr>
        <p:spPr bwMode="auto">
          <a:xfrm>
            <a:off x="811531" y="3387726"/>
            <a:ext cx="6243637" cy="11511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0" hangingPunct="0">
              <a:lnSpc>
                <a:spcPct val="150000"/>
              </a:lnSpc>
            </a:pPr>
            <a:r>
              <a:rPr lang="zh-CN" altLang="en-US" sz="2400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这个纸巾盒的正面是长方形，长和宽分别是</a:t>
            </a:r>
            <a:r>
              <a:rPr lang="en-US" altLang="zh-CN" sz="2400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24 cm</a:t>
            </a:r>
            <a:r>
              <a:rPr lang="zh-CN" altLang="en-US" sz="2400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，</a:t>
            </a:r>
            <a:r>
              <a:rPr lang="en-US" altLang="zh-CN" sz="2400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12 cm</a:t>
            </a:r>
            <a:r>
              <a:rPr lang="zh-CN" altLang="en-US" sz="2400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，和它相同的面是后面。</a:t>
            </a:r>
            <a:endParaRPr lang="zh-CN" altLang="en-US" sz="2400">
              <a:solidFill>
                <a:srgbClr val="000000"/>
              </a:solidFill>
              <a:latin typeface="OPPOSans R" panose="00020600040101010101" pitchFamily="18" charset="-122"/>
              <a:ea typeface="OPPOSans R" panose="00020600040101010101" pitchFamily="18" charset="-122"/>
              <a:cs typeface="OPPOSans R" panose="00020600040101010101" pitchFamily="18" charset="-122"/>
              <a:sym typeface="OPPOSans R" panose="00020600040101010101" pitchFamily="18" charset="-122"/>
            </a:endParaRPr>
          </a:p>
        </p:txBody>
      </p:sp>
      <p:pic>
        <p:nvPicPr>
          <p:cNvPr id="5" name="Picture 9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29475" y="3038452"/>
            <a:ext cx="4289425" cy="2282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文本框 11"/>
          <p:cNvSpPr txBox="1"/>
          <p:nvPr/>
        </p:nvSpPr>
        <p:spPr>
          <a:xfrm>
            <a:off x="406686" y="529094"/>
            <a:ext cx="2952260" cy="58477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ctr" fontAlgn="auto">
              <a:defRPr/>
            </a:pPr>
            <a:r>
              <a:rPr lang="zh-CN" altLang="en-US" sz="3200" noProof="1">
                <a:solidFill>
                  <a:schemeClr val="bg1"/>
                </a:solidFill>
                <a:latin typeface="OPPOSans H" panose="00020600040101010101" pitchFamily="18" charset="-122"/>
                <a:ea typeface="OPPOSans H" panose="00020600040101010101" pitchFamily="18" charset="-122"/>
                <a:cs typeface="黑体" panose="02010609060101010101" charset="-122"/>
                <a:sym typeface="OPPOSans H" panose="00020600040101010101" pitchFamily="18" charset="-122"/>
              </a:rPr>
              <a:t>巩固练习</a:t>
            </a:r>
          </a:p>
        </p:txBody>
      </p:sp>
      <p:sp>
        <p:nvSpPr>
          <p:cNvPr id="6" name="Rectangle 8"/>
          <p:cNvSpPr>
            <a:spLocks noChangeArrowheads="1"/>
          </p:cNvSpPr>
          <p:nvPr/>
        </p:nvSpPr>
        <p:spPr bwMode="auto">
          <a:xfrm>
            <a:off x="462883" y="1406844"/>
            <a:ext cx="6627813" cy="9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806450" indent="-8064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0" latinLnBrk="1" hangingPunct="0">
              <a:lnSpc>
                <a:spcPct val="120000"/>
              </a:lnSpc>
            </a:pPr>
            <a:r>
              <a:rPr lang="zh-CN" altLang="en-US" sz="2400">
                <a:solidFill>
                  <a:srgbClr val="00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（</a:t>
            </a:r>
            <a:r>
              <a:rPr lang="en-US" altLang="zh-CN" sz="2400">
                <a:solidFill>
                  <a:srgbClr val="00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2</a:t>
            </a:r>
            <a:r>
              <a:rPr lang="zh-CN" altLang="en-US" sz="2400">
                <a:solidFill>
                  <a:srgbClr val="00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）它的右面是什么形状？长和宽各是多少？和它相同的面是哪个？</a:t>
            </a:r>
          </a:p>
        </p:txBody>
      </p:sp>
      <p:sp>
        <p:nvSpPr>
          <p:cNvPr id="7" name="矩形 6"/>
          <p:cNvSpPr>
            <a:spLocks noChangeArrowheads="1"/>
          </p:cNvSpPr>
          <p:nvPr/>
        </p:nvSpPr>
        <p:spPr bwMode="auto">
          <a:xfrm>
            <a:off x="1520157" y="3565843"/>
            <a:ext cx="9480550" cy="5417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0" hangingPunct="0">
              <a:lnSpc>
                <a:spcPct val="130000"/>
              </a:lnSpc>
            </a:pPr>
            <a:r>
              <a:rPr lang="zh-CN" altLang="en-US" sz="2400" dirty="0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它的右面是长方形，长是</a:t>
            </a:r>
            <a:r>
              <a:rPr lang="en-US" altLang="zh-CN" sz="2400" dirty="0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12 cm</a:t>
            </a:r>
            <a:r>
              <a:rPr lang="zh-CN" altLang="en-US" sz="2400" dirty="0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，宽是</a:t>
            </a:r>
            <a:r>
              <a:rPr lang="en-US" altLang="zh-CN" sz="2400" dirty="0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9 cm</a:t>
            </a:r>
            <a:r>
              <a:rPr lang="zh-CN" altLang="en-US" sz="2400" dirty="0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。和它相同的面是左面。</a:t>
            </a:r>
            <a:endParaRPr lang="zh-CN" altLang="en-US" sz="2400" dirty="0">
              <a:solidFill>
                <a:srgbClr val="000000"/>
              </a:solidFill>
              <a:latin typeface="OPPOSans R" panose="00020600040101010101" pitchFamily="18" charset="-122"/>
              <a:ea typeface="OPPOSans R" panose="00020600040101010101" pitchFamily="18" charset="-122"/>
              <a:cs typeface="OPPOSans R" panose="00020600040101010101" pitchFamily="18" charset="-122"/>
              <a:sym typeface="OPPOSans R" panose="00020600040101010101" pitchFamily="18" charset="-122"/>
            </a:endParaRPr>
          </a:p>
        </p:txBody>
      </p:sp>
      <p:pic>
        <p:nvPicPr>
          <p:cNvPr id="8" name="Picture 9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10576" y="1206182"/>
            <a:ext cx="3910013" cy="2085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391446" y="4493906"/>
            <a:ext cx="8974137" cy="5971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806450" indent="-8064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0" latinLnBrk="1" hangingPunct="0">
              <a:lnSpc>
                <a:spcPct val="150000"/>
              </a:lnSpc>
            </a:pPr>
            <a:r>
              <a:rPr lang="zh-CN" altLang="en-US" sz="2400" dirty="0">
                <a:solidFill>
                  <a:srgbClr val="00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（</a:t>
            </a:r>
            <a:r>
              <a:rPr lang="en-US" altLang="zh-CN" sz="2400" dirty="0">
                <a:solidFill>
                  <a:srgbClr val="00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3</a:t>
            </a:r>
            <a:r>
              <a:rPr lang="zh-CN" altLang="en-US" sz="2400" dirty="0">
                <a:solidFill>
                  <a:srgbClr val="00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）哪几个面的长是 </a:t>
            </a:r>
            <a:r>
              <a:rPr lang="en-US" altLang="zh-CN" sz="2400" dirty="0">
                <a:solidFill>
                  <a:srgbClr val="00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24 cm</a:t>
            </a:r>
            <a:r>
              <a:rPr lang="zh-CN" altLang="en-US" sz="2400" dirty="0">
                <a:solidFill>
                  <a:srgbClr val="00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，宽是 </a:t>
            </a:r>
            <a:r>
              <a:rPr lang="en-US" altLang="zh-CN" sz="2400" dirty="0">
                <a:solidFill>
                  <a:srgbClr val="00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12 cm</a:t>
            </a:r>
            <a:r>
              <a:rPr lang="zh-CN" altLang="en-US" sz="2400" dirty="0">
                <a:solidFill>
                  <a:srgbClr val="00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？</a:t>
            </a:r>
          </a:p>
        </p:txBody>
      </p:sp>
      <p:sp>
        <p:nvSpPr>
          <p:cNvPr id="10" name="矩形 9"/>
          <p:cNvSpPr>
            <a:spLocks noChangeArrowheads="1"/>
          </p:cNvSpPr>
          <p:nvPr/>
        </p:nvSpPr>
        <p:spPr bwMode="auto">
          <a:xfrm>
            <a:off x="1740820" y="5416244"/>
            <a:ext cx="233910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zh-CN" altLang="en-US" sz="2400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上、下两个面。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0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文本框 11"/>
          <p:cNvSpPr txBox="1"/>
          <p:nvPr/>
        </p:nvSpPr>
        <p:spPr>
          <a:xfrm>
            <a:off x="406686" y="529094"/>
            <a:ext cx="2952260" cy="58477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ctr" fontAlgn="auto">
              <a:defRPr/>
            </a:pPr>
            <a:r>
              <a:rPr lang="zh-CN" altLang="en-US" sz="3200" noProof="1">
                <a:solidFill>
                  <a:schemeClr val="bg1"/>
                </a:solidFill>
                <a:latin typeface="OPPOSans H" panose="00020600040101010101" pitchFamily="18" charset="-122"/>
                <a:ea typeface="OPPOSans H" panose="00020600040101010101" pitchFamily="18" charset="-122"/>
                <a:cs typeface="黑体" panose="02010609060101010101" charset="-122"/>
                <a:sym typeface="OPPOSans H" panose="00020600040101010101" pitchFamily="18" charset="-122"/>
              </a:rPr>
              <a:t>巩固练习</a:t>
            </a:r>
          </a:p>
        </p:txBody>
      </p:sp>
      <p:sp>
        <p:nvSpPr>
          <p:cNvPr id="11" name="Text Box 22"/>
          <p:cNvSpPr txBox="1">
            <a:spLocks noChangeArrowheads="1"/>
          </p:cNvSpPr>
          <p:nvPr/>
        </p:nvSpPr>
        <p:spPr bwMode="auto">
          <a:xfrm>
            <a:off x="841852" y="1617664"/>
            <a:ext cx="10508296" cy="14743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538480" indent="-53848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200000"/>
              </a:lnSpc>
            </a:pPr>
            <a:r>
              <a:rPr lang="en-US" altLang="zh-CN" sz="2400" dirty="0">
                <a:solidFill>
                  <a:srgbClr val="00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2. 一个长、宽、高分别为40 cm、30 cm、20 </a:t>
            </a:r>
            <a:r>
              <a:rPr lang="en-US" altLang="zh-CN" sz="2400" dirty="0" err="1">
                <a:solidFill>
                  <a:srgbClr val="00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cm的小纸箱，在所有的棱上</a:t>
            </a:r>
            <a:endParaRPr lang="en-US" altLang="zh-CN" sz="2400" dirty="0">
              <a:solidFill>
                <a:srgbClr val="000000"/>
              </a:solidFill>
              <a:latin typeface="OPPOSans R" panose="00020600040101010101" pitchFamily="18" charset="-122"/>
              <a:ea typeface="OPPOSans R" panose="00020600040101010101" pitchFamily="18" charset="-122"/>
              <a:cs typeface="OPPOSans R" panose="00020600040101010101" pitchFamily="18" charset="-122"/>
              <a:sym typeface="OPPOSans R" panose="00020600040101010101" pitchFamily="18" charset="-122"/>
            </a:endParaRPr>
          </a:p>
          <a:p>
            <a:pPr>
              <a:lnSpc>
                <a:spcPct val="200000"/>
              </a:lnSpc>
            </a:pPr>
            <a:r>
              <a:rPr lang="en-US" altLang="zh-CN" sz="2400" dirty="0" err="1">
                <a:solidFill>
                  <a:srgbClr val="00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粘上一圈胶带，至少需要多长的胶带</a:t>
            </a:r>
            <a:r>
              <a:rPr lang="en-US" altLang="zh-CN" sz="2400" dirty="0">
                <a:solidFill>
                  <a:srgbClr val="00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？</a:t>
            </a:r>
            <a:r>
              <a:rPr lang="zh-CN" altLang="en-US" sz="2400" dirty="0">
                <a:solidFill>
                  <a:srgbClr val="00B0F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（选自教材</a:t>
            </a:r>
            <a:r>
              <a:rPr lang="en-US" altLang="zh-CN" sz="2400" dirty="0">
                <a:solidFill>
                  <a:srgbClr val="00B0F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P21 </a:t>
            </a:r>
            <a:r>
              <a:rPr lang="zh-CN" altLang="en-US" sz="2400" dirty="0">
                <a:solidFill>
                  <a:srgbClr val="00B0F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 </a:t>
            </a:r>
            <a:r>
              <a:rPr lang="en-US" altLang="zh-CN" sz="2400" dirty="0">
                <a:solidFill>
                  <a:srgbClr val="00B0F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T2</a:t>
            </a:r>
            <a:r>
              <a:rPr lang="zh-CN" altLang="en-US" sz="2400" dirty="0">
                <a:solidFill>
                  <a:srgbClr val="00B0F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）</a:t>
            </a:r>
            <a:endParaRPr lang="zh-CN" altLang="en-US" sz="2400" dirty="0">
              <a:latin typeface="OPPOSans R" panose="00020600040101010101" pitchFamily="18" charset="-122"/>
              <a:ea typeface="OPPOSans R" panose="00020600040101010101" pitchFamily="18" charset="-122"/>
              <a:cs typeface="OPPOSans R" panose="00020600040101010101" pitchFamily="18" charset="-122"/>
              <a:sym typeface="OPPOSans R" panose="00020600040101010101" pitchFamily="18" charset="-122"/>
            </a:endParaRPr>
          </a:p>
        </p:txBody>
      </p:sp>
      <p:sp>
        <p:nvSpPr>
          <p:cNvPr id="13" name="矩形 12"/>
          <p:cNvSpPr>
            <a:spLocks noChangeArrowheads="1"/>
          </p:cNvSpPr>
          <p:nvPr/>
        </p:nvSpPr>
        <p:spPr bwMode="auto">
          <a:xfrm>
            <a:off x="1339570" y="3567036"/>
            <a:ext cx="4756430" cy="14743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0" hangingPunct="0">
              <a:lnSpc>
                <a:spcPct val="200000"/>
              </a:lnSpc>
            </a:pPr>
            <a:r>
              <a:rPr lang="en-US" altLang="zh-CN" sz="2400" dirty="0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(40</a:t>
            </a:r>
            <a:r>
              <a:rPr lang="zh-CN" altLang="en-US" sz="2400" dirty="0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＋</a:t>
            </a:r>
            <a:r>
              <a:rPr lang="en-US" altLang="zh-CN" sz="2400" dirty="0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30</a:t>
            </a:r>
            <a:r>
              <a:rPr lang="zh-CN" altLang="en-US" sz="2400" dirty="0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＋</a:t>
            </a:r>
            <a:r>
              <a:rPr lang="en-US" altLang="zh-CN" sz="2400" dirty="0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20)×4</a:t>
            </a:r>
            <a:r>
              <a:rPr lang="zh-CN" altLang="en-US" sz="2400" dirty="0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＝</a:t>
            </a:r>
            <a:r>
              <a:rPr lang="en-US" altLang="zh-CN" sz="2400" dirty="0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360(cm)</a:t>
            </a:r>
          </a:p>
          <a:p>
            <a:pPr eaLnBrk="0" hangingPunct="0">
              <a:lnSpc>
                <a:spcPct val="200000"/>
              </a:lnSpc>
            </a:pPr>
            <a:r>
              <a:rPr lang="zh-CN" altLang="en-US" sz="2400" dirty="0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答：至少需要 </a:t>
            </a:r>
            <a:r>
              <a:rPr lang="en-US" altLang="zh-CN" sz="2400" dirty="0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360 cm</a:t>
            </a:r>
            <a:r>
              <a:rPr lang="zh-CN" altLang="en-US" sz="2400" dirty="0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长的胶带。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文本框 11"/>
          <p:cNvSpPr txBox="1"/>
          <p:nvPr/>
        </p:nvSpPr>
        <p:spPr>
          <a:xfrm>
            <a:off x="406686" y="529094"/>
            <a:ext cx="2952260" cy="58477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ctr" fontAlgn="auto">
              <a:defRPr/>
            </a:pPr>
            <a:r>
              <a:rPr lang="zh-CN" altLang="en-US" sz="3200" noProof="1">
                <a:solidFill>
                  <a:schemeClr val="bg1"/>
                </a:solidFill>
                <a:latin typeface="OPPOSans H" panose="00020600040101010101" pitchFamily="18" charset="-122"/>
                <a:ea typeface="OPPOSans H" panose="00020600040101010101" pitchFamily="18" charset="-122"/>
                <a:cs typeface="黑体" panose="02010609060101010101" charset="-122"/>
                <a:sym typeface="OPPOSans H" panose="00020600040101010101" pitchFamily="18" charset="-122"/>
              </a:rPr>
              <a:t>巩固练习</a:t>
            </a:r>
          </a:p>
        </p:txBody>
      </p:sp>
      <p:sp>
        <p:nvSpPr>
          <p:cNvPr id="5" name="Text Box 22"/>
          <p:cNvSpPr txBox="1">
            <a:spLocks noChangeArrowheads="1"/>
          </p:cNvSpPr>
          <p:nvPr/>
        </p:nvSpPr>
        <p:spPr bwMode="auto">
          <a:xfrm>
            <a:off x="796290" y="1546577"/>
            <a:ext cx="9901238" cy="14743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538480" indent="-53848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200000"/>
              </a:lnSpc>
            </a:pPr>
            <a:r>
              <a:rPr lang="en-US" altLang="zh-CN" sz="2400" dirty="0">
                <a:solidFill>
                  <a:srgbClr val="00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3.</a:t>
            </a:r>
            <a:r>
              <a:rPr lang="zh-CN" altLang="en-US" sz="2400" dirty="0">
                <a:solidFill>
                  <a:srgbClr val="00B0F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（选自教材</a:t>
            </a:r>
            <a:r>
              <a:rPr lang="en-US" altLang="zh-CN" sz="2400" dirty="0">
                <a:solidFill>
                  <a:srgbClr val="00B0F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P21 </a:t>
            </a:r>
            <a:r>
              <a:rPr lang="zh-CN" altLang="en-US" sz="2400" dirty="0">
                <a:solidFill>
                  <a:srgbClr val="00B0F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 </a:t>
            </a:r>
            <a:r>
              <a:rPr lang="en-US" altLang="zh-CN" sz="2400" dirty="0">
                <a:solidFill>
                  <a:srgbClr val="00B0F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T3</a:t>
            </a:r>
            <a:r>
              <a:rPr lang="zh-CN" altLang="en-US" sz="2400" dirty="0">
                <a:solidFill>
                  <a:srgbClr val="00B0F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）</a:t>
            </a:r>
          </a:p>
          <a:p>
            <a:pPr>
              <a:lnSpc>
                <a:spcPct val="200000"/>
              </a:lnSpc>
            </a:pPr>
            <a:r>
              <a:rPr lang="zh-CN" altLang="en-US" sz="2400" dirty="0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（1）和</a:t>
            </a:r>
            <a:r>
              <a:rPr lang="zh-CN" altLang="en-US" sz="2400" i="1" dirty="0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a</a:t>
            </a:r>
            <a:r>
              <a:rPr lang="zh-CN" altLang="en-US" sz="2400" dirty="0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平行的棱有几条？</a:t>
            </a:r>
          </a:p>
        </p:txBody>
      </p:sp>
      <p:sp>
        <p:nvSpPr>
          <p:cNvPr id="6" name="矩形 5"/>
          <p:cNvSpPr>
            <a:spLocks noChangeArrowheads="1"/>
          </p:cNvSpPr>
          <p:nvPr/>
        </p:nvSpPr>
        <p:spPr bwMode="auto">
          <a:xfrm>
            <a:off x="1571593" y="3180624"/>
            <a:ext cx="302358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zh-CN" altLang="zh-CN" sz="2400" dirty="0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和</a:t>
            </a:r>
            <a:r>
              <a:rPr lang="zh-CN" altLang="zh-CN" sz="2400" i="1" dirty="0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a</a:t>
            </a:r>
            <a:r>
              <a:rPr lang="zh-CN" altLang="zh-CN" sz="2400" dirty="0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平行的棱有3条。</a:t>
            </a:r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19667" y="1636975"/>
            <a:ext cx="1941336" cy="28632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 Box 22"/>
          <p:cNvSpPr txBox="1">
            <a:spLocks noChangeArrowheads="1"/>
          </p:cNvSpPr>
          <p:nvPr/>
        </p:nvSpPr>
        <p:spPr bwMode="auto">
          <a:xfrm>
            <a:off x="695324" y="3871523"/>
            <a:ext cx="7470775" cy="5140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538480" indent="-53848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20000"/>
              </a:lnSpc>
            </a:pPr>
            <a:r>
              <a:rPr lang="zh-CN" altLang="zh-CN" sz="2400" dirty="0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（2）和</a:t>
            </a:r>
            <a:r>
              <a:rPr lang="zh-CN" altLang="zh-CN" sz="2400" i="1" dirty="0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a</a:t>
            </a:r>
            <a:r>
              <a:rPr lang="zh-CN" altLang="zh-CN" sz="2400" dirty="0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相交并垂直的棱有哪几条？</a:t>
            </a:r>
          </a:p>
        </p:txBody>
      </p:sp>
      <p:sp>
        <p:nvSpPr>
          <p:cNvPr id="9" name="矩形 8"/>
          <p:cNvSpPr>
            <a:spLocks noChangeArrowheads="1"/>
          </p:cNvSpPr>
          <p:nvPr/>
        </p:nvSpPr>
        <p:spPr bwMode="auto">
          <a:xfrm>
            <a:off x="932815" y="4614808"/>
            <a:ext cx="9628188" cy="11511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0" hangingPunct="0">
              <a:lnSpc>
                <a:spcPct val="150000"/>
              </a:lnSpc>
            </a:pPr>
            <a:r>
              <a:rPr lang="en-US" altLang="zh-CN" sz="2400" dirty="0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       </a:t>
            </a:r>
            <a:r>
              <a:rPr lang="zh-CN" altLang="zh-CN" sz="2400" dirty="0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和</a:t>
            </a:r>
            <a:r>
              <a:rPr lang="zh-CN" altLang="zh-CN" sz="2400" i="1" dirty="0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a</a:t>
            </a:r>
            <a:r>
              <a:rPr lang="zh-CN" altLang="zh-CN" sz="2400" dirty="0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相交并垂直的棱有4条，分别是</a:t>
            </a:r>
            <a:r>
              <a:rPr lang="zh-CN" altLang="zh-CN" sz="2400" i="1" dirty="0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b</a:t>
            </a:r>
            <a:r>
              <a:rPr lang="zh-CN" altLang="zh-CN" sz="2400" dirty="0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，</a:t>
            </a:r>
            <a:r>
              <a:rPr lang="zh-CN" altLang="zh-CN" sz="2400" i="1" dirty="0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c</a:t>
            </a:r>
            <a:r>
              <a:rPr lang="zh-CN" altLang="zh-CN" sz="2400" dirty="0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，</a:t>
            </a:r>
            <a:r>
              <a:rPr lang="zh-CN" altLang="zh-CN" sz="2400" i="1" dirty="0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a</a:t>
            </a:r>
            <a:r>
              <a:rPr lang="zh-CN" altLang="zh-CN" sz="2400" dirty="0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和</a:t>
            </a:r>
            <a:r>
              <a:rPr lang="zh-CN" altLang="zh-CN" sz="2400" i="1" dirty="0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b</a:t>
            </a:r>
            <a:r>
              <a:rPr lang="zh-CN" altLang="zh-CN" sz="2400" dirty="0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所在面中与</a:t>
            </a:r>
            <a:r>
              <a:rPr lang="zh-CN" altLang="zh-CN" sz="2400" i="1" dirty="0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b</a:t>
            </a:r>
            <a:r>
              <a:rPr lang="zh-CN" altLang="zh-CN" sz="2400" dirty="0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相对的棱，</a:t>
            </a:r>
            <a:r>
              <a:rPr lang="zh-CN" altLang="zh-CN" sz="2400" i="1" dirty="0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a</a:t>
            </a:r>
            <a:r>
              <a:rPr lang="zh-CN" altLang="zh-CN" sz="2400" dirty="0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和</a:t>
            </a:r>
            <a:r>
              <a:rPr lang="zh-CN" altLang="zh-CN" sz="2400" i="1" dirty="0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c</a:t>
            </a:r>
            <a:r>
              <a:rPr lang="zh-CN" altLang="zh-CN" sz="2400" dirty="0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所在面中与</a:t>
            </a:r>
            <a:r>
              <a:rPr lang="zh-CN" altLang="zh-CN" sz="2400" i="1" dirty="0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c</a:t>
            </a:r>
            <a:r>
              <a:rPr lang="zh-CN" altLang="zh-CN" sz="2400" dirty="0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相对的棱。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9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文本框 11"/>
          <p:cNvSpPr txBox="1"/>
          <p:nvPr/>
        </p:nvSpPr>
        <p:spPr>
          <a:xfrm>
            <a:off x="406686" y="529094"/>
            <a:ext cx="2952260" cy="58477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ctr" fontAlgn="auto">
              <a:defRPr/>
            </a:pPr>
            <a:r>
              <a:rPr lang="zh-CN" altLang="en-US" sz="3200" noProof="1">
                <a:solidFill>
                  <a:schemeClr val="bg1"/>
                </a:solidFill>
                <a:latin typeface="OPPOSans H" panose="00020600040101010101" pitchFamily="18" charset="-122"/>
                <a:ea typeface="OPPOSans H" panose="00020600040101010101" pitchFamily="18" charset="-122"/>
                <a:cs typeface="黑体" panose="02010609060101010101" charset="-122"/>
                <a:sym typeface="OPPOSans H" panose="00020600040101010101" pitchFamily="18" charset="-122"/>
              </a:rPr>
              <a:t>巩固练习</a:t>
            </a:r>
          </a:p>
        </p:txBody>
      </p:sp>
      <p:sp>
        <p:nvSpPr>
          <p:cNvPr id="10" name="Text Box 22"/>
          <p:cNvSpPr txBox="1">
            <a:spLocks noChangeArrowheads="1"/>
          </p:cNvSpPr>
          <p:nvPr/>
        </p:nvSpPr>
        <p:spPr bwMode="auto">
          <a:xfrm>
            <a:off x="908051" y="1527811"/>
            <a:ext cx="6784975" cy="5140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538480" indent="-53848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20000"/>
              </a:lnSpc>
            </a:pPr>
            <a:r>
              <a:rPr lang="zh-CN" altLang="zh-CN" sz="2400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（3）和</a:t>
            </a:r>
            <a:r>
              <a:rPr lang="zh-CN" altLang="zh-CN" sz="2400" i="1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b</a:t>
            </a:r>
            <a:r>
              <a:rPr lang="zh-CN" altLang="zh-CN" sz="2400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平行的棱有几条？</a:t>
            </a:r>
          </a:p>
        </p:txBody>
      </p:sp>
      <p:sp>
        <p:nvSpPr>
          <p:cNvPr id="11" name="矩形 10"/>
          <p:cNvSpPr>
            <a:spLocks noChangeArrowheads="1"/>
          </p:cNvSpPr>
          <p:nvPr/>
        </p:nvSpPr>
        <p:spPr bwMode="auto">
          <a:xfrm>
            <a:off x="1732280" y="2581911"/>
            <a:ext cx="302358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zh-CN" altLang="zh-CN" sz="2400" dirty="0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和</a:t>
            </a:r>
            <a:r>
              <a:rPr lang="zh-CN" altLang="zh-CN" sz="2400" i="1" dirty="0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b</a:t>
            </a:r>
            <a:r>
              <a:rPr lang="zh-CN" altLang="zh-CN" sz="2400" dirty="0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平行的棱有3条。</a:t>
            </a:r>
          </a:p>
        </p:txBody>
      </p:sp>
      <p:pic>
        <p:nvPicPr>
          <p:cNvPr id="13" name="Picture 3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19603" y="1605499"/>
            <a:ext cx="1940117" cy="28614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Text Box 22"/>
          <p:cNvSpPr txBox="1">
            <a:spLocks noChangeArrowheads="1"/>
          </p:cNvSpPr>
          <p:nvPr/>
        </p:nvSpPr>
        <p:spPr bwMode="auto">
          <a:xfrm>
            <a:off x="908050" y="3709036"/>
            <a:ext cx="4687888" cy="5140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538480" indent="-53848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20000"/>
              </a:lnSpc>
            </a:pPr>
            <a:r>
              <a:rPr lang="zh-CN" altLang="zh-CN" sz="2400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（</a:t>
            </a:r>
            <a:r>
              <a:rPr lang="en-US" altLang="zh-CN" sz="2400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4</a:t>
            </a:r>
            <a:r>
              <a:rPr lang="zh-CN" altLang="zh-CN" sz="2400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）你发现了什么？</a:t>
            </a:r>
          </a:p>
        </p:txBody>
      </p:sp>
      <p:sp>
        <p:nvSpPr>
          <p:cNvPr id="15" name="矩形 14"/>
          <p:cNvSpPr>
            <a:spLocks noChangeArrowheads="1"/>
          </p:cNvSpPr>
          <p:nvPr/>
        </p:nvSpPr>
        <p:spPr bwMode="auto">
          <a:xfrm>
            <a:off x="1732280" y="4710750"/>
            <a:ext cx="9731375" cy="5417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0" hangingPunct="0">
              <a:lnSpc>
                <a:spcPct val="130000"/>
              </a:lnSpc>
            </a:pPr>
            <a:r>
              <a:rPr lang="zh-CN" altLang="zh-CN" sz="2400" dirty="0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我发现每条棱都有3条棱和它平行且相等，有交点的2条棱相互垂直。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5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文本框 11"/>
          <p:cNvSpPr txBox="1"/>
          <p:nvPr/>
        </p:nvSpPr>
        <p:spPr>
          <a:xfrm>
            <a:off x="406686" y="529094"/>
            <a:ext cx="2952260" cy="58477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ctr" fontAlgn="auto">
              <a:defRPr/>
            </a:pPr>
            <a:r>
              <a:rPr lang="zh-CN" altLang="en-US" sz="3200" noProof="1">
                <a:solidFill>
                  <a:schemeClr val="bg1"/>
                </a:solidFill>
                <a:latin typeface="OPPOSans H" panose="00020600040101010101" pitchFamily="18" charset="-122"/>
                <a:ea typeface="OPPOSans H" panose="00020600040101010101" pitchFamily="18" charset="-122"/>
                <a:cs typeface="黑体" panose="02010609060101010101" charset="-122"/>
                <a:sym typeface="OPPOSans H" panose="00020600040101010101" pitchFamily="18" charset="-122"/>
              </a:rPr>
              <a:t>巩固练习</a:t>
            </a:r>
          </a:p>
        </p:txBody>
      </p:sp>
      <p:sp>
        <p:nvSpPr>
          <p:cNvPr id="8" name="Text Box 22"/>
          <p:cNvSpPr txBox="1">
            <a:spLocks noChangeArrowheads="1"/>
          </p:cNvSpPr>
          <p:nvPr/>
        </p:nvSpPr>
        <p:spPr bwMode="auto">
          <a:xfrm>
            <a:off x="867729" y="1696721"/>
            <a:ext cx="9901237" cy="11511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538480" indent="-53848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50000"/>
              </a:lnSpc>
            </a:pPr>
            <a:r>
              <a:rPr lang="en-US" altLang="zh-CN" sz="2400" dirty="0">
                <a:solidFill>
                  <a:srgbClr val="00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4. 小卖部要做一个长2.2 m、宽40 cm、高80 </a:t>
            </a:r>
            <a:r>
              <a:rPr lang="en-US" altLang="zh-CN" sz="2400" dirty="0" err="1">
                <a:solidFill>
                  <a:srgbClr val="00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cm的玻璃柜台。现在要在</a:t>
            </a:r>
            <a:endParaRPr lang="en-US" altLang="zh-CN" sz="2400" dirty="0">
              <a:solidFill>
                <a:srgbClr val="000000"/>
              </a:solidFill>
              <a:latin typeface="OPPOSans R" panose="00020600040101010101" pitchFamily="18" charset="-122"/>
              <a:ea typeface="OPPOSans R" panose="00020600040101010101" pitchFamily="18" charset="-122"/>
              <a:cs typeface="OPPOSans R" panose="00020600040101010101" pitchFamily="18" charset="-122"/>
              <a:sym typeface="OPPOSans R" panose="00020600040101010101" pitchFamily="18" charset="-122"/>
            </a:endParaRPr>
          </a:p>
          <a:p>
            <a:pPr>
              <a:lnSpc>
                <a:spcPct val="150000"/>
              </a:lnSpc>
            </a:pPr>
            <a:r>
              <a:rPr lang="en-US" altLang="zh-CN" sz="2400" dirty="0" err="1">
                <a:solidFill>
                  <a:srgbClr val="00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柜台各边都安上角铁，至少需要多少米的角铁</a:t>
            </a:r>
            <a:r>
              <a:rPr lang="en-US" altLang="zh-CN" sz="2400" dirty="0">
                <a:solidFill>
                  <a:srgbClr val="00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？</a:t>
            </a:r>
            <a:r>
              <a:rPr lang="zh-CN" altLang="en-US" sz="2400" dirty="0">
                <a:solidFill>
                  <a:srgbClr val="00B0F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（选自教材</a:t>
            </a:r>
            <a:r>
              <a:rPr lang="en-US" altLang="zh-CN" sz="2400" dirty="0">
                <a:solidFill>
                  <a:srgbClr val="00B0F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P22 </a:t>
            </a:r>
            <a:r>
              <a:rPr lang="zh-CN" altLang="en-US" sz="2400" dirty="0">
                <a:solidFill>
                  <a:srgbClr val="00B0F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 </a:t>
            </a:r>
            <a:r>
              <a:rPr lang="en-US" altLang="zh-CN" sz="2400" dirty="0">
                <a:solidFill>
                  <a:srgbClr val="00B0F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T7</a:t>
            </a:r>
            <a:r>
              <a:rPr lang="zh-CN" altLang="en-US" sz="2400" dirty="0">
                <a:solidFill>
                  <a:srgbClr val="00B0F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）</a:t>
            </a:r>
            <a:endParaRPr lang="zh-CN" altLang="en-US" sz="2400" dirty="0">
              <a:latin typeface="OPPOSans R" panose="00020600040101010101" pitchFamily="18" charset="-122"/>
              <a:ea typeface="OPPOSans R" panose="00020600040101010101" pitchFamily="18" charset="-122"/>
              <a:cs typeface="OPPOSans R" panose="00020600040101010101" pitchFamily="18" charset="-122"/>
              <a:sym typeface="OPPOSans R" panose="00020600040101010101" pitchFamily="18" charset="-122"/>
            </a:endParaRPr>
          </a:p>
        </p:txBody>
      </p:sp>
      <p:sp>
        <p:nvSpPr>
          <p:cNvPr id="9" name="矩形 8"/>
          <p:cNvSpPr>
            <a:spLocks noChangeArrowheads="1"/>
          </p:cNvSpPr>
          <p:nvPr/>
        </p:nvSpPr>
        <p:spPr bwMode="auto">
          <a:xfrm>
            <a:off x="974092" y="3429000"/>
            <a:ext cx="7100888" cy="17051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eaLnBrk="0" hangingPunct="0">
              <a:lnSpc>
                <a:spcPct val="150000"/>
              </a:lnSpc>
            </a:pPr>
            <a:r>
              <a:rPr lang="en-US" altLang="zh-CN" sz="2400" dirty="0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 </a:t>
            </a:r>
            <a:r>
              <a:rPr lang="zh-CN" altLang="zh-CN" sz="2400" dirty="0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40 cm＝0.4 m　  80 cm＝0.8 m</a:t>
            </a:r>
          </a:p>
          <a:p>
            <a:pPr eaLnBrk="0" hangingPunct="0">
              <a:lnSpc>
                <a:spcPct val="150000"/>
              </a:lnSpc>
            </a:pPr>
            <a:r>
              <a:rPr lang="zh-CN" altLang="zh-CN" sz="2400" dirty="0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(2.2＋0.4＋0.8)×4＝13.6(m)</a:t>
            </a:r>
          </a:p>
          <a:p>
            <a:pPr eaLnBrk="0" hangingPunct="0">
              <a:lnSpc>
                <a:spcPct val="150000"/>
              </a:lnSpc>
            </a:pPr>
            <a:r>
              <a:rPr lang="zh-CN" altLang="zh-CN" sz="2400" dirty="0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答：这个柜台至少需要13.6 m的角铁。</a:t>
            </a:r>
          </a:p>
        </p:txBody>
      </p:sp>
      <p:pic>
        <p:nvPicPr>
          <p:cNvPr id="16" name="Picture 3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1968" y="3153782"/>
            <a:ext cx="3376998" cy="23326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文本框 11"/>
          <p:cNvSpPr txBox="1"/>
          <p:nvPr/>
        </p:nvSpPr>
        <p:spPr>
          <a:xfrm>
            <a:off x="406686" y="529094"/>
            <a:ext cx="2952260" cy="58477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ctr" fontAlgn="auto">
              <a:defRPr/>
            </a:pPr>
            <a:r>
              <a:rPr lang="zh-CN" altLang="en-US" sz="3200" noProof="1">
                <a:solidFill>
                  <a:schemeClr val="bg1"/>
                </a:solidFill>
                <a:latin typeface="OPPOSans H" panose="00020600040101010101" pitchFamily="18" charset="-122"/>
                <a:ea typeface="OPPOSans H" panose="00020600040101010101" pitchFamily="18" charset="-122"/>
                <a:cs typeface="黑体" panose="02010609060101010101" charset="-122"/>
                <a:sym typeface="OPPOSans H" panose="00020600040101010101" pitchFamily="18" charset="-122"/>
              </a:rPr>
              <a:t>课堂小结</a:t>
            </a:r>
          </a:p>
        </p:txBody>
      </p:sp>
      <p:sp>
        <p:nvSpPr>
          <p:cNvPr id="3" name="Rectangle 5"/>
          <p:cNvSpPr>
            <a:spLocks noChangeArrowheads="1"/>
          </p:cNvSpPr>
          <p:nvPr/>
        </p:nvSpPr>
        <p:spPr bwMode="auto">
          <a:xfrm>
            <a:off x="535223" y="1517979"/>
            <a:ext cx="5165517" cy="658194"/>
          </a:xfrm>
          <a:prstGeom prst="rect">
            <a:avLst/>
          </a:prstGeom>
          <a:noFill/>
          <a:effectLst>
            <a:softEdge rad="0"/>
          </a:effectLst>
        </p:spPr>
        <p:txBody>
          <a:bodyPr wrap="none" lIns="68580" tIns="34290" rIns="68580" bIns="34290"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lang="zh-CN" altLang="zh-CN" sz="2800" b="1" noProof="1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这节课你们都学会了哪些知识？</a:t>
            </a:r>
          </a:p>
        </p:txBody>
      </p:sp>
      <p:sp>
        <p:nvSpPr>
          <p:cNvPr id="4" name="文本框 3"/>
          <p:cNvSpPr txBox="1">
            <a:spLocks noChangeArrowheads="1"/>
          </p:cNvSpPr>
          <p:nvPr/>
        </p:nvSpPr>
        <p:spPr bwMode="auto">
          <a:xfrm>
            <a:off x="660400" y="2382163"/>
            <a:ext cx="10336213" cy="1705147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zh-CN" sz="2400" b="1" dirty="0">
                <a:solidFill>
                  <a:schemeClr val="bg1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长方体一般是由 6 个长方形（特殊情况下有两个相对的面是正方形）围成的立体图形。一个长方体有 6 个面、8 个顶点、12 条棱。在一个长方体中，相对的面完全相同，相对的棱长度相等。</a:t>
            </a:r>
          </a:p>
        </p:txBody>
      </p:sp>
      <p:sp>
        <p:nvSpPr>
          <p:cNvPr id="5" name="文本框 4"/>
          <p:cNvSpPr txBox="1">
            <a:spLocks noChangeArrowheads="1"/>
          </p:cNvSpPr>
          <p:nvPr/>
        </p:nvSpPr>
        <p:spPr bwMode="auto">
          <a:xfrm>
            <a:off x="660400" y="4293300"/>
            <a:ext cx="10336213" cy="115114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400" b="1" dirty="0">
                <a:solidFill>
                  <a:schemeClr val="bg1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相交于一个顶点的三条棱的长度分别叫做长方体的长、宽、高。长方体的 </a:t>
            </a:r>
            <a:r>
              <a:rPr lang="en-US" altLang="zh-CN" sz="2400" b="1" dirty="0">
                <a:solidFill>
                  <a:schemeClr val="bg1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12 </a:t>
            </a:r>
            <a:r>
              <a:rPr lang="zh-CN" altLang="en-US" sz="2400" b="1" dirty="0">
                <a:solidFill>
                  <a:schemeClr val="bg1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条棱中有 </a:t>
            </a:r>
            <a:r>
              <a:rPr lang="en-US" altLang="zh-CN" sz="2400" b="1" dirty="0">
                <a:solidFill>
                  <a:schemeClr val="bg1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4 </a:t>
            </a:r>
            <a:r>
              <a:rPr lang="zh-CN" altLang="en-US" sz="2400" b="1" dirty="0">
                <a:solidFill>
                  <a:schemeClr val="bg1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条长、</a:t>
            </a:r>
            <a:r>
              <a:rPr lang="en-US" altLang="zh-CN" sz="2400" b="1" dirty="0">
                <a:solidFill>
                  <a:schemeClr val="bg1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4 </a:t>
            </a:r>
            <a:r>
              <a:rPr lang="zh-CN" altLang="en-US" sz="2400" b="1" dirty="0">
                <a:solidFill>
                  <a:schemeClr val="bg1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条宽和 </a:t>
            </a:r>
            <a:r>
              <a:rPr lang="en-US" altLang="zh-CN" sz="2400" b="1" dirty="0">
                <a:solidFill>
                  <a:schemeClr val="bg1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4 </a:t>
            </a:r>
            <a:r>
              <a:rPr lang="zh-CN" altLang="en-US" sz="2400" b="1" dirty="0">
                <a:solidFill>
                  <a:schemeClr val="bg1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条高，它们的长度分别相等。</a:t>
            </a:r>
            <a:endParaRPr lang="zh-CN" altLang="zh-CN" sz="2400" b="1" dirty="0">
              <a:solidFill>
                <a:schemeClr val="bg1"/>
              </a:solidFill>
              <a:latin typeface="OPPOSans R" panose="00020600040101010101" pitchFamily="18" charset="-122"/>
              <a:ea typeface="OPPOSans R" panose="00020600040101010101" pitchFamily="18" charset="-122"/>
              <a:cs typeface="OPPOSans R" panose="00020600040101010101" pitchFamily="18" charset="-122"/>
              <a:sym typeface="OPPOSans R" panose="00020600040101010101" pitchFamily="18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文本框 11"/>
          <p:cNvSpPr txBox="1"/>
          <p:nvPr/>
        </p:nvSpPr>
        <p:spPr>
          <a:xfrm>
            <a:off x="406686" y="529094"/>
            <a:ext cx="2952260" cy="58477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ctr" fontAlgn="auto">
              <a:defRPr/>
            </a:pPr>
            <a:r>
              <a:rPr lang="zh-CN" altLang="en-US" sz="3200" noProof="1">
                <a:solidFill>
                  <a:schemeClr val="bg1"/>
                </a:solidFill>
                <a:latin typeface="OPPOSans H" panose="00020600040101010101" pitchFamily="18" charset="-122"/>
                <a:ea typeface="OPPOSans H" panose="00020600040101010101" pitchFamily="18" charset="-122"/>
                <a:cs typeface="黑体" panose="02010609060101010101" charset="-122"/>
                <a:sym typeface="OPPOSans H" panose="00020600040101010101" pitchFamily="18" charset="-122"/>
              </a:rPr>
              <a:t>课后作业</a:t>
            </a:r>
          </a:p>
        </p:txBody>
      </p:sp>
      <p:grpSp>
        <p:nvGrpSpPr>
          <p:cNvPr id="3" name="组合 6"/>
          <p:cNvGrpSpPr/>
          <p:nvPr/>
        </p:nvGrpSpPr>
        <p:grpSpPr bwMode="auto">
          <a:xfrm>
            <a:off x="1501776" y="1651793"/>
            <a:ext cx="9217025" cy="3960813"/>
            <a:chOff x="2107" y="2820"/>
            <a:chExt cx="14514" cy="6236"/>
          </a:xfrm>
        </p:grpSpPr>
        <p:sp>
          <p:nvSpPr>
            <p:cNvPr id="4" name="矩形 3"/>
            <p:cNvSpPr/>
            <p:nvPr/>
          </p:nvSpPr>
          <p:spPr>
            <a:xfrm>
              <a:off x="2107" y="2820"/>
              <a:ext cx="14514" cy="6236"/>
            </a:xfrm>
            <a:prstGeom prst="rect">
              <a:avLst/>
            </a:prstGeom>
            <a:solidFill>
              <a:schemeClr val="accent2"/>
            </a:solidFill>
            <a:ln>
              <a:solidFill>
                <a:srgbClr val="F8DCA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noProof="1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endParaRPr>
            </a:p>
          </p:txBody>
        </p:sp>
        <p:sp>
          <p:nvSpPr>
            <p:cNvPr id="5" name="矩形 4"/>
            <p:cNvSpPr/>
            <p:nvPr/>
          </p:nvSpPr>
          <p:spPr>
            <a:xfrm>
              <a:off x="2502" y="3091"/>
              <a:ext cx="13724" cy="569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noProof="1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endParaRPr>
            </a:p>
          </p:txBody>
        </p:sp>
      </p:grpSp>
      <p:sp>
        <p:nvSpPr>
          <p:cNvPr id="6" name="文本框 5"/>
          <p:cNvSpPr txBox="1">
            <a:spLocks noChangeArrowheads="1"/>
          </p:cNvSpPr>
          <p:nvPr/>
        </p:nvSpPr>
        <p:spPr bwMode="auto">
          <a:xfrm>
            <a:off x="2432051" y="2801530"/>
            <a:ext cx="6919913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zh-CN" altLang="zh-CN" sz="3200" b="1" dirty="0">
                <a:solidFill>
                  <a:schemeClr val="bg1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作业</a:t>
            </a:r>
            <a:r>
              <a:rPr lang="en-US" altLang="zh-CN" sz="3200" b="1" dirty="0">
                <a:solidFill>
                  <a:schemeClr val="bg1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1</a:t>
            </a:r>
            <a:r>
              <a:rPr lang="zh-CN" altLang="zh-CN" sz="3200" b="1" dirty="0">
                <a:solidFill>
                  <a:schemeClr val="bg1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：完成教材相关练习</a:t>
            </a:r>
            <a:r>
              <a:rPr lang="zh-CN" altLang="en-US" sz="3200" b="1" dirty="0">
                <a:solidFill>
                  <a:schemeClr val="bg1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题</a:t>
            </a:r>
            <a:endParaRPr lang="en-US" altLang="zh-CN" sz="3200" b="1" dirty="0">
              <a:solidFill>
                <a:schemeClr val="bg1"/>
              </a:solidFill>
              <a:latin typeface="OPPOSans R" panose="00020600040101010101" pitchFamily="18" charset="-122"/>
              <a:ea typeface="OPPOSans R" panose="00020600040101010101" pitchFamily="18" charset="-122"/>
              <a:cs typeface="OPPOSans R" panose="00020600040101010101" pitchFamily="18" charset="-122"/>
              <a:sym typeface="OPPOSans R" panose="00020600040101010101" pitchFamily="18" charset="-122"/>
            </a:endParaRPr>
          </a:p>
        </p:txBody>
      </p:sp>
      <p:sp>
        <p:nvSpPr>
          <p:cNvPr id="7" name="文本框 6"/>
          <p:cNvSpPr txBox="1">
            <a:spLocks noChangeArrowheads="1"/>
          </p:cNvSpPr>
          <p:nvPr/>
        </p:nvSpPr>
        <p:spPr bwMode="auto">
          <a:xfrm>
            <a:off x="2432051" y="4033430"/>
            <a:ext cx="7546975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zh-CN" altLang="zh-CN" sz="3200" b="1" dirty="0">
                <a:solidFill>
                  <a:schemeClr val="bg1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作业</a:t>
            </a:r>
            <a:r>
              <a:rPr lang="en-US" altLang="zh-CN" sz="3200" b="1" dirty="0">
                <a:solidFill>
                  <a:schemeClr val="bg1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2</a:t>
            </a:r>
            <a:r>
              <a:rPr lang="zh-CN" altLang="zh-CN" sz="3200" b="1" dirty="0">
                <a:solidFill>
                  <a:schemeClr val="bg1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：完成对应的练习题</a:t>
            </a:r>
            <a:endParaRPr lang="en-US" altLang="zh-CN" sz="3200" b="1" dirty="0">
              <a:solidFill>
                <a:schemeClr val="bg1"/>
              </a:solidFill>
              <a:latin typeface="OPPOSans R" panose="00020600040101010101" pitchFamily="18" charset="-122"/>
              <a:ea typeface="OPPOSans R" panose="00020600040101010101" pitchFamily="18" charset="-122"/>
              <a:cs typeface="OPPOSans R" panose="00020600040101010101" pitchFamily="18" charset="-122"/>
              <a:sym typeface="OPPOSans R" panose="00020600040101010101" pitchFamily="18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6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文本框 11"/>
          <p:cNvSpPr txBox="1"/>
          <p:nvPr/>
        </p:nvSpPr>
        <p:spPr>
          <a:xfrm>
            <a:off x="406686" y="529094"/>
            <a:ext cx="2952260" cy="58477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ctr" fontAlgn="auto">
              <a:defRPr/>
            </a:pPr>
            <a:r>
              <a:rPr lang="zh-CN" altLang="en-US" sz="3200" noProof="1">
                <a:solidFill>
                  <a:schemeClr val="bg1"/>
                </a:solidFill>
                <a:latin typeface="OPPOSans H" panose="00020600040101010101" pitchFamily="18" charset="-122"/>
                <a:ea typeface="OPPOSans H" panose="00020600040101010101" pitchFamily="18" charset="-122"/>
                <a:cs typeface="黑体" panose="02010609060101010101" charset="-122"/>
                <a:sym typeface="OPPOSans H" panose="00020600040101010101" pitchFamily="18" charset="-122"/>
              </a:rPr>
              <a:t>复习导入</a:t>
            </a:r>
          </a:p>
        </p:txBody>
      </p:sp>
      <p:sp>
        <p:nvSpPr>
          <p:cNvPr id="4" name="Text Box 14"/>
          <p:cNvSpPr txBox="1">
            <a:spLocks noChangeArrowheads="1"/>
          </p:cNvSpPr>
          <p:nvPr/>
        </p:nvSpPr>
        <p:spPr bwMode="auto">
          <a:xfrm>
            <a:off x="582614" y="1485266"/>
            <a:ext cx="11406187" cy="5335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zh-CN" sz="2400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下面图形中，是长方形的打</a:t>
            </a:r>
            <a:r>
              <a:rPr lang="en-US" altLang="zh-CN" sz="2400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“√”</a:t>
            </a:r>
            <a:r>
              <a:rPr lang="zh-CN" altLang="zh-CN" sz="2400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是长方体的画</a:t>
            </a:r>
            <a:r>
              <a:rPr lang="en-US" altLang="zh-CN" sz="2400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“</a:t>
            </a:r>
            <a:r>
              <a:rPr lang="zh-CN" altLang="en-US" sz="2400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○</a:t>
            </a:r>
            <a:r>
              <a:rPr lang="en-US" altLang="zh-CN" sz="2400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”</a:t>
            </a:r>
            <a:r>
              <a:rPr lang="zh-CN" altLang="en-US" sz="2400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。</a:t>
            </a:r>
          </a:p>
        </p:txBody>
      </p:sp>
      <p:pic>
        <p:nvPicPr>
          <p:cNvPr id="6" name="图片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950" y="2583180"/>
            <a:ext cx="10775950" cy="2444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文本框 5"/>
          <p:cNvSpPr txBox="1">
            <a:spLocks noChangeArrowheads="1"/>
          </p:cNvSpPr>
          <p:nvPr/>
        </p:nvSpPr>
        <p:spPr bwMode="auto">
          <a:xfrm>
            <a:off x="7733030" y="4456431"/>
            <a:ext cx="76358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en-US" altLang="zh-CN" sz="2400" dirty="0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√</a:t>
            </a:r>
            <a:endParaRPr lang="en-US" altLang="zh-CN" sz="2400" b="1" dirty="0">
              <a:solidFill>
                <a:srgbClr val="FF0000"/>
              </a:solidFill>
              <a:latin typeface="OPPOSans R" panose="00020600040101010101" pitchFamily="18" charset="-122"/>
              <a:ea typeface="OPPOSans R" panose="00020600040101010101" pitchFamily="18" charset="-122"/>
              <a:cs typeface="OPPOSans R" panose="00020600040101010101" pitchFamily="18" charset="-122"/>
              <a:sym typeface="OPPOSans R" panose="00020600040101010101" pitchFamily="18" charset="-122"/>
            </a:endParaRPr>
          </a:p>
        </p:txBody>
      </p:sp>
      <p:sp>
        <p:nvSpPr>
          <p:cNvPr id="8" name="文本框 5"/>
          <p:cNvSpPr txBox="1">
            <a:spLocks noChangeArrowheads="1"/>
          </p:cNvSpPr>
          <p:nvPr/>
        </p:nvSpPr>
        <p:spPr bwMode="auto">
          <a:xfrm>
            <a:off x="4973955" y="4456431"/>
            <a:ext cx="76358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zh-CN" altLang="en-US" sz="2400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○</a:t>
            </a:r>
            <a:endParaRPr lang="zh-CN" altLang="en-US" sz="2400" b="1">
              <a:solidFill>
                <a:srgbClr val="FF0000"/>
              </a:solidFill>
              <a:latin typeface="OPPOSans R" panose="00020600040101010101" pitchFamily="18" charset="-122"/>
              <a:ea typeface="OPPOSans R" panose="00020600040101010101" pitchFamily="18" charset="-122"/>
              <a:cs typeface="OPPOSans R" panose="00020600040101010101" pitchFamily="18" charset="-122"/>
              <a:sym typeface="OPPOSans R" panose="00020600040101010101" pitchFamily="18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文本框 11"/>
          <p:cNvSpPr txBox="1"/>
          <p:nvPr/>
        </p:nvSpPr>
        <p:spPr>
          <a:xfrm>
            <a:off x="406686" y="529094"/>
            <a:ext cx="2952260" cy="58477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ctr" fontAlgn="auto">
              <a:defRPr/>
            </a:pPr>
            <a:r>
              <a:rPr lang="zh-CN" altLang="en-US" sz="3200" noProof="1">
                <a:solidFill>
                  <a:schemeClr val="bg1"/>
                </a:solidFill>
                <a:latin typeface="OPPOSans H" panose="00020600040101010101" pitchFamily="18" charset="-122"/>
                <a:ea typeface="OPPOSans H" panose="00020600040101010101" pitchFamily="18" charset="-122"/>
                <a:cs typeface="黑体" panose="02010609060101010101" charset="-122"/>
                <a:sym typeface="OPPOSans H" panose="00020600040101010101" pitchFamily="18" charset="-122"/>
              </a:rPr>
              <a:t>探索新知</a:t>
            </a:r>
          </a:p>
        </p:txBody>
      </p:sp>
      <p:pic>
        <p:nvPicPr>
          <p:cNvPr id="9" name="Picture 1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6641" y="2243182"/>
            <a:ext cx="2138718" cy="7975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立方体 6"/>
          <p:cNvSpPr>
            <a:spLocks noChangeArrowheads="1"/>
          </p:cNvSpPr>
          <p:nvPr/>
        </p:nvSpPr>
        <p:spPr bwMode="auto">
          <a:xfrm>
            <a:off x="3787140" y="3572174"/>
            <a:ext cx="3252787" cy="1951037"/>
          </a:xfrm>
          <a:prstGeom prst="cube">
            <a:avLst>
              <a:gd name="adj" fmla="val 25000"/>
            </a:avLst>
          </a:prstGeom>
          <a:noFill/>
          <a:ln w="25400">
            <a:solidFill>
              <a:srgbClr val="385D8A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/>
          <a:p>
            <a:pPr algn="ctr"/>
            <a:endParaRPr lang="zh-CN" altLang="en-US" sz="100">
              <a:solidFill>
                <a:srgbClr val="FFFFFF"/>
              </a:solidFill>
              <a:latin typeface="OPPOSans R" panose="00020600040101010101" pitchFamily="18" charset="-122"/>
              <a:ea typeface="OPPOSans R" panose="00020600040101010101" pitchFamily="18" charset="-122"/>
              <a:cs typeface="OPPOSans R" panose="00020600040101010101" pitchFamily="18" charset="-122"/>
              <a:sym typeface="OPPOSans R" panose="00020600040101010101" pitchFamily="18" charset="-122"/>
            </a:endParaRPr>
          </a:p>
        </p:txBody>
      </p:sp>
      <p:grpSp>
        <p:nvGrpSpPr>
          <p:cNvPr id="11" name="组合 17"/>
          <p:cNvGrpSpPr/>
          <p:nvPr/>
        </p:nvGrpSpPr>
        <p:grpSpPr bwMode="auto">
          <a:xfrm>
            <a:off x="7132002" y="3170535"/>
            <a:ext cx="6392863" cy="461665"/>
            <a:chOff x="0" y="0"/>
            <a:chExt cx="4914264" cy="354765"/>
          </a:xfrm>
        </p:grpSpPr>
        <p:cxnSp>
          <p:nvCxnSpPr>
            <p:cNvPr id="13" name="直接箭头连接符 8"/>
            <p:cNvCxnSpPr>
              <a:cxnSpLocks noChangeShapeType="1"/>
            </p:cNvCxnSpPr>
            <p:nvPr/>
          </p:nvCxnSpPr>
          <p:spPr bwMode="auto">
            <a:xfrm rot="10800000">
              <a:off x="0" y="308907"/>
              <a:ext cx="1000132" cy="1588"/>
            </a:xfrm>
            <a:prstGeom prst="straightConnector1">
              <a:avLst/>
            </a:prstGeom>
            <a:noFill/>
            <a:ln w="38100">
              <a:solidFill>
                <a:srgbClr val="4A7EBB"/>
              </a:solidFill>
              <a:rou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4" name="TextBox 14"/>
            <p:cNvSpPr txBox="1"/>
            <p:nvPr/>
          </p:nvSpPr>
          <p:spPr>
            <a:xfrm>
              <a:off x="1000670" y="0"/>
              <a:ext cx="3913594" cy="354765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zh-CN" altLang="en-US" sz="2400" b="1" noProof="1">
                  <a:solidFill>
                    <a:srgbClr val="FF0000"/>
                  </a:solidFill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rPr>
                <a:t>顶点：棱和棱的交点</a:t>
              </a:r>
            </a:p>
          </p:txBody>
        </p:sp>
      </p:grpSp>
      <p:grpSp>
        <p:nvGrpSpPr>
          <p:cNvPr id="15" name="组合 18"/>
          <p:cNvGrpSpPr/>
          <p:nvPr/>
        </p:nvGrpSpPr>
        <p:grpSpPr bwMode="auto">
          <a:xfrm>
            <a:off x="6574789" y="4377035"/>
            <a:ext cx="6875462" cy="461664"/>
            <a:chOff x="0" y="0"/>
            <a:chExt cx="5286379" cy="354380"/>
          </a:xfrm>
        </p:grpSpPr>
        <p:cxnSp>
          <p:nvCxnSpPr>
            <p:cNvPr id="16" name="直接箭头连接符 11"/>
            <p:cNvCxnSpPr>
              <a:cxnSpLocks noChangeShapeType="1"/>
            </p:cNvCxnSpPr>
            <p:nvPr/>
          </p:nvCxnSpPr>
          <p:spPr bwMode="auto">
            <a:xfrm rot="10800000">
              <a:off x="0" y="308907"/>
              <a:ext cx="1000132" cy="1588"/>
            </a:xfrm>
            <a:prstGeom prst="straightConnector1">
              <a:avLst/>
            </a:prstGeom>
            <a:noFill/>
            <a:ln w="38100">
              <a:solidFill>
                <a:srgbClr val="4A7EBB"/>
              </a:solidFill>
              <a:rou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7" name="TextBox 15"/>
            <p:cNvSpPr txBox="1"/>
            <p:nvPr/>
          </p:nvSpPr>
          <p:spPr>
            <a:xfrm>
              <a:off x="928869" y="0"/>
              <a:ext cx="4357510" cy="354380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zh-CN" altLang="en-US" sz="2400" b="1" noProof="1">
                  <a:solidFill>
                    <a:srgbClr val="FF0000"/>
                  </a:solidFill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rPr>
                <a:t>棱：面和面相交的线段</a:t>
              </a:r>
            </a:p>
          </p:txBody>
        </p:sp>
      </p:grpSp>
      <p:sp>
        <p:nvSpPr>
          <p:cNvPr id="18" name="流程图: 过程 17"/>
          <p:cNvSpPr/>
          <p:nvPr/>
        </p:nvSpPr>
        <p:spPr>
          <a:xfrm>
            <a:off x="3787139" y="4037310"/>
            <a:ext cx="2787650" cy="1485900"/>
          </a:xfrm>
          <a:prstGeom prst="flowChartProcess">
            <a:avLst/>
          </a:prstGeom>
          <a:solidFill>
            <a:srgbClr val="FFC000"/>
          </a:solidFill>
          <a:ln w="25400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anchor="ctr"/>
          <a:lstStyle/>
          <a:p>
            <a:pPr algn="ctr">
              <a:defRPr/>
            </a:pPr>
            <a:endParaRPr lang="zh-CN" altLang="en-US" sz="3120" noProof="1">
              <a:latin typeface="OPPOSans R" panose="00020600040101010101" pitchFamily="18" charset="-122"/>
              <a:ea typeface="OPPOSans R" panose="00020600040101010101" pitchFamily="18" charset="-122"/>
              <a:cs typeface="OPPOSans R" panose="00020600040101010101" pitchFamily="18" charset="-122"/>
              <a:sym typeface="OPPOSans R" panose="00020600040101010101" pitchFamily="18" charset="-122"/>
            </a:endParaRPr>
          </a:p>
        </p:txBody>
      </p:sp>
      <p:cxnSp>
        <p:nvCxnSpPr>
          <p:cNvPr id="19" name="直接连接符 19"/>
          <p:cNvCxnSpPr>
            <a:cxnSpLocks noChangeShapeType="1"/>
          </p:cNvCxnSpPr>
          <p:nvPr/>
        </p:nvCxnSpPr>
        <p:spPr bwMode="auto">
          <a:xfrm rot="5400000">
            <a:off x="5831839" y="4780260"/>
            <a:ext cx="1485900" cy="0"/>
          </a:xfrm>
          <a:prstGeom prst="line">
            <a:avLst/>
          </a:prstGeom>
          <a:noFill/>
          <a:ln w="34925">
            <a:solidFill>
              <a:srgbClr val="FF0000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0" name="TextBox 22"/>
          <p:cNvSpPr txBox="1"/>
          <p:nvPr/>
        </p:nvSpPr>
        <p:spPr>
          <a:xfrm>
            <a:off x="6797040" y="2880023"/>
            <a:ext cx="465137" cy="46166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US" altLang="zh-CN" sz="2400" noProof="1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·</a:t>
            </a:r>
            <a:endParaRPr lang="zh-CN" altLang="en-US" sz="2400" noProof="1">
              <a:solidFill>
                <a:srgbClr val="FF0000"/>
              </a:solidFill>
              <a:latin typeface="OPPOSans R" panose="00020600040101010101" pitchFamily="18" charset="-122"/>
              <a:ea typeface="OPPOSans R" panose="00020600040101010101" pitchFamily="18" charset="-122"/>
              <a:cs typeface="OPPOSans R" panose="00020600040101010101" pitchFamily="18" charset="-122"/>
              <a:sym typeface="OPPOSans R" panose="00020600040101010101" pitchFamily="18" charset="-122"/>
            </a:endParaRPr>
          </a:p>
        </p:txBody>
      </p:sp>
      <p:grpSp>
        <p:nvGrpSpPr>
          <p:cNvPr id="21" name="组合 19"/>
          <p:cNvGrpSpPr/>
          <p:nvPr/>
        </p:nvGrpSpPr>
        <p:grpSpPr bwMode="auto">
          <a:xfrm>
            <a:off x="2486977" y="4564360"/>
            <a:ext cx="1857375" cy="461665"/>
            <a:chOff x="0" y="0"/>
            <a:chExt cx="1428792" cy="355151"/>
          </a:xfrm>
        </p:grpSpPr>
        <p:cxnSp>
          <p:nvCxnSpPr>
            <p:cNvPr id="22" name="直接箭头连接符 12"/>
            <p:cNvCxnSpPr>
              <a:cxnSpLocks noChangeShapeType="1"/>
            </p:cNvCxnSpPr>
            <p:nvPr/>
          </p:nvCxnSpPr>
          <p:spPr bwMode="auto">
            <a:xfrm>
              <a:off x="500098" y="308907"/>
              <a:ext cx="928694" cy="1588"/>
            </a:xfrm>
            <a:prstGeom prst="straightConnector1">
              <a:avLst/>
            </a:prstGeom>
            <a:noFill/>
            <a:ln w="38100">
              <a:solidFill>
                <a:srgbClr val="4A7EBB"/>
              </a:solidFill>
              <a:rou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23" name="TextBox 16"/>
            <p:cNvSpPr txBox="1"/>
            <p:nvPr/>
          </p:nvSpPr>
          <p:spPr>
            <a:xfrm>
              <a:off x="0" y="0"/>
              <a:ext cx="428638" cy="355151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zh-CN" altLang="en-US" sz="2400" b="1" noProof="1">
                  <a:solidFill>
                    <a:srgbClr val="FF0000"/>
                  </a:solidFill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rPr>
                <a:t>面</a:t>
              </a:r>
            </a:p>
          </p:txBody>
        </p:sp>
      </p:grpSp>
      <p:pic>
        <p:nvPicPr>
          <p:cNvPr id="24" name="图片 2" descr="标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400" y="1397953"/>
            <a:ext cx="215582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" name="文本框 5"/>
          <p:cNvSpPr txBox="1">
            <a:spLocks noChangeArrowheads="1"/>
          </p:cNvSpPr>
          <p:nvPr/>
        </p:nvSpPr>
        <p:spPr bwMode="auto">
          <a:xfrm>
            <a:off x="941228" y="1457114"/>
            <a:ext cx="17907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zh-CN" altLang="en-US" sz="2400" b="1" dirty="0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知识点</a:t>
            </a:r>
            <a:r>
              <a:rPr lang="en-US" altLang="zh-CN" sz="2400" b="1" dirty="0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1</a:t>
            </a:r>
          </a:p>
        </p:txBody>
      </p:sp>
      <p:sp>
        <p:nvSpPr>
          <p:cNvPr id="26" name="文本框 7"/>
          <p:cNvSpPr txBox="1">
            <a:spLocks noChangeArrowheads="1"/>
          </p:cNvSpPr>
          <p:nvPr/>
        </p:nvSpPr>
        <p:spPr bwMode="auto">
          <a:xfrm>
            <a:off x="2816225" y="1457114"/>
            <a:ext cx="2433479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zh-CN" altLang="zh-CN" sz="2400" b="1" dirty="0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长方体的特征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1000" tmFilter="0, 0; .2, .5; .8, .5; 1, 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500" autoRev="1" fill="hold"/>
                                        <p:tgtEl>
                                          <p:spTgt spid="1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2000" tmFilter="0, 0; .2, .5; .8, .5; 1, 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7" dur="1000" autoRev="1" fill="hold"/>
                                        <p:tgtEl>
                                          <p:spTgt spid="1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2000" tmFilter="0, 0; .2, .5; .8, .5; 1, 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2" dur="1000" autoRev="1" fill="hold"/>
                                        <p:tgtEl>
                                          <p:spTgt spid="2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bldLvl="0" animBg="1"/>
      <p:bldP spid="18" grpId="1" bldLvl="0" animBg="1"/>
      <p:bldP spid="20" grpId="0"/>
      <p:bldP spid="20" grpId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文本框 11"/>
          <p:cNvSpPr txBox="1"/>
          <p:nvPr/>
        </p:nvSpPr>
        <p:spPr>
          <a:xfrm>
            <a:off x="406686" y="529094"/>
            <a:ext cx="2952260" cy="58477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ctr" fontAlgn="auto">
              <a:defRPr/>
            </a:pPr>
            <a:r>
              <a:rPr lang="zh-CN" altLang="en-US" sz="3200" noProof="1">
                <a:solidFill>
                  <a:schemeClr val="bg1"/>
                </a:solidFill>
                <a:latin typeface="OPPOSans H" panose="00020600040101010101" pitchFamily="18" charset="-122"/>
                <a:ea typeface="OPPOSans H" panose="00020600040101010101" pitchFamily="18" charset="-122"/>
                <a:cs typeface="黑体" panose="02010609060101010101" charset="-122"/>
                <a:sym typeface="OPPOSans H" panose="00020600040101010101" pitchFamily="18" charset="-122"/>
              </a:rPr>
              <a:t>探索新知</a:t>
            </a:r>
          </a:p>
        </p:txBody>
      </p:sp>
      <p:sp>
        <p:nvSpPr>
          <p:cNvPr id="3" name="TextBox 3"/>
          <p:cNvSpPr txBox="1">
            <a:spLocks noChangeArrowheads="1"/>
          </p:cNvSpPr>
          <p:nvPr/>
        </p:nvSpPr>
        <p:spPr bwMode="auto">
          <a:xfrm>
            <a:off x="1882817" y="1496456"/>
            <a:ext cx="4380824" cy="4041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zh-CN" altLang="en-US" sz="2400" b="1" dirty="0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观察长方体，你发现了什么？</a:t>
            </a:r>
          </a:p>
        </p:txBody>
      </p:sp>
      <p:grpSp>
        <p:nvGrpSpPr>
          <p:cNvPr id="4" name="Group 2"/>
          <p:cNvGrpSpPr/>
          <p:nvPr/>
        </p:nvGrpSpPr>
        <p:grpSpPr bwMode="auto">
          <a:xfrm>
            <a:off x="4166132" y="2358316"/>
            <a:ext cx="3540280" cy="2514112"/>
            <a:chOff x="0" y="0"/>
            <a:chExt cx="2832" cy="1920"/>
          </a:xfrm>
        </p:grpSpPr>
        <p:sp>
          <p:nvSpPr>
            <p:cNvPr id="5" name="Freeform 3"/>
            <p:cNvSpPr>
              <a:spLocks noChangeArrowheads="1"/>
            </p:cNvSpPr>
            <p:nvPr/>
          </p:nvSpPr>
          <p:spPr bwMode="auto">
            <a:xfrm>
              <a:off x="0" y="1440"/>
              <a:ext cx="2832" cy="480"/>
            </a:xfrm>
            <a:custGeom>
              <a:avLst/>
              <a:gdLst>
                <a:gd name="T0" fmla="*/ 480 w 2832"/>
                <a:gd name="T1" fmla="*/ 0 h 480"/>
                <a:gd name="T2" fmla="*/ 0 w 2832"/>
                <a:gd name="T3" fmla="*/ 480 h 480"/>
                <a:gd name="T4" fmla="*/ 2352 w 2832"/>
                <a:gd name="T5" fmla="*/ 480 h 480"/>
                <a:gd name="T6" fmla="*/ 2832 w 2832"/>
                <a:gd name="T7" fmla="*/ 0 h 480"/>
                <a:gd name="T8" fmla="*/ 480 w 2832"/>
                <a:gd name="T9" fmla="*/ 0 h 4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32" h="480">
                  <a:moveTo>
                    <a:pt x="480" y="0"/>
                  </a:moveTo>
                  <a:lnTo>
                    <a:pt x="0" y="480"/>
                  </a:lnTo>
                  <a:lnTo>
                    <a:pt x="2352" y="480"/>
                  </a:lnTo>
                  <a:lnTo>
                    <a:pt x="2832" y="0"/>
                  </a:lnTo>
                  <a:lnTo>
                    <a:pt x="480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chemeClr val="tx1"/>
              </a:solidFill>
              <a:bevel/>
            </a:ln>
          </p:spPr>
          <p:txBody>
            <a:bodyPr/>
            <a:lstStyle/>
            <a:p>
              <a:endParaRPr lang="zh-CN" altLang="en-US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endParaRPr>
            </a:p>
          </p:txBody>
        </p:sp>
        <p:sp>
          <p:nvSpPr>
            <p:cNvPr id="6" name="Freeform 4"/>
            <p:cNvSpPr>
              <a:spLocks noChangeArrowheads="1"/>
            </p:cNvSpPr>
            <p:nvPr/>
          </p:nvSpPr>
          <p:spPr bwMode="auto">
            <a:xfrm>
              <a:off x="0" y="0"/>
              <a:ext cx="2832" cy="480"/>
            </a:xfrm>
            <a:custGeom>
              <a:avLst/>
              <a:gdLst>
                <a:gd name="T0" fmla="*/ 480 w 2832"/>
                <a:gd name="T1" fmla="*/ 0 h 480"/>
                <a:gd name="T2" fmla="*/ 0 w 2832"/>
                <a:gd name="T3" fmla="*/ 480 h 480"/>
                <a:gd name="T4" fmla="*/ 2352 w 2832"/>
                <a:gd name="T5" fmla="*/ 480 h 480"/>
                <a:gd name="T6" fmla="*/ 2832 w 2832"/>
                <a:gd name="T7" fmla="*/ 0 h 480"/>
                <a:gd name="T8" fmla="*/ 480 w 2832"/>
                <a:gd name="T9" fmla="*/ 0 h 4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32" h="480">
                  <a:moveTo>
                    <a:pt x="480" y="0"/>
                  </a:moveTo>
                  <a:lnTo>
                    <a:pt x="0" y="480"/>
                  </a:lnTo>
                  <a:lnTo>
                    <a:pt x="2352" y="480"/>
                  </a:lnTo>
                  <a:lnTo>
                    <a:pt x="2832" y="0"/>
                  </a:lnTo>
                  <a:lnTo>
                    <a:pt x="480" y="0"/>
                  </a:lnTo>
                  <a:close/>
                </a:path>
              </a:pathLst>
            </a:custGeom>
            <a:solidFill>
              <a:srgbClr val="FF9933"/>
            </a:solidFill>
            <a:ln w="9525">
              <a:solidFill>
                <a:schemeClr val="tx1"/>
              </a:solidFill>
              <a:bevel/>
            </a:ln>
          </p:spPr>
          <p:txBody>
            <a:bodyPr/>
            <a:lstStyle/>
            <a:p>
              <a:endParaRPr lang="zh-CN" altLang="en-US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endParaRPr>
            </a:p>
          </p:txBody>
        </p:sp>
      </p:grpSp>
      <p:grpSp>
        <p:nvGrpSpPr>
          <p:cNvPr id="7" name="Group 5"/>
          <p:cNvGrpSpPr/>
          <p:nvPr/>
        </p:nvGrpSpPr>
        <p:grpSpPr bwMode="auto">
          <a:xfrm>
            <a:off x="4166132" y="2358316"/>
            <a:ext cx="3540280" cy="2514112"/>
            <a:chOff x="0" y="0"/>
            <a:chExt cx="2832" cy="1920"/>
          </a:xfrm>
        </p:grpSpPr>
        <p:sp>
          <p:nvSpPr>
            <p:cNvPr id="8" name="Rectangle 6"/>
            <p:cNvSpPr>
              <a:spLocks noChangeArrowheads="1"/>
            </p:cNvSpPr>
            <p:nvPr/>
          </p:nvSpPr>
          <p:spPr bwMode="auto">
            <a:xfrm>
              <a:off x="480" y="0"/>
              <a:ext cx="2352" cy="1440"/>
            </a:xfrm>
            <a:prstGeom prst="rect">
              <a:avLst/>
            </a:prstGeom>
            <a:solidFill>
              <a:srgbClr val="0066FF"/>
            </a:solidFill>
            <a:ln w="9525">
              <a:solidFill>
                <a:schemeClr val="tx1"/>
              </a:solidFill>
              <a:miter lim="800000"/>
            </a:ln>
          </p:spPr>
          <p:txBody>
            <a:bodyPr wrap="none" anchor="ctr"/>
            <a:lstStyle/>
            <a:p>
              <a:pPr>
                <a:spcBef>
                  <a:spcPct val="20000"/>
                </a:spcBef>
              </a:pPr>
              <a:endParaRPr lang="zh-CN" altLang="en-US" sz="100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endParaRPr>
            </a:p>
          </p:txBody>
        </p:sp>
        <p:sp>
          <p:nvSpPr>
            <p:cNvPr id="9" name="Rectangle 7"/>
            <p:cNvSpPr>
              <a:spLocks noChangeArrowheads="1"/>
            </p:cNvSpPr>
            <p:nvPr/>
          </p:nvSpPr>
          <p:spPr bwMode="auto">
            <a:xfrm>
              <a:off x="0" y="480"/>
              <a:ext cx="2352" cy="1440"/>
            </a:xfrm>
            <a:prstGeom prst="rect">
              <a:avLst/>
            </a:prstGeom>
            <a:solidFill>
              <a:schemeClr val="hlink"/>
            </a:solidFill>
            <a:ln w="9525">
              <a:solidFill>
                <a:schemeClr val="tx1"/>
              </a:solidFill>
              <a:miter lim="800000"/>
            </a:ln>
          </p:spPr>
          <p:txBody>
            <a:bodyPr wrap="none" anchor="ctr"/>
            <a:lstStyle/>
            <a:p>
              <a:pPr>
                <a:spcBef>
                  <a:spcPct val="20000"/>
                </a:spcBef>
              </a:pPr>
              <a:endParaRPr lang="zh-CN" altLang="en-US" sz="100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endParaRPr>
            </a:p>
          </p:txBody>
        </p:sp>
      </p:grpSp>
      <p:grpSp>
        <p:nvGrpSpPr>
          <p:cNvPr id="10" name="Group 8"/>
          <p:cNvGrpSpPr/>
          <p:nvPr/>
        </p:nvGrpSpPr>
        <p:grpSpPr bwMode="auto">
          <a:xfrm>
            <a:off x="4166132" y="2358316"/>
            <a:ext cx="3540280" cy="2514112"/>
            <a:chOff x="0" y="0"/>
            <a:chExt cx="2832" cy="1920"/>
          </a:xfrm>
        </p:grpSpPr>
        <p:sp>
          <p:nvSpPr>
            <p:cNvPr id="11" name="Line 9"/>
            <p:cNvSpPr>
              <a:spLocks noChangeShapeType="1"/>
            </p:cNvSpPr>
            <p:nvPr/>
          </p:nvSpPr>
          <p:spPr bwMode="auto">
            <a:xfrm>
              <a:off x="480" y="0"/>
              <a:ext cx="0" cy="14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sysDot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endParaRPr>
            </a:p>
          </p:txBody>
        </p:sp>
        <p:sp>
          <p:nvSpPr>
            <p:cNvPr id="13" name="Line 10"/>
            <p:cNvSpPr>
              <a:spLocks noChangeShapeType="1"/>
            </p:cNvSpPr>
            <p:nvPr/>
          </p:nvSpPr>
          <p:spPr bwMode="auto">
            <a:xfrm flipV="1">
              <a:off x="0" y="1440"/>
              <a:ext cx="480" cy="48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sysDot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endParaRPr>
            </a:p>
          </p:txBody>
        </p:sp>
        <p:sp>
          <p:nvSpPr>
            <p:cNvPr id="14" name="Line 11"/>
            <p:cNvSpPr>
              <a:spLocks noChangeShapeType="1"/>
            </p:cNvSpPr>
            <p:nvPr/>
          </p:nvSpPr>
          <p:spPr bwMode="auto">
            <a:xfrm>
              <a:off x="480" y="1440"/>
              <a:ext cx="2352" cy="0"/>
            </a:xfrm>
            <a:prstGeom prst="line">
              <a:avLst/>
            </a:prstGeom>
            <a:noFill/>
            <a:ln w="9525" cap="rnd">
              <a:solidFill>
                <a:schemeClr val="tx1"/>
              </a:solidFill>
              <a:prstDash val="sysDot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endParaRPr>
            </a:p>
          </p:txBody>
        </p:sp>
        <p:sp>
          <p:nvSpPr>
            <p:cNvPr id="15" name="AutoShape 12"/>
            <p:cNvSpPr>
              <a:spLocks noChangeArrowheads="1"/>
            </p:cNvSpPr>
            <p:nvPr/>
          </p:nvSpPr>
          <p:spPr bwMode="auto">
            <a:xfrm>
              <a:off x="0" y="0"/>
              <a:ext cx="2832" cy="1920"/>
            </a:xfrm>
            <a:prstGeom prst="cube">
              <a:avLst>
                <a:gd name="adj" fmla="val 25000"/>
              </a:avLst>
            </a:prstGeom>
            <a:noFill/>
            <a:ln w="9525">
              <a:solidFill>
                <a:schemeClr val="tx1"/>
              </a:solidFill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>
                <a:spcBef>
                  <a:spcPct val="20000"/>
                </a:spcBef>
              </a:pPr>
              <a:endParaRPr lang="zh-CN" altLang="en-US" sz="100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endParaRPr>
            </a:p>
          </p:txBody>
        </p:sp>
      </p:grpSp>
      <p:sp>
        <p:nvSpPr>
          <p:cNvPr id="16" name="Text Box 13"/>
          <p:cNvSpPr txBox="1">
            <a:spLocks noChangeArrowheads="1"/>
          </p:cNvSpPr>
          <p:nvPr/>
        </p:nvSpPr>
        <p:spPr bwMode="auto">
          <a:xfrm>
            <a:off x="1487805" y="5269266"/>
            <a:ext cx="8972550" cy="461665"/>
          </a:xfrm>
          <a:prstGeom prst="rect">
            <a:avLst/>
          </a:prstGeom>
          <a:solidFill>
            <a:srgbClr val="FFF36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zh-CN" altLang="en-US" sz="2400" b="1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长方体有</a:t>
            </a:r>
            <a:r>
              <a:rPr lang="en-US" altLang="zh-CN" sz="2400" b="1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6</a:t>
            </a:r>
            <a:r>
              <a:rPr lang="zh-CN" altLang="en-US" sz="2400" b="1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个面，每个面一般是长方形。</a:t>
            </a:r>
          </a:p>
        </p:txBody>
      </p:sp>
      <p:grpSp>
        <p:nvGrpSpPr>
          <p:cNvPr id="17" name="Group 14"/>
          <p:cNvGrpSpPr/>
          <p:nvPr/>
        </p:nvGrpSpPr>
        <p:grpSpPr bwMode="auto">
          <a:xfrm>
            <a:off x="4164966" y="2358317"/>
            <a:ext cx="3542613" cy="2521109"/>
            <a:chOff x="0" y="0"/>
            <a:chExt cx="2833" cy="1926"/>
          </a:xfrm>
        </p:grpSpPr>
        <p:sp>
          <p:nvSpPr>
            <p:cNvPr id="18" name="Freeform 15"/>
            <p:cNvSpPr>
              <a:spLocks noChangeArrowheads="1"/>
            </p:cNvSpPr>
            <p:nvPr/>
          </p:nvSpPr>
          <p:spPr bwMode="auto">
            <a:xfrm>
              <a:off x="0" y="0"/>
              <a:ext cx="480" cy="1920"/>
            </a:xfrm>
            <a:custGeom>
              <a:avLst/>
              <a:gdLst>
                <a:gd name="T0" fmla="*/ 480 w 480"/>
                <a:gd name="T1" fmla="*/ 0 h 1920"/>
                <a:gd name="T2" fmla="*/ 0 w 480"/>
                <a:gd name="T3" fmla="*/ 480 h 1920"/>
                <a:gd name="T4" fmla="*/ 0 w 480"/>
                <a:gd name="T5" fmla="*/ 1920 h 1920"/>
                <a:gd name="T6" fmla="*/ 480 w 480"/>
                <a:gd name="T7" fmla="*/ 1440 h 1920"/>
                <a:gd name="T8" fmla="*/ 480 w 480"/>
                <a:gd name="T9" fmla="*/ 0 h 19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0" h="1920">
                  <a:moveTo>
                    <a:pt x="480" y="0"/>
                  </a:moveTo>
                  <a:lnTo>
                    <a:pt x="0" y="480"/>
                  </a:lnTo>
                  <a:lnTo>
                    <a:pt x="0" y="1920"/>
                  </a:lnTo>
                  <a:lnTo>
                    <a:pt x="480" y="1440"/>
                  </a:lnTo>
                  <a:lnTo>
                    <a:pt x="480" y="0"/>
                  </a:lnTo>
                  <a:close/>
                </a:path>
              </a:pathLst>
            </a:custGeom>
            <a:noFill/>
            <a:ln w="9525">
              <a:solidFill>
                <a:schemeClr val="tx1"/>
              </a:solidFill>
              <a:beve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endParaRPr>
            </a:p>
          </p:txBody>
        </p:sp>
        <p:sp>
          <p:nvSpPr>
            <p:cNvPr id="19" name="Freeform 16"/>
            <p:cNvSpPr>
              <a:spLocks noChangeArrowheads="1"/>
            </p:cNvSpPr>
            <p:nvPr/>
          </p:nvSpPr>
          <p:spPr bwMode="auto">
            <a:xfrm>
              <a:off x="2338" y="0"/>
              <a:ext cx="495" cy="1926"/>
            </a:xfrm>
            <a:custGeom>
              <a:avLst/>
              <a:gdLst>
                <a:gd name="T0" fmla="*/ 480 w 480"/>
                <a:gd name="T1" fmla="*/ 0 h 1920"/>
                <a:gd name="T2" fmla="*/ 0 w 480"/>
                <a:gd name="T3" fmla="*/ 480 h 1920"/>
                <a:gd name="T4" fmla="*/ 0 w 480"/>
                <a:gd name="T5" fmla="*/ 1920 h 1920"/>
                <a:gd name="T6" fmla="*/ 480 w 480"/>
                <a:gd name="T7" fmla="*/ 1440 h 1920"/>
                <a:gd name="T8" fmla="*/ 480 w 480"/>
                <a:gd name="T9" fmla="*/ 0 h 19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0" h="1920">
                  <a:moveTo>
                    <a:pt x="480" y="0"/>
                  </a:moveTo>
                  <a:lnTo>
                    <a:pt x="0" y="480"/>
                  </a:lnTo>
                  <a:lnTo>
                    <a:pt x="0" y="1920"/>
                  </a:lnTo>
                  <a:lnTo>
                    <a:pt x="480" y="1440"/>
                  </a:lnTo>
                  <a:lnTo>
                    <a:pt x="480" y="0"/>
                  </a:lnTo>
                  <a:close/>
                </a:path>
              </a:pathLst>
            </a:custGeom>
            <a:solidFill>
              <a:schemeClr val="bg2"/>
            </a:solidFill>
            <a:ln w="9525">
              <a:solidFill>
                <a:schemeClr val="tx1"/>
              </a:solidFill>
              <a:bevel/>
            </a:ln>
          </p:spPr>
          <p:txBody>
            <a:bodyPr/>
            <a:lstStyle/>
            <a:p>
              <a:endParaRPr lang="zh-CN" altLang="en-US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endParaRPr>
            </a:p>
          </p:txBody>
        </p:sp>
        <p:sp>
          <p:nvSpPr>
            <p:cNvPr id="20" name="Freeform 17"/>
            <p:cNvSpPr>
              <a:spLocks noChangeArrowheads="1"/>
            </p:cNvSpPr>
            <p:nvPr/>
          </p:nvSpPr>
          <p:spPr bwMode="auto">
            <a:xfrm>
              <a:off x="0" y="0"/>
              <a:ext cx="480" cy="1920"/>
            </a:xfrm>
            <a:custGeom>
              <a:avLst/>
              <a:gdLst>
                <a:gd name="T0" fmla="*/ 480 w 480"/>
                <a:gd name="T1" fmla="*/ 0 h 1920"/>
                <a:gd name="T2" fmla="*/ 0 w 480"/>
                <a:gd name="T3" fmla="*/ 480 h 1920"/>
                <a:gd name="T4" fmla="*/ 0 w 480"/>
                <a:gd name="T5" fmla="*/ 1920 h 1920"/>
                <a:gd name="T6" fmla="*/ 480 w 480"/>
                <a:gd name="T7" fmla="*/ 1440 h 1920"/>
                <a:gd name="T8" fmla="*/ 480 w 480"/>
                <a:gd name="T9" fmla="*/ 0 h 19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0" h="1920">
                  <a:moveTo>
                    <a:pt x="480" y="0"/>
                  </a:moveTo>
                  <a:lnTo>
                    <a:pt x="0" y="480"/>
                  </a:lnTo>
                  <a:lnTo>
                    <a:pt x="0" y="1920"/>
                  </a:lnTo>
                  <a:lnTo>
                    <a:pt x="480" y="1440"/>
                  </a:lnTo>
                  <a:lnTo>
                    <a:pt x="480" y="0"/>
                  </a:lnTo>
                  <a:close/>
                </a:path>
              </a:pathLst>
            </a:custGeom>
            <a:solidFill>
              <a:srgbClr val="00FF00"/>
            </a:solidFill>
            <a:ln w="9525">
              <a:solidFill>
                <a:schemeClr val="tx1"/>
              </a:solidFill>
              <a:bevel/>
            </a:ln>
          </p:spPr>
          <p:txBody>
            <a:bodyPr/>
            <a:lstStyle/>
            <a:p>
              <a:endParaRPr lang="zh-CN" altLang="en-US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endParaRPr>
            </a:p>
          </p:txBody>
        </p:sp>
      </p:grpSp>
      <p:grpSp>
        <p:nvGrpSpPr>
          <p:cNvPr id="21" name="组合 27"/>
          <p:cNvGrpSpPr/>
          <p:nvPr/>
        </p:nvGrpSpPr>
        <p:grpSpPr bwMode="auto">
          <a:xfrm>
            <a:off x="811531" y="1347310"/>
            <a:ext cx="987425" cy="754062"/>
            <a:chOff x="1277" y="3118"/>
            <a:chExt cx="1555" cy="1187"/>
          </a:xfrm>
        </p:grpSpPr>
        <p:pic>
          <p:nvPicPr>
            <p:cNvPr id="22" name="Picture 46" descr="U1ppt题号1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77" y="3118"/>
              <a:ext cx="1555" cy="11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3" name="文本框 6"/>
            <p:cNvSpPr txBox="1">
              <a:spLocks noChangeArrowheads="1"/>
            </p:cNvSpPr>
            <p:nvPr/>
          </p:nvSpPr>
          <p:spPr bwMode="auto">
            <a:xfrm>
              <a:off x="1732" y="3262"/>
              <a:ext cx="610" cy="7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defTabSz="6858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defTabSz="6858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defTabSz="6858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defTabSz="6858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defTabSz="6858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defTabSz="6858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defTabSz="6858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defTabSz="6858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defTabSz="6858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r>
                <a:rPr lang="en-US" altLang="zh-CN" sz="2400" b="1">
                  <a:solidFill>
                    <a:srgbClr val="0168B7"/>
                  </a:solidFill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rPr>
                <a:t>1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2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2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2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文本框 11"/>
          <p:cNvSpPr txBox="1"/>
          <p:nvPr/>
        </p:nvSpPr>
        <p:spPr>
          <a:xfrm>
            <a:off x="406686" y="529094"/>
            <a:ext cx="2952260" cy="58477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ctr" fontAlgn="auto">
              <a:defRPr/>
            </a:pPr>
            <a:r>
              <a:rPr lang="zh-CN" altLang="en-US" sz="3200" noProof="1">
                <a:solidFill>
                  <a:schemeClr val="bg1"/>
                </a:solidFill>
                <a:latin typeface="OPPOSans H" panose="00020600040101010101" pitchFamily="18" charset="-122"/>
                <a:ea typeface="OPPOSans H" panose="00020600040101010101" pitchFamily="18" charset="-122"/>
                <a:cs typeface="黑体" panose="02010609060101010101" charset="-122"/>
                <a:sym typeface="OPPOSans H" panose="00020600040101010101" pitchFamily="18" charset="-122"/>
              </a:rPr>
              <a:t>探索新知</a:t>
            </a:r>
          </a:p>
        </p:txBody>
      </p:sp>
      <p:sp>
        <p:nvSpPr>
          <p:cNvPr id="3" name="Freeform 2"/>
          <p:cNvSpPr>
            <a:spLocks noChangeArrowheads="1"/>
          </p:cNvSpPr>
          <p:nvPr/>
        </p:nvSpPr>
        <p:spPr bwMode="auto">
          <a:xfrm>
            <a:off x="3171825" y="4622800"/>
            <a:ext cx="5848350" cy="992187"/>
          </a:xfrm>
          <a:custGeom>
            <a:avLst/>
            <a:gdLst>
              <a:gd name="T0" fmla="*/ 480 w 2832"/>
              <a:gd name="T1" fmla="*/ 0 h 480"/>
              <a:gd name="T2" fmla="*/ 0 w 2832"/>
              <a:gd name="T3" fmla="*/ 480 h 480"/>
              <a:gd name="T4" fmla="*/ 2352 w 2832"/>
              <a:gd name="T5" fmla="*/ 480 h 480"/>
              <a:gd name="T6" fmla="*/ 2832 w 2832"/>
              <a:gd name="T7" fmla="*/ 0 h 480"/>
              <a:gd name="T8" fmla="*/ 480 w 2832"/>
              <a:gd name="T9" fmla="*/ 0 h 4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832" h="480">
                <a:moveTo>
                  <a:pt x="480" y="0"/>
                </a:moveTo>
                <a:lnTo>
                  <a:pt x="0" y="480"/>
                </a:lnTo>
                <a:lnTo>
                  <a:pt x="2352" y="480"/>
                </a:lnTo>
                <a:lnTo>
                  <a:pt x="2832" y="0"/>
                </a:lnTo>
                <a:lnTo>
                  <a:pt x="480" y="0"/>
                </a:lnTo>
                <a:close/>
              </a:path>
            </a:pathLst>
          </a:custGeom>
          <a:solidFill>
            <a:srgbClr val="FFCC00"/>
          </a:solidFill>
          <a:ln w="9525">
            <a:solidFill>
              <a:schemeClr val="tx1"/>
            </a:solidFill>
            <a:bevel/>
          </a:ln>
        </p:spPr>
        <p:txBody>
          <a:bodyPr/>
          <a:lstStyle/>
          <a:p>
            <a:endParaRPr lang="zh-CN" altLang="en-US">
              <a:latin typeface="OPPOSans R" panose="00020600040101010101" pitchFamily="18" charset="-122"/>
              <a:ea typeface="OPPOSans R" panose="00020600040101010101" pitchFamily="18" charset="-122"/>
              <a:cs typeface="OPPOSans R" panose="00020600040101010101" pitchFamily="18" charset="-122"/>
              <a:sym typeface="OPPOSans R" panose="00020600040101010101" pitchFamily="18" charset="-122"/>
            </a:endParaRPr>
          </a:p>
        </p:txBody>
      </p:sp>
      <p:sp>
        <p:nvSpPr>
          <p:cNvPr id="4" name="Freeform 3"/>
          <p:cNvSpPr>
            <a:spLocks noChangeArrowheads="1"/>
          </p:cNvSpPr>
          <p:nvPr/>
        </p:nvSpPr>
        <p:spPr bwMode="auto">
          <a:xfrm>
            <a:off x="3171825" y="1649411"/>
            <a:ext cx="5848350" cy="992188"/>
          </a:xfrm>
          <a:custGeom>
            <a:avLst/>
            <a:gdLst>
              <a:gd name="T0" fmla="*/ 480 w 2832"/>
              <a:gd name="T1" fmla="*/ 0 h 480"/>
              <a:gd name="T2" fmla="*/ 0 w 2832"/>
              <a:gd name="T3" fmla="*/ 480 h 480"/>
              <a:gd name="T4" fmla="*/ 2352 w 2832"/>
              <a:gd name="T5" fmla="*/ 480 h 480"/>
              <a:gd name="T6" fmla="*/ 2832 w 2832"/>
              <a:gd name="T7" fmla="*/ 0 h 480"/>
              <a:gd name="T8" fmla="*/ 480 w 2832"/>
              <a:gd name="T9" fmla="*/ 0 h 4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832" h="480">
                <a:moveTo>
                  <a:pt x="480" y="0"/>
                </a:moveTo>
                <a:lnTo>
                  <a:pt x="0" y="480"/>
                </a:lnTo>
                <a:lnTo>
                  <a:pt x="2352" y="480"/>
                </a:lnTo>
                <a:lnTo>
                  <a:pt x="2832" y="0"/>
                </a:lnTo>
                <a:lnTo>
                  <a:pt x="480" y="0"/>
                </a:lnTo>
                <a:close/>
              </a:path>
            </a:pathLst>
          </a:custGeom>
          <a:solidFill>
            <a:srgbClr val="FFCC00"/>
          </a:solidFill>
          <a:ln w="9525">
            <a:solidFill>
              <a:schemeClr val="tx1"/>
            </a:solidFill>
            <a:bevel/>
          </a:ln>
        </p:spPr>
        <p:txBody>
          <a:bodyPr/>
          <a:lstStyle/>
          <a:p>
            <a:endParaRPr lang="zh-CN" altLang="en-US">
              <a:latin typeface="OPPOSans R" panose="00020600040101010101" pitchFamily="18" charset="-122"/>
              <a:ea typeface="OPPOSans R" panose="00020600040101010101" pitchFamily="18" charset="-122"/>
              <a:cs typeface="OPPOSans R" panose="00020600040101010101" pitchFamily="18" charset="-122"/>
              <a:sym typeface="OPPOSans R" panose="00020600040101010101" pitchFamily="18" charset="-122"/>
            </a:endParaRPr>
          </a:p>
        </p:txBody>
      </p:sp>
      <p:grpSp>
        <p:nvGrpSpPr>
          <p:cNvPr id="5" name="Group 4"/>
          <p:cNvGrpSpPr/>
          <p:nvPr/>
        </p:nvGrpSpPr>
        <p:grpSpPr bwMode="auto">
          <a:xfrm>
            <a:off x="3171825" y="1649412"/>
            <a:ext cx="5848350" cy="3965575"/>
            <a:chOff x="0" y="0"/>
            <a:chExt cx="2832" cy="1920"/>
          </a:xfrm>
        </p:grpSpPr>
        <p:sp>
          <p:nvSpPr>
            <p:cNvPr id="6" name="Line 5"/>
            <p:cNvSpPr>
              <a:spLocks noChangeShapeType="1"/>
            </p:cNvSpPr>
            <p:nvPr/>
          </p:nvSpPr>
          <p:spPr bwMode="auto">
            <a:xfrm>
              <a:off x="480" y="0"/>
              <a:ext cx="0" cy="14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sysDot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endParaRPr>
            </a:p>
          </p:txBody>
        </p:sp>
        <p:sp>
          <p:nvSpPr>
            <p:cNvPr id="7" name="Line 6"/>
            <p:cNvSpPr>
              <a:spLocks noChangeShapeType="1"/>
            </p:cNvSpPr>
            <p:nvPr/>
          </p:nvSpPr>
          <p:spPr bwMode="auto">
            <a:xfrm flipV="1">
              <a:off x="0" y="1440"/>
              <a:ext cx="480" cy="48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sysDot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endParaRPr>
            </a:p>
          </p:txBody>
        </p:sp>
        <p:sp>
          <p:nvSpPr>
            <p:cNvPr id="8" name="Line 7"/>
            <p:cNvSpPr>
              <a:spLocks noChangeShapeType="1"/>
            </p:cNvSpPr>
            <p:nvPr/>
          </p:nvSpPr>
          <p:spPr bwMode="auto">
            <a:xfrm>
              <a:off x="480" y="1440"/>
              <a:ext cx="2352" cy="0"/>
            </a:xfrm>
            <a:prstGeom prst="line">
              <a:avLst/>
            </a:prstGeom>
            <a:noFill/>
            <a:ln w="9525" cap="rnd">
              <a:solidFill>
                <a:schemeClr val="tx1"/>
              </a:solidFill>
              <a:prstDash val="sysDot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endParaRPr>
            </a:p>
          </p:txBody>
        </p:sp>
        <p:sp>
          <p:nvSpPr>
            <p:cNvPr id="9" name="AutoShape 8"/>
            <p:cNvSpPr>
              <a:spLocks noChangeArrowheads="1"/>
            </p:cNvSpPr>
            <p:nvPr/>
          </p:nvSpPr>
          <p:spPr bwMode="auto">
            <a:xfrm>
              <a:off x="0" y="0"/>
              <a:ext cx="2832" cy="1920"/>
            </a:xfrm>
            <a:prstGeom prst="cube">
              <a:avLst>
                <a:gd name="adj" fmla="val 25000"/>
              </a:avLst>
            </a:prstGeom>
            <a:noFill/>
            <a:ln w="9525">
              <a:solidFill>
                <a:schemeClr val="tx1"/>
              </a:solidFill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>
                <a:spcBef>
                  <a:spcPct val="20000"/>
                </a:spcBef>
              </a:pPr>
              <a:endParaRPr lang="zh-CN" altLang="en-US" sz="100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1.48148E-6 L -0.00052 0.44074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" y="2203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52 0.44074 L 0 -1.48148E-6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" y="-2203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文本框 11"/>
          <p:cNvSpPr txBox="1"/>
          <p:nvPr/>
        </p:nvSpPr>
        <p:spPr>
          <a:xfrm>
            <a:off x="406686" y="529094"/>
            <a:ext cx="2952260" cy="58477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ctr" fontAlgn="auto">
              <a:defRPr/>
            </a:pPr>
            <a:r>
              <a:rPr lang="zh-CN" altLang="en-US" sz="3200" noProof="1">
                <a:solidFill>
                  <a:schemeClr val="bg1"/>
                </a:solidFill>
                <a:latin typeface="OPPOSans H" panose="00020600040101010101" pitchFamily="18" charset="-122"/>
                <a:ea typeface="OPPOSans H" panose="00020600040101010101" pitchFamily="18" charset="-122"/>
                <a:cs typeface="黑体" panose="02010609060101010101" charset="-122"/>
                <a:sym typeface="OPPOSans H" panose="00020600040101010101" pitchFamily="18" charset="-122"/>
              </a:rPr>
              <a:t>探索新知</a:t>
            </a:r>
          </a:p>
        </p:txBody>
      </p:sp>
      <p:sp>
        <p:nvSpPr>
          <p:cNvPr id="3" name="Freeform 2"/>
          <p:cNvSpPr>
            <a:spLocks noChangeArrowheads="1"/>
          </p:cNvSpPr>
          <p:nvPr/>
        </p:nvSpPr>
        <p:spPr bwMode="auto">
          <a:xfrm>
            <a:off x="2889250" y="1700214"/>
            <a:ext cx="990600" cy="3963987"/>
          </a:xfrm>
          <a:custGeom>
            <a:avLst/>
            <a:gdLst>
              <a:gd name="T0" fmla="*/ 480 w 480"/>
              <a:gd name="T1" fmla="*/ 0 h 1920"/>
              <a:gd name="T2" fmla="*/ 0 w 480"/>
              <a:gd name="T3" fmla="*/ 480 h 1920"/>
              <a:gd name="T4" fmla="*/ 0 w 480"/>
              <a:gd name="T5" fmla="*/ 1920 h 1920"/>
              <a:gd name="T6" fmla="*/ 480 w 480"/>
              <a:gd name="T7" fmla="*/ 1440 h 1920"/>
              <a:gd name="T8" fmla="*/ 480 w 480"/>
              <a:gd name="T9" fmla="*/ 0 h 19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80" h="1920">
                <a:moveTo>
                  <a:pt x="480" y="0"/>
                </a:moveTo>
                <a:lnTo>
                  <a:pt x="0" y="480"/>
                </a:lnTo>
                <a:lnTo>
                  <a:pt x="0" y="1920"/>
                </a:lnTo>
                <a:lnTo>
                  <a:pt x="480" y="1440"/>
                </a:lnTo>
                <a:lnTo>
                  <a:pt x="480" y="0"/>
                </a:lnTo>
                <a:close/>
              </a:path>
            </a:pathLst>
          </a:custGeom>
          <a:solidFill>
            <a:srgbClr val="00FF00"/>
          </a:solidFill>
          <a:ln w="9525">
            <a:solidFill>
              <a:schemeClr val="tx1"/>
            </a:solidFill>
            <a:bevel/>
          </a:ln>
        </p:spPr>
        <p:txBody>
          <a:bodyPr/>
          <a:lstStyle/>
          <a:p>
            <a:endParaRPr lang="zh-CN" altLang="en-US">
              <a:latin typeface="OPPOSans R" panose="00020600040101010101" pitchFamily="18" charset="-122"/>
              <a:ea typeface="OPPOSans R" panose="00020600040101010101" pitchFamily="18" charset="-122"/>
              <a:cs typeface="OPPOSans R" panose="00020600040101010101" pitchFamily="18" charset="-122"/>
              <a:sym typeface="OPPOSans R" panose="00020600040101010101" pitchFamily="18" charset="-122"/>
            </a:endParaRPr>
          </a:p>
        </p:txBody>
      </p:sp>
      <p:grpSp>
        <p:nvGrpSpPr>
          <p:cNvPr id="4" name="Group 3"/>
          <p:cNvGrpSpPr/>
          <p:nvPr/>
        </p:nvGrpSpPr>
        <p:grpSpPr bwMode="auto">
          <a:xfrm>
            <a:off x="2889251" y="1700214"/>
            <a:ext cx="5846763" cy="3963987"/>
            <a:chOff x="0" y="0"/>
            <a:chExt cx="2832" cy="1920"/>
          </a:xfrm>
        </p:grpSpPr>
        <p:sp>
          <p:nvSpPr>
            <p:cNvPr id="5" name="Line 4"/>
            <p:cNvSpPr>
              <a:spLocks noChangeShapeType="1"/>
            </p:cNvSpPr>
            <p:nvPr/>
          </p:nvSpPr>
          <p:spPr bwMode="auto">
            <a:xfrm>
              <a:off x="480" y="0"/>
              <a:ext cx="0" cy="14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sysDot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endParaRPr>
            </a:p>
          </p:txBody>
        </p:sp>
        <p:sp>
          <p:nvSpPr>
            <p:cNvPr id="6" name="Line 5"/>
            <p:cNvSpPr>
              <a:spLocks noChangeShapeType="1"/>
            </p:cNvSpPr>
            <p:nvPr/>
          </p:nvSpPr>
          <p:spPr bwMode="auto">
            <a:xfrm flipV="1">
              <a:off x="0" y="1440"/>
              <a:ext cx="480" cy="48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sysDot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endParaRPr>
            </a:p>
          </p:txBody>
        </p:sp>
        <p:sp>
          <p:nvSpPr>
            <p:cNvPr id="7" name="Line 6"/>
            <p:cNvSpPr>
              <a:spLocks noChangeShapeType="1"/>
            </p:cNvSpPr>
            <p:nvPr/>
          </p:nvSpPr>
          <p:spPr bwMode="auto">
            <a:xfrm>
              <a:off x="480" y="1440"/>
              <a:ext cx="2352" cy="0"/>
            </a:xfrm>
            <a:prstGeom prst="line">
              <a:avLst/>
            </a:prstGeom>
            <a:noFill/>
            <a:ln w="9525" cap="rnd">
              <a:solidFill>
                <a:schemeClr val="tx1"/>
              </a:solidFill>
              <a:prstDash val="sysDot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endParaRPr>
            </a:p>
          </p:txBody>
        </p:sp>
        <p:sp>
          <p:nvSpPr>
            <p:cNvPr id="8" name="AutoShape 7"/>
            <p:cNvSpPr>
              <a:spLocks noChangeArrowheads="1"/>
            </p:cNvSpPr>
            <p:nvPr/>
          </p:nvSpPr>
          <p:spPr bwMode="auto">
            <a:xfrm>
              <a:off x="0" y="0"/>
              <a:ext cx="2832" cy="1920"/>
            </a:xfrm>
            <a:prstGeom prst="cube">
              <a:avLst>
                <a:gd name="adj" fmla="val 25000"/>
              </a:avLst>
            </a:prstGeom>
            <a:noFill/>
            <a:ln w="9525">
              <a:solidFill>
                <a:schemeClr val="tx1"/>
              </a:solidFill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>
                <a:spcBef>
                  <a:spcPct val="20000"/>
                </a:spcBef>
              </a:pPr>
              <a:endParaRPr lang="zh-CN" altLang="en-US" sz="100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endParaRPr>
            </a:p>
          </p:txBody>
        </p:sp>
      </p:grpSp>
      <p:sp>
        <p:nvSpPr>
          <p:cNvPr id="9" name="Freeform 8"/>
          <p:cNvSpPr>
            <a:spLocks noChangeArrowheads="1"/>
          </p:cNvSpPr>
          <p:nvPr/>
        </p:nvSpPr>
        <p:spPr bwMode="auto">
          <a:xfrm>
            <a:off x="7745413" y="1700214"/>
            <a:ext cx="990600" cy="3963987"/>
          </a:xfrm>
          <a:custGeom>
            <a:avLst/>
            <a:gdLst>
              <a:gd name="T0" fmla="*/ 480 w 480"/>
              <a:gd name="T1" fmla="*/ 0 h 1920"/>
              <a:gd name="T2" fmla="*/ 0 w 480"/>
              <a:gd name="T3" fmla="*/ 480 h 1920"/>
              <a:gd name="T4" fmla="*/ 0 w 480"/>
              <a:gd name="T5" fmla="*/ 1920 h 1920"/>
              <a:gd name="T6" fmla="*/ 480 w 480"/>
              <a:gd name="T7" fmla="*/ 1440 h 1920"/>
              <a:gd name="T8" fmla="*/ 480 w 480"/>
              <a:gd name="T9" fmla="*/ 0 h 19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80" h="1920">
                <a:moveTo>
                  <a:pt x="480" y="0"/>
                </a:moveTo>
                <a:lnTo>
                  <a:pt x="0" y="480"/>
                </a:lnTo>
                <a:lnTo>
                  <a:pt x="0" y="1920"/>
                </a:lnTo>
                <a:lnTo>
                  <a:pt x="480" y="1440"/>
                </a:lnTo>
                <a:lnTo>
                  <a:pt x="480" y="0"/>
                </a:lnTo>
                <a:close/>
              </a:path>
            </a:pathLst>
          </a:custGeom>
          <a:solidFill>
            <a:srgbClr val="00FF00"/>
          </a:solidFill>
          <a:ln w="9525">
            <a:solidFill>
              <a:schemeClr val="tx1"/>
            </a:solidFill>
            <a:bevel/>
          </a:ln>
        </p:spPr>
        <p:txBody>
          <a:bodyPr/>
          <a:lstStyle/>
          <a:p>
            <a:endParaRPr lang="zh-CN" altLang="en-US">
              <a:latin typeface="OPPOSans R" panose="00020600040101010101" pitchFamily="18" charset="-122"/>
              <a:ea typeface="OPPOSans R" panose="00020600040101010101" pitchFamily="18" charset="-122"/>
              <a:cs typeface="OPPOSans R" panose="00020600040101010101" pitchFamily="18" charset="-122"/>
              <a:sym typeface="OPPOSans R" panose="00020600040101010101" pitchFamily="18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56 -3.33333E-6 L 0.40642 -3.33333E-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20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40642 -3.33333E-6 L 0.00121 -3.33333E-6 " pathEditMode="relative" rAng="0" ptsTypes="AA">
                                      <p:cBhvr>
                                        <p:cTn id="1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20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文本框 11"/>
          <p:cNvSpPr txBox="1"/>
          <p:nvPr/>
        </p:nvSpPr>
        <p:spPr>
          <a:xfrm>
            <a:off x="406686" y="529094"/>
            <a:ext cx="2952260" cy="58477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ctr" fontAlgn="auto">
              <a:defRPr/>
            </a:pPr>
            <a:r>
              <a:rPr lang="zh-CN" altLang="en-US" sz="3200" noProof="1">
                <a:solidFill>
                  <a:schemeClr val="bg1"/>
                </a:solidFill>
                <a:latin typeface="OPPOSans H" panose="00020600040101010101" pitchFamily="18" charset="-122"/>
                <a:ea typeface="OPPOSans H" panose="00020600040101010101" pitchFamily="18" charset="-122"/>
                <a:cs typeface="黑体" panose="02010609060101010101" charset="-122"/>
                <a:sym typeface="OPPOSans H" panose="00020600040101010101" pitchFamily="18" charset="-122"/>
              </a:rPr>
              <a:t>探索新知</a:t>
            </a:r>
          </a:p>
        </p:txBody>
      </p:sp>
      <p:sp>
        <p:nvSpPr>
          <p:cNvPr id="3" name="Text Box 9"/>
          <p:cNvSpPr txBox="1">
            <a:spLocks noChangeArrowheads="1"/>
          </p:cNvSpPr>
          <p:nvPr/>
        </p:nvSpPr>
        <p:spPr bwMode="auto">
          <a:xfrm>
            <a:off x="8305800" y="2421890"/>
            <a:ext cx="2902268" cy="514051"/>
          </a:xfrm>
          <a:prstGeom prst="rect">
            <a:avLst/>
          </a:prstGeom>
          <a:solidFill>
            <a:schemeClr val="accent2"/>
          </a:solidFill>
          <a:ln w="9525">
            <a:noFill/>
          </a:ln>
        </p:spPr>
        <p:txBody>
          <a:bodyPr wrap="square">
            <a:spAutoFit/>
          </a:bodyPr>
          <a:lstStyle>
            <a:defPPr>
              <a:defRPr lang="zh-CN"/>
            </a:defPPr>
            <a:lvl1pPr>
              <a:lnSpc>
                <a:spcPct val="120000"/>
              </a:lnSpc>
              <a:spcBef>
                <a:spcPct val="20000"/>
              </a:spcBef>
              <a:defRPr sz="2400" b="1">
                <a:solidFill>
                  <a:schemeClr val="bg1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</a:defRPr>
            </a:lvl1pPr>
          </a:lstStyle>
          <a:p>
            <a:pPr algn="ctr"/>
            <a:r>
              <a:rPr lang="zh-CN" altLang="en-US" dirty="0">
                <a:sym typeface="OPPOSans R" panose="00020600040101010101" pitchFamily="18" charset="-122"/>
              </a:rPr>
              <a:t>相对的面完全相同</a:t>
            </a:r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2868613" y="1560514"/>
            <a:ext cx="4856162" cy="2973387"/>
          </a:xfrm>
          <a:prstGeom prst="rect">
            <a:avLst/>
          </a:prstGeom>
          <a:solidFill>
            <a:srgbClr val="00B050"/>
          </a:solidFill>
          <a:ln w="9525">
            <a:solidFill>
              <a:schemeClr val="tx1"/>
            </a:solidFill>
            <a:miter lim="800000"/>
          </a:ln>
        </p:spPr>
        <p:txBody>
          <a:bodyPr wrap="none" anchor="ctr"/>
          <a:lstStyle/>
          <a:p>
            <a:pPr>
              <a:spcBef>
                <a:spcPct val="20000"/>
              </a:spcBef>
            </a:pPr>
            <a:endParaRPr lang="zh-CN" altLang="en-US" sz="100">
              <a:latin typeface="OPPOSans R" panose="00020600040101010101" pitchFamily="18" charset="-122"/>
              <a:ea typeface="OPPOSans R" panose="00020600040101010101" pitchFamily="18" charset="-122"/>
              <a:cs typeface="OPPOSans R" panose="00020600040101010101" pitchFamily="18" charset="-122"/>
              <a:sym typeface="OPPOSans R" panose="00020600040101010101" pitchFamily="18" charset="-122"/>
            </a:endParaRPr>
          </a:p>
        </p:txBody>
      </p:sp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1860551" y="2551114"/>
            <a:ext cx="4856163" cy="2973387"/>
          </a:xfrm>
          <a:prstGeom prst="rect">
            <a:avLst/>
          </a:prstGeom>
          <a:solidFill>
            <a:srgbClr val="00B050"/>
          </a:solidFill>
          <a:ln w="9525">
            <a:solidFill>
              <a:schemeClr val="tx1"/>
            </a:solidFill>
            <a:miter lim="800000"/>
          </a:ln>
        </p:spPr>
        <p:txBody>
          <a:bodyPr wrap="none" anchor="ctr"/>
          <a:lstStyle/>
          <a:p>
            <a:pPr>
              <a:spcBef>
                <a:spcPct val="20000"/>
              </a:spcBef>
            </a:pPr>
            <a:endParaRPr lang="zh-CN" altLang="en-US" sz="100">
              <a:latin typeface="OPPOSans R" panose="00020600040101010101" pitchFamily="18" charset="-122"/>
              <a:ea typeface="OPPOSans R" panose="00020600040101010101" pitchFamily="18" charset="-122"/>
              <a:cs typeface="OPPOSans R" panose="00020600040101010101" pitchFamily="18" charset="-122"/>
              <a:sym typeface="OPPOSans R" panose="00020600040101010101" pitchFamily="18" charset="-122"/>
            </a:endParaRPr>
          </a:p>
        </p:txBody>
      </p:sp>
      <p:grpSp>
        <p:nvGrpSpPr>
          <p:cNvPr id="6" name="Group 4"/>
          <p:cNvGrpSpPr/>
          <p:nvPr/>
        </p:nvGrpSpPr>
        <p:grpSpPr bwMode="auto">
          <a:xfrm>
            <a:off x="1878013" y="1560514"/>
            <a:ext cx="5846762" cy="3963987"/>
            <a:chOff x="0" y="0"/>
            <a:chExt cx="2832" cy="1920"/>
          </a:xfrm>
        </p:grpSpPr>
        <p:sp>
          <p:nvSpPr>
            <p:cNvPr id="7" name="Line 5"/>
            <p:cNvSpPr>
              <a:spLocks noChangeShapeType="1"/>
            </p:cNvSpPr>
            <p:nvPr/>
          </p:nvSpPr>
          <p:spPr bwMode="auto">
            <a:xfrm>
              <a:off x="480" y="0"/>
              <a:ext cx="0" cy="14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sysDot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endParaRPr>
            </a:p>
          </p:txBody>
        </p:sp>
        <p:sp>
          <p:nvSpPr>
            <p:cNvPr id="8" name="Line 6"/>
            <p:cNvSpPr>
              <a:spLocks noChangeShapeType="1"/>
            </p:cNvSpPr>
            <p:nvPr/>
          </p:nvSpPr>
          <p:spPr bwMode="auto">
            <a:xfrm flipV="1">
              <a:off x="0" y="1440"/>
              <a:ext cx="480" cy="48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sysDot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endParaRPr>
            </a:p>
          </p:txBody>
        </p:sp>
        <p:sp>
          <p:nvSpPr>
            <p:cNvPr id="9" name="Line 7"/>
            <p:cNvSpPr>
              <a:spLocks noChangeShapeType="1"/>
            </p:cNvSpPr>
            <p:nvPr/>
          </p:nvSpPr>
          <p:spPr bwMode="auto">
            <a:xfrm>
              <a:off x="480" y="1440"/>
              <a:ext cx="2352" cy="0"/>
            </a:xfrm>
            <a:prstGeom prst="line">
              <a:avLst/>
            </a:prstGeom>
            <a:noFill/>
            <a:ln w="9525" cap="rnd">
              <a:solidFill>
                <a:schemeClr val="tx1"/>
              </a:solidFill>
              <a:prstDash val="sysDot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endParaRPr>
            </a:p>
          </p:txBody>
        </p:sp>
        <p:sp>
          <p:nvSpPr>
            <p:cNvPr id="10" name="AutoShape 8"/>
            <p:cNvSpPr>
              <a:spLocks noChangeArrowheads="1"/>
            </p:cNvSpPr>
            <p:nvPr/>
          </p:nvSpPr>
          <p:spPr bwMode="auto">
            <a:xfrm>
              <a:off x="0" y="0"/>
              <a:ext cx="2832" cy="1920"/>
            </a:xfrm>
            <a:prstGeom prst="cube">
              <a:avLst>
                <a:gd name="adj" fmla="val 25000"/>
              </a:avLst>
            </a:prstGeom>
            <a:noFill/>
            <a:ln w="9525">
              <a:solidFill>
                <a:schemeClr val="tx1"/>
              </a:solidFill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>
                <a:spcBef>
                  <a:spcPct val="20000"/>
                </a:spcBef>
              </a:pPr>
              <a:endParaRPr lang="zh-CN" altLang="en-US" sz="100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000 0.000000 L 0.084861 -0.147654 L 0.084861 -0.147654 " pathEditMode="relative" rAng="0" ptsTypes="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84583 -0.147531 L 0.000000 0.000000 " pathEditMode="relative" rAng="0" ptsTypes="">
                                      <p:cBhvr>
                                        <p:cTn id="1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5" grpId="0" bldLvl="0" animBg="1"/>
      <p:bldP spid="5" grpId="1" bldLvl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文本框 11"/>
          <p:cNvSpPr txBox="1"/>
          <p:nvPr/>
        </p:nvSpPr>
        <p:spPr>
          <a:xfrm>
            <a:off x="406686" y="529094"/>
            <a:ext cx="2952260" cy="58477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ctr" fontAlgn="auto">
              <a:defRPr/>
            </a:pPr>
            <a:r>
              <a:rPr lang="zh-CN" altLang="en-US" sz="3200" noProof="1">
                <a:solidFill>
                  <a:schemeClr val="bg1"/>
                </a:solidFill>
                <a:latin typeface="OPPOSans H" panose="00020600040101010101" pitchFamily="18" charset="-122"/>
                <a:ea typeface="OPPOSans H" panose="00020600040101010101" pitchFamily="18" charset="-122"/>
                <a:cs typeface="黑体" panose="02010609060101010101" charset="-122"/>
                <a:sym typeface="OPPOSans H" panose="00020600040101010101" pitchFamily="18" charset="-122"/>
              </a:rPr>
              <a:t>探索新知</a:t>
            </a:r>
          </a:p>
        </p:txBody>
      </p:sp>
      <p:sp>
        <p:nvSpPr>
          <p:cNvPr id="3" name="AutoShape 2"/>
          <p:cNvSpPr>
            <a:spLocks noChangeArrowheads="1"/>
          </p:cNvSpPr>
          <p:nvPr/>
        </p:nvSpPr>
        <p:spPr bwMode="auto">
          <a:xfrm>
            <a:off x="2258379" y="1761490"/>
            <a:ext cx="7037387" cy="4064000"/>
          </a:xfrm>
          <a:prstGeom prst="cube">
            <a:avLst>
              <a:gd name="adj" fmla="val 25000"/>
            </a:avLst>
          </a:prstGeom>
          <a:noFill/>
          <a:ln w="19050">
            <a:solidFill>
              <a:schemeClr val="tx1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>
              <a:spcBef>
                <a:spcPct val="20000"/>
              </a:spcBef>
            </a:pPr>
            <a:endParaRPr lang="zh-CN" altLang="en-US" sz="100">
              <a:latin typeface="OPPOSans R" panose="00020600040101010101" pitchFamily="18" charset="-122"/>
              <a:ea typeface="OPPOSans R" panose="00020600040101010101" pitchFamily="18" charset="-122"/>
              <a:cs typeface="OPPOSans R" panose="00020600040101010101" pitchFamily="18" charset="-122"/>
              <a:sym typeface="OPPOSans R" panose="00020600040101010101" pitchFamily="18" charset="-122"/>
            </a:endParaRPr>
          </a:p>
        </p:txBody>
      </p:sp>
      <p:sp>
        <p:nvSpPr>
          <p:cNvPr id="4" name="Line 3"/>
          <p:cNvSpPr>
            <a:spLocks noChangeShapeType="1"/>
          </p:cNvSpPr>
          <p:nvPr/>
        </p:nvSpPr>
        <p:spPr bwMode="auto">
          <a:xfrm>
            <a:off x="3309303" y="4780915"/>
            <a:ext cx="5994400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>
              <a:latin typeface="OPPOSans R" panose="00020600040101010101" pitchFamily="18" charset="-122"/>
              <a:ea typeface="OPPOSans R" panose="00020600040101010101" pitchFamily="18" charset="-122"/>
              <a:cs typeface="OPPOSans R" panose="00020600040101010101" pitchFamily="18" charset="-122"/>
              <a:sym typeface="OPPOSans R" panose="00020600040101010101" pitchFamily="18" charset="-122"/>
            </a:endParaRPr>
          </a:p>
        </p:txBody>
      </p:sp>
      <p:sp>
        <p:nvSpPr>
          <p:cNvPr id="5" name="Line 4"/>
          <p:cNvSpPr>
            <a:spLocks noChangeShapeType="1"/>
          </p:cNvSpPr>
          <p:nvPr/>
        </p:nvSpPr>
        <p:spPr bwMode="auto">
          <a:xfrm>
            <a:off x="3309303" y="1782129"/>
            <a:ext cx="0" cy="2998787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>
              <a:latin typeface="OPPOSans R" panose="00020600040101010101" pitchFamily="18" charset="-122"/>
              <a:ea typeface="OPPOSans R" panose="00020600040101010101" pitchFamily="18" charset="-122"/>
              <a:cs typeface="OPPOSans R" panose="00020600040101010101" pitchFamily="18" charset="-122"/>
              <a:sym typeface="OPPOSans R" panose="00020600040101010101" pitchFamily="18" charset="-122"/>
            </a:endParaRPr>
          </a:p>
        </p:txBody>
      </p:sp>
      <p:sp>
        <p:nvSpPr>
          <p:cNvPr id="6" name="Line 5"/>
          <p:cNvSpPr>
            <a:spLocks noChangeShapeType="1"/>
          </p:cNvSpPr>
          <p:nvPr/>
        </p:nvSpPr>
        <p:spPr bwMode="auto">
          <a:xfrm flipH="1">
            <a:off x="2279015" y="4780915"/>
            <a:ext cx="1030288" cy="1030288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>
              <a:latin typeface="OPPOSans R" panose="00020600040101010101" pitchFamily="18" charset="-122"/>
              <a:ea typeface="OPPOSans R" panose="00020600040101010101" pitchFamily="18" charset="-122"/>
              <a:cs typeface="OPPOSans R" panose="00020600040101010101" pitchFamily="18" charset="-122"/>
              <a:sym typeface="OPPOSans R" panose="00020600040101010101" pitchFamily="18" charset="-122"/>
            </a:endParaRPr>
          </a:p>
        </p:txBody>
      </p:sp>
      <p:sp>
        <p:nvSpPr>
          <p:cNvPr id="7" name="Line 6"/>
          <p:cNvSpPr>
            <a:spLocks noChangeShapeType="1"/>
          </p:cNvSpPr>
          <p:nvPr/>
        </p:nvSpPr>
        <p:spPr bwMode="auto">
          <a:xfrm>
            <a:off x="2279015" y="2744153"/>
            <a:ext cx="0" cy="3092450"/>
          </a:xfrm>
          <a:prstGeom prst="line">
            <a:avLst/>
          </a:prstGeom>
          <a:noFill/>
          <a:ln w="57150">
            <a:solidFill>
              <a:srgbClr val="FF3300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>
              <a:latin typeface="OPPOSans R" panose="00020600040101010101" pitchFamily="18" charset="-122"/>
              <a:ea typeface="OPPOSans R" panose="00020600040101010101" pitchFamily="18" charset="-122"/>
              <a:cs typeface="OPPOSans R" panose="00020600040101010101" pitchFamily="18" charset="-122"/>
              <a:sym typeface="OPPOSans R" panose="00020600040101010101" pitchFamily="18" charset="-122"/>
            </a:endParaRPr>
          </a:p>
        </p:txBody>
      </p:sp>
      <p:sp>
        <p:nvSpPr>
          <p:cNvPr id="8" name="Line 7"/>
          <p:cNvSpPr>
            <a:spLocks noChangeShapeType="1"/>
          </p:cNvSpPr>
          <p:nvPr/>
        </p:nvSpPr>
        <p:spPr bwMode="auto">
          <a:xfrm>
            <a:off x="9303703" y="1782128"/>
            <a:ext cx="0" cy="3090862"/>
          </a:xfrm>
          <a:prstGeom prst="line">
            <a:avLst/>
          </a:prstGeom>
          <a:noFill/>
          <a:ln w="57150">
            <a:solidFill>
              <a:srgbClr val="FF3300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>
              <a:latin typeface="OPPOSans R" panose="00020600040101010101" pitchFamily="18" charset="-122"/>
              <a:ea typeface="OPPOSans R" panose="00020600040101010101" pitchFamily="18" charset="-122"/>
              <a:cs typeface="OPPOSans R" panose="00020600040101010101" pitchFamily="18" charset="-122"/>
              <a:sym typeface="OPPOSans R" panose="00020600040101010101" pitchFamily="18" charset="-122"/>
            </a:endParaRPr>
          </a:p>
        </p:txBody>
      </p:sp>
      <p:sp>
        <p:nvSpPr>
          <p:cNvPr id="9" name="Line 8"/>
          <p:cNvSpPr>
            <a:spLocks noChangeShapeType="1"/>
          </p:cNvSpPr>
          <p:nvPr/>
        </p:nvSpPr>
        <p:spPr bwMode="auto">
          <a:xfrm>
            <a:off x="3309303" y="1782129"/>
            <a:ext cx="0" cy="2998787"/>
          </a:xfrm>
          <a:prstGeom prst="line">
            <a:avLst/>
          </a:prstGeom>
          <a:noFill/>
          <a:ln w="57150">
            <a:solidFill>
              <a:srgbClr val="FF3300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>
              <a:latin typeface="OPPOSans R" panose="00020600040101010101" pitchFamily="18" charset="-122"/>
              <a:ea typeface="OPPOSans R" panose="00020600040101010101" pitchFamily="18" charset="-122"/>
              <a:cs typeface="OPPOSans R" panose="00020600040101010101" pitchFamily="18" charset="-122"/>
              <a:sym typeface="OPPOSans R" panose="00020600040101010101" pitchFamily="18" charset="-122"/>
            </a:endParaRPr>
          </a:p>
        </p:txBody>
      </p:sp>
      <p:sp>
        <p:nvSpPr>
          <p:cNvPr id="10" name="Line 9"/>
          <p:cNvSpPr>
            <a:spLocks noChangeShapeType="1"/>
          </p:cNvSpPr>
          <p:nvPr/>
        </p:nvSpPr>
        <p:spPr bwMode="auto">
          <a:xfrm>
            <a:off x="2258378" y="2752090"/>
            <a:ext cx="5994400" cy="0"/>
          </a:xfrm>
          <a:prstGeom prst="line">
            <a:avLst/>
          </a:prstGeom>
          <a:noFill/>
          <a:ln w="57150">
            <a:solidFill>
              <a:srgbClr val="0000FF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>
              <a:latin typeface="OPPOSans R" panose="00020600040101010101" pitchFamily="18" charset="-122"/>
              <a:ea typeface="OPPOSans R" panose="00020600040101010101" pitchFamily="18" charset="-122"/>
              <a:cs typeface="OPPOSans R" panose="00020600040101010101" pitchFamily="18" charset="-122"/>
              <a:sym typeface="OPPOSans R" panose="00020600040101010101" pitchFamily="18" charset="-122"/>
            </a:endParaRPr>
          </a:p>
        </p:txBody>
      </p:sp>
      <p:sp>
        <p:nvSpPr>
          <p:cNvPr id="11" name="Line 10"/>
          <p:cNvSpPr>
            <a:spLocks noChangeShapeType="1"/>
          </p:cNvSpPr>
          <p:nvPr/>
        </p:nvSpPr>
        <p:spPr bwMode="auto">
          <a:xfrm>
            <a:off x="2279015" y="5811203"/>
            <a:ext cx="5994400" cy="0"/>
          </a:xfrm>
          <a:prstGeom prst="line">
            <a:avLst/>
          </a:prstGeom>
          <a:noFill/>
          <a:ln w="57150">
            <a:solidFill>
              <a:srgbClr val="0000FF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>
              <a:latin typeface="OPPOSans R" panose="00020600040101010101" pitchFamily="18" charset="-122"/>
              <a:ea typeface="OPPOSans R" panose="00020600040101010101" pitchFamily="18" charset="-122"/>
              <a:cs typeface="OPPOSans R" panose="00020600040101010101" pitchFamily="18" charset="-122"/>
              <a:sym typeface="OPPOSans R" panose="00020600040101010101" pitchFamily="18" charset="-122"/>
            </a:endParaRPr>
          </a:p>
        </p:txBody>
      </p:sp>
      <p:sp>
        <p:nvSpPr>
          <p:cNvPr id="13" name="Line 11"/>
          <p:cNvSpPr>
            <a:spLocks noChangeShapeType="1"/>
          </p:cNvSpPr>
          <p:nvPr/>
        </p:nvSpPr>
        <p:spPr bwMode="auto">
          <a:xfrm>
            <a:off x="3309303" y="4780915"/>
            <a:ext cx="5994400" cy="0"/>
          </a:xfrm>
          <a:prstGeom prst="line">
            <a:avLst/>
          </a:prstGeom>
          <a:noFill/>
          <a:ln w="57150">
            <a:solidFill>
              <a:srgbClr val="0000FF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>
              <a:latin typeface="OPPOSans R" panose="00020600040101010101" pitchFamily="18" charset="-122"/>
              <a:ea typeface="OPPOSans R" panose="00020600040101010101" pitchFamily="18" charset="-122"/>
              <a:cs typeface="OPPOSans R" panose="00020600040101010101" pitchFamily="18" charset="-122"/>
              <a:sym typeface="OPPOSans R" panose="00020600040101010101" pitchFamily="18" charset="-122"/>
            </a:endParaRPr>
          </a:p>
        </p:txBody>
      </p:sp>
      <p:sp>
        <p:nvSpPr>
          <p:cNvPr id="14" name="Line 12"/>
          <p:cNvSpPr>
            <a:spLocks noChangeShapeType="1"/>
          </p:cNvSpPr>
          <p:nvPr/>
        </p:nvSpPr>
        <p:spPr bwMode="auto">
          <a:xfrm>
            <a:off x="3309303" y="1782128"/>
            <a:ext cx="5994400" cy="0"/>
          </a:xfrm>
          <a:prstGeom prst="line">
            <a:avLst/>
          </a:prstGeom>
          <a:noFill/>
          <a:ln w="57150">
            <a:solidFill>
              <a:srgbClr val="0000FF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>
              <a:latin typeface="OPPOSans R" panose="00020600040101010101" pitchFamily="18" charset="-122"/>
              <a:ea typeface="OPPOSans R" panose="00020600040101010101" pitchFamily="18" charset="-122"/>
              <a:cs typeface="OPPOSans R" panose="00020600040101010101" pitchFamily="18" charset="-122"/>
              <a:sym typeface="OPPOSans R" panose="00020600040101010101" pitchFamily="18" charset="-122"/>
            </a:endParaRPr>
          </a:p>
        </p:txBody>
      </p:sp>
      <p:sp>
        <p:nvSpPr>
          <p:cNvPr id="15" name="Line 13"/>
          <p:cNvSpPr>
            <a:spLocks noChangeShapeType="1"/>
          </p:cNvSpPr>
          <p:nvPr/>
        </p:nvSpPr>
        <p:spPr bwMode="auto">
          <a:xfrm>
            <a:off x="8273415" y="2731453"/>
            <a:ext cx="0" cy="3092450"/>
          </a:xfrm>
          <a:prstGeom prst="line">
            <a:avLst/>
          </a:prstGeom>
          <a:noFill/>
          <a:ln w="57150">
            <a:solidFill>
              <a:srgbClr val="FF3300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>
              <a:latin typeface="OPPOSans R" panose="00020600040101010101" pitchFamily="18" charset="-122"/>
              <a:ea typeface="OPPOSans R" panose="00020600040101010101" pitchFamily="18" charset="-122"/>
              <a:cs typeface="OPPOSans R" panose="00020600040101010101" pitchFamily="18" charset="-122"/>
              <a:sym typeface="OPPOSans R" panose="00020600040101010101" pitchFamily="18" charset="-122"/>
            </a:endParaRPr>
          </a:p>
        </p:txBody>
      </p:sp>
      <p:sp>
        <p:nvSpPr>
          <p:cNvPr id="16" name="Line 14"/>
          <p:cNvSpPr>
            <a:spLocks noChangeShapeType="1"/>
          </p:cNvSpPr>
          <p:nvPr/>
        </p:nvSpPr>
        <p:spPr bwMode="auto">
          <a:xfrm flipH="1">
            <a:off x="2279015" y="1782129"/>
            <a:ext cx="1030288" cy="936625"/>
          </a:xfrm>
          <a:prstGeom prst="line">
            <a:avLst/>
          </a:prstGeom>
          <a:noFill/>
          <a:ln w="76200">
            <a:solidFill>
              <a:srgbClr val="FFFF00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>
              <a:latin typeface="OPPOSans R" panose="00020600040101010101" pitchFamily="18" charset="-122"/>
              <a:ea typeface="OPPOSans R" panose="00020600040101010101" pitchFamily="18" charset="-122"/>
              <a:cs typeface="OPPOSans R" panose="00020600040101010101" pitchFamily="18" charset="-122"/>
              <a:sym typeface="OPPOSans R" panose="00020600040101010101" pitchFamily="18" charset="-122"/>
            </a:endParaRPr>
          </a:p>
        </p:txBody>
      </p:sp>
      <p:sp>
        <p:nvSpPr>
          <p:cNvPr id="17" name="Line 15"/>
          <p:cNvSpPr>
            <a:spLocks noChangeShapeType="1"/>
          </p:cNvSpPr>
          <p:nvPr/>
        </p:nvSpPr>
        <p:spPr bwMode="auto">
          <a:xfrm flipH="1">
            <a:off x="2279015" y="4780915"/>
            <a:ext cx="1030288" cy="1030288"/>
          </a:xfrm>
          <a:prstGeom prst="line">
            <a:avLst/>
          </a:prstGeom>
          <a:noFill/>
          <a:ln w="57150">
            <a:solidFill>
              <a:srgbClr val="FFFF00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>
              <a:latin typeface="OPPOSans R" panose="00020600040101010101" pitchFamily="18" charset="-122"/>
              <a:ea typeface="OPPOSans R" panose="00020600040101010101" pitchFamily="18" charset="-122"/>
              <a:cs typeface="OPPOSans R" panose="00020600040101010101" pitchFamily="18" charset="-122"/>
              <a:sym typeface="OPPOSans R" panose="00020600040101010101" pitchFamily="18" charset="-122"/>
            </a:endParaRPr>
          </a:p>
        </p:txBody>
      </p:sp>
      <p:sp>
        <p:nvSpPr>
          <p:cNvPr id="18" name="Line 16"/>
          <p:cNvSpPr>
            <a:spLocks noChangeShapeType="1"/>
          </p:cNvSpPr>
          <p:nvPr/>
        </p:nvSpPr>
        <p:spPr bwMode="auto">
          <a:xfrm flipH="1">
            <a:off x="8273415" y="4780915"/>
            <a:ext cx="1030288" cy="1030288"/>
          </a:xfrm>
          <a:prstGeom prst="line">
            <a:avLst/>
          </a:prstGeom>
          <a:noFill/>
          <a:ln w="57150">
            <a:solidFill>
              <a:srgbClr val="FFFF00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>
              <a:latin typeface="OPPOSans R" panose="00020600040101010101" pitchFamily="18" charset="-122"/>
              <a:ea typeface="OPPOSans R" panose="00020600040101010101" pitchFamily="18" charset="-122"/>
              <a:cs typeface="OPPOSans R" panose="00020600040101010101" pitchFamily="18" charset="-122"/>
              <a:sym typeface="OPPOSans R" panose="00020600040101010101" pitchFamily="18" charset="-122"/>
            </a:endParaRPr>
          </a:p>
        </p:txBody>
      </p:sp>
      <p:sp>
        <p:nvSpPr>
          <p:cNvPr id="19" name="Line 17"/>
          <p:cNvSpPr>
            <a:spLocks noChangeShapeType="1"/>
          </p:cNvSpPr>
          <p:nvPr/>
        </p:nvSpPr>
        <p:spPr bwMode="auto">
          <a:xfrm flipH="1">
            <a:off x="8273415" y="1782129"/>
            <a:ext cx="1030288" cy="936625"/>
          </a:xfrm>
          <a:prstGeom prst="line">
            <a:avLst/>
          </a:prstGeom>
          <a:noFill/>
          <a:ln w="76200">
            <a:solidFill>
              <a:srgbClr val="FFFF00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>
              <a:latin typeface="OPPOSans R" panose="00020600040101010101" pitchFamily="18" charset="-122"/>
              <a:ea typeface="OPPOSans R" panose="00020600040101010101" pitchFamily="18" charset="-122"/>
              <a:cs typeface="OPPOSans R" panose="00020600040101010101" pitchFamily="18" charset="-122"/>
              <a:sym typeface="OPPOSans R" panose="00020600040101010101" pitchFamily="18" charset="-122"/>
            </a:endParaRPr>
          </a:p>
        </p:txBody>
      </p:sp>
      <p:sp>
        <p:nvSpPr>
          <p:cNvPr id="20" name="文本框 1"/>
          <p:cNvSpPr txBox="1"/>
          <p:nvPr/>
        </p:nvSpPr>
        <p:spPr>
          <a:xfrm>
            <a:off x="9691053" y="2950529"/>
            <a:ext cx="1418897" cy="478471"/>
          </a:xfrm>
          <a:prstGeom prst="rect">
            <a:avLst/>
          </a:prstGeom>
          <a:solidFill>
            <a:schemeClr val="accent2"/>
          </a:solidFill>
          <a:ln w="9525">
            <a:noFill/>
          </a:ln>
        </p:spPr>
        <p:txBody>
          <a:bodyPr wrap="square">
            <a:spAutoFit/>
          </a:bodyPr>
          <a:lstStyle>
            <a:defPPr>
              <a:defRPr lang="zh-CN"/>
            </a:defPPr>
            <a:lvl1pPr>
              <a:lnSpc>
                <a:spcPct val="120000"/>
              </a:lnSpc>
              <a:spcBef>
                <a:spcPct val="20000"/>
              </a:spcBef>
              <a:defRPr sz="2400" b="1">
                <a:solidFill>
                  <a:schemeClr val="bg1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</a:defRPr>
            </a:lvl1pPr>
          </a:lstStyle>
          <a:p>
            <a:pPr algn="ctr"/>
            <a:r>
              <a:rPr lang="en-US" altLang="zh-CN" noProof="1">
                <a:sym typeface="OPPOSans R" panose="00020600040101010101" pitchFamily="18" charset="-122"/>
              </a:rPr>
              <a:t>12</a:t>
            </a:r>
            <a:r>
              <a:rPr lang="zh-CN" altLang="en-US" noProof="1">
                <a:sym typeface="OPPOSans R" panose="00020600040101010101" pitchFamily="18" charset="-122"/>
              </a:rPr>
              <a:t>条棱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bldLvl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GUIDESSETTING" val="{&quot;Id&quot;:null,&quot;Name&quot;:&quot;正常&quot;,&quot;HeaderHeight&quot;:15.0,&quot;FooterHeight&quot;:9.0,&quot;SideMargin&quot;:5.5,&quot;TopMargin&quot;:0.0,&quot;BottomMargin&quot;:0.0,&quot;IntervalMargin&quot;:1.5,&quot;SettingType&quot;:&quot;System&quot;}"/>
</p:tagLst>
</file>

<file path=ppt/theme/theme1.xml><?xml version="1.0" encoding="utf-8"?>
<a:theme xmlns:a="http://schemas.openxmlformats.org/drawingml/2006/main" name="www.2ppt.com">
  <a:themeElements>
    <a:clrScheme name="007配色-29">
      <a:dk1>
        <a:srgbClr val="000000"/>
      </a:dk1>
      <a:lt1>
        <a:srgbClr val="FFFFFF"/>
      </a:lt1>
      <a:dk2>
        <a:srgbClr val="778495"/>
      </a:dk2>
      <a:lt2>
        <a:srgbClr val="F0F0F0"/>
      </a:lt2>
      <a:accent1>
        <a:srgbClr val="596784"/>
      </a:accent1>
      <a:accent2>
        <a:srgbClr val="FFB508"/>
      </a:accent2>
      <a:accent3>
        <a:srgbClr val="646464"/>
      </a:accent3>
      <a:accent4>
        <a:srgbClr val="828282"/>
      </a:accent4>
      <a:accent5>
        <a:srgbClr val="A5A5A5"/>
      </a:accent5>
      <a:accent6>
        <a:srgbClr val="C9C9C9"/>
      </a:accent6>
      <a:hlink>
        <a:srgbClr val="1040E2"/>
      </a:hlink>
      <a:folHlink>
        <a:srgbClr val="BFBFBF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黑体"/>
        <a:ea typeface=""/>
        <a:cs typeface=""/>
        <a:font script="Jpan" typeface="游ゴシック"/>
        <a:font script="Hang" typeface="맑은 고딕"/>
        <a:font script="Hans" typeface="黑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黑体"/>
        <a:ea typeface=""/>
        <a:cs typeface=""/>
        <a:font script="Jpan" typeface="游ゴシック"/>
        <a:font script="Hang" typeface="맑은 고딕"/>
        <a:font script="Hans" typeface="黑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1153</Words>
  <Application>Microsoft Office PowerPoint</Application>
  <PresentationFormat>宽屏</PresentationFormat>
  <Paragraphs>125</Paragraphs>
  <Slides>28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28</vt:i4>
      </vt:variant>
    </vt:vector>
  </HeadingPairs>
  <TitlesOfParts>
    <vt:vector size="36" baseType="lpstr">
      <vt:lpstr>Calibri</vt:lpstr>
      <vt:lpstr>黑体</vt:lpstr>
      <vt:lpstr>OPPOSans R</vt:lpstr>
      <vt:lpstr>OPPOSans H</vt:lpstr>
      <vt:lpstr>宋体</vt:lpstr>
      <vt:lpstr>Arial</vt:lpstr>
      <vt:lpstr>FandolFang R</vt:lpstr>
      <vt:lpstr>www.2ppt.com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www.ppt818.com</dc:title>
  <dc:subject>www.ppt818.com</dc:subject>
  <dc:creator>www.ppt818.com</dc:creator>
  <dc:description>www.ppt818.com-提供资源下载</dc:description>
  <cp:lastModifiedBy>Windows 用户</cp:lastModifiedBy>
  <cp:revision>269</cp:revision>
  <dcterms:created xsi:type="dcterms:W3CDTF">2020-07-01T00:49:00Z</dcterms:created>
  <dcterms:modified xsi:type="dcterms:W3CDTF">2023-01-13T18:17:22Z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2052-11.1.0.10495</vt:lpwstr>
  </property>
  <property fmtid="{D5CDD505-2E9C-101B-9397-08002B2CF9AE}" pid="3" name="ICV">
    <vt:lpwstr>C9761DA24BFE4E598E3AB62D63923A3C</vt:lpwstr>
  </property>
  <property fmtid="{A09F084E-AD41-489F-8076-AA5BE3082BCA}" pid="100">
    <vt:ui4>5</vt:ui4>
  </property>
  <property fmtid="{64440492-4C8B-11D1-8B70-080036B11A03}" pid="11">
    <vt:lpwstr>www.2ppt.com-爱PPT提供资源下载</vt:lpwstr>
  </property>
</Properties>
</file>