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6" r:id="rId2"/>
    <p:sldId id="269" r:id="rId3"/>
    <p:sldId id="270" r:id="rId4"/>
    <p:sldId id="276" r:id="rId5"/>
    <p:sldId id="286" r:id="rId6"/>
    <p:sldId id="279" r:id="rId7"/>
    <p:sldId id="280" r:id="rId8"/>
    <p:sldId id="281" r:id="rId9"/>
    <p:sldId id="285" r:id="rId10"/>
    <p:sldId id="283" r:id="rId11"/>
    <p:sldId id="282" r:id="rId12"/>
    <p:sldId id="284" r:id="rId13"/>
    <p:sldId id="27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84B7F-E46E-4B56-8C20-3AFFF2BA47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6DB87-4D40-413F-BC80-D6F55873CF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6DB87-4D40-413F-BC80-D6F55873CFD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C71753-8999-4314-8F02-08D0A8687C6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B2AFF4-40B4-44B8-ACF8-B54464856D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D8F3-EB7B-4FE1-B059-3E9032CCDA7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3ACE-67FE-4920-B039-15DEDDB330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6313-6DF0-41C1-9B7A-B1475625C9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0ECC-27BF-4020-90F4-775A6D15D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B29C-658F-4060-8323-B52FC36987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2235-460A-4E63-A66E-5A06503EBB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2450" y="1152525"/>
            <a:ext cx="4030663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5513" y="1152525"/>
            <a:ext cx="403225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EFA8-ED8D-4C07-B93C-4B776245A0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9A03C-E35E-40D2-89B1-5354C8EC9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E8EB-0AF6-4B59-8171-51976EEF58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8800-21F4-4D99-A068-217A54AFB1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37F0-8199-4B5C-81F6-EB988C872F2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38F2-19E4-49F6-86A2-DF588DE274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3ED1-FE10-4538-980E-584E814EEC7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5084D-E672-4D01-8DD5-8FDE73F4B5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9E5F2-CFE9-40A1-8BAF-560BE1FC2D6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E887-0094-427A-B737-565C11288F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7176F-1CFE-4913-88F1-36BC6B9516E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DD37-BF62-4BEC-B336-B5E5860B39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0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CD3A6467-08F5-4772-96C4-ECD3507E39B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2052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6F2D7EF7-487A-4A3C-B08B-9656ECD1AAB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54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152525"/>
            <a:ext cx="821531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5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214313"/>
            <a:ext cx="82153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"/>
        <a:defRPr sz="2400">
          <a:solidFill>
            <a:srgbClr val="8C8F3F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2D49D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彩虹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734616" y="1556792"/>
            <a:ext cx="10901363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22"/>
          <p:cNvSpPr>
            <a:spLocks noChangeArrowheads="1" noChangeShapeType="1"/>
          </p:cNvSpPr>
          <p:nvPr/>
        </p:nvSpPr>
        <p:spPr bwMode="auto">
          <a:xfrm>
            <a:off x="539552" y="2193126"/>
            <a:ext cx="8256588" cy="7921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noFill/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Unit </a:t>
            </a:r>
            <a:r>
              <a:rPr lang="en-US" altLang="zh-CN" sz="4400" b="1" kern="10" dirty="0" smtClean="0">
                <a:ln w="12700">
                  <a:noFill/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5</a:t>
            </a:r>
          </a:p>
          <a:p>
            <a:pPr algn="ctr"/>
            <a:r>
              <a:rPr lang="en-US" altLang="zh-CN" sz="4400" b="1" kern="10" dirty="0" smtClean="0">
                <a:ln w="12700">
                  <a:noFill/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Would </a:t>
            </a:r>
            <a:r>
              <a:rPr lang="en-US" altLang="zh-CN" sz="4400" b="1" kern="10" dirty="0">
                <a:ln w="12700">
                  <a:noFill/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you like to go with us?</a:t>
            </a:r>
            <a:endParaRPr lang="zh-CN" altLang="en-US" sz="4400" b="1" kern="10" dirty="0">
              <a:ln w="12700">
                <a:noFill/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pic>
        <p:nvPicPr>
          <p:cNvPr id="2058" name="Picture 10" descr="SE}73U@GNY_B]1)FBWA9BA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613314">
            <a:off x="1019677" y="3658073"/>
            <a:ext cx="19399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}4H`Q)CV02$C)O1_{9Z%YH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838" y="3650929"/>
            <a:ext cx="1984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XJLU[BO%CWB3CB{CVWRE`[2"/>
          <p:cNvPicPr>
            <a:picLocks noChangeAspect="1" noChangeArrowheads="1"/>
          </p:cNvPicPr>
          <p:nvPr/>
        </p:nvPicPr>
        <p:blipFill>
          <a:blip r:embed="rId5" cstate="email"/>
          <a:srcRect r="3062"/>
          <a:stretch>
            <a:fillRect/>
          </a:stretch>
        </p:blipFill>
        <p:spPr bwMode="auto">
          <a:xfrm rot="969963">
            <a:off x="6354003" y="3891014"/>
            <a:ext cx="19446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2935411" y="58052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2736428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Let’s recite:</a:t>
            </a:r>
          </a:p>
        </p:txBody>
      </p:sp>
      <p:pic>
        <p:nvPicPr>
          <p:cNvPr id="31747" name="Picture 3" descr="NA1SWK)5]EXSH8W7T~]H8$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0" y="1412875"/>
            <a:ext cx="1403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圆角矩形标注 19"/>
          <p:cNvSpPr>
            <a:spLocks noChangeArrowheads="1"/>
          </p:cNvSpPr>
          <p:nvPr/>
        </p:nvSpPr>
        <p:spPr bwMode="auto">
          <a:xfrm>
            <a:off x="539750" y="981075"/>
            <a:ext cx="6911975" cy="1079500"/>
          </a:xfrm>
          <a:prstGeom prst="wedgeRoundRectCallout">
            <a:avLst>
              <a:gd name="adj1" fmla="val 62356"/>
              <a:gd name="adj2" fmla="val 65296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Comic Sans MS" panose="030F0702030302020204" pitchFamily="66" charset="0"/>
              </a:rPr>
              <a:t>Hey, guys.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Comic Sans MS" panose="030F0702030302020204" pitchFamily="66" charset="0"/>
              </a:rPr>
              <a:t>What are you doing this Saturday?</a:t>
            </a:r>
          </a:p>
        </p:txBody>
      </p:sp>
      <p:pic>
        <p:nvPicPr>
          <p:cNvPr id="31749" name="Picture 5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565400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圆角矩形标注 18"/>
          <p:cNvSpPr>
            <a:spLocks noChangeArrowheads="1"/>
          </p:cNvSpPr>
          <p:nvPr/>
        </p:nvSpPr>
        <p:spPr bwMode="auto">
          <a:xfrm>
            <a:off x="1403350" y="2420938"/>
            <a:ext cx="4392613" cy="649287"/>
          </a:xfrm>
          <a:prstGeom prst="wedgeRoundRectCallout">
            <a:avLst>
              <a:gd name="adj1" fmla="val -67384"/>
              <a:gd name="adj2" fmla="val 93278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Nothing. Why?</a:t>
            </a:r>
          </a:p>
        </p:txBody>
      </p:sp>
      <p:sp>
        <p:nvSpPr>
          <p:cNvPr id="31751" name="圆角矩形标注 19"/>
          <p:cNvSpPr>
            <a:spLocks noChangeArrowheads="1"/>
          </p:cNvSpPr>
          <p:nvPr/>
        </p:nvSpPr>
        <p:spPr bwMode="auto">
          <a:xfrm>
            <a:off x="971550" y="3573463"/>
            <a:ext cx="7559675" cy="1079500"/>
          </a:xfrm>
          <a:prstGeom prst="wedgeRoundRectCallout">
            <a:avLst>
              <a:gd name="adj1" fmla="val 47898"/>
              <a:gd name="adj2" fmla="val -170736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My cousin and I plan to go on a picnic.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Would you like to go with us?</a:t>
            </a:r>
          </a:p>
        </p:txBody>
      </p:sp>
      <p:pic>
        <p:nvPicPr>
          <p:cNvPr id="31752" name="Picture 8" descr="VP2RBS6IB)DB93V2]_3EGIX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7625" y="5589588"/>
            <a:ext cx="10429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圆角矩形标注 19"/>
          <p:cNvSpPr>
            <a:spLocks noChangeArrowheads="1"/>
          </p:cNvSpPr>
          <p:nvPr/>
        </p:nvSpPr>
        <p:spPr bwMode="auto">
          <a:xfrm>
            <a:off x="611188" y="5013325"/>
            <a:ext cx="5832475" cy="719138"/>
          </a:xfrm>
          <a:prstGeom prst="wedgeRoundRectCallout">
            <a:avLst>
              <a:gd name="adj1" fmla="val 77597"/>
              <a:gd name="adj2" fmla="val 133884"/>
              <a:gd name="adj3" fmla="val 16667"/>
            </a:avLst>
          </a:prstGeom>
          <a:solidFill>
            <a:schemeClr val="bg1"/>
          </a:solidFill>
          <a:ln w="38100">
            <a:solidFill>
              <a:srgbClr val="99CC00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A picnic? That sounds great!</a:t>
            </a:r>
            <a:endParaRPr lang="en-US" sz="2800" b="1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754" name="矩形 23"/>
          <p:cNvSpPr>
            <a:spLocks noChangeArrowheads="1"/>
          </p:cNvSpPr>
          <p:nvPr/>
        </p:nvSpPr>
        <p:spPr bwMode="auto">
          <a:xfrm>
            <a:off x="4427538" y="1484313"/>
            <a:ext cx="2376487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1755" name="矩形 23"/>
          <p:cNvSpPr>
            <a:spLocks noChangeArrowheads="1"/>
          </p:cNvSpPr>
          <p:nvPr/>
        </p:nvSpPr>
        <p:spPr bwMode="auto">
          <a:xfrm>
            <a:off x="2268538" y="2565400"/>
            <a:ext cx="1439862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1756" name="矩形 23"/>
          <p:cNvSpPr>
            <a:spLocks noChangeArrowheads="1"/>
          </p:cNvSpPr>
          <p:nvPr/>
        </p:nvSpPr>
        <p:spPr bwMode="auto">
          <a:xfrm>
            <a:off x="5580063" y="3716338"/>
            <a:ext cx="2376487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1757" name="矩形 23"/>
          <p:cNvSpPr>
            <a:spLocks noChangeArrowheads="1"/>
          </p:cNvSpPr>
          <p:nvPr/>
        </p:nvSpPr>
        <p:spPr bwMode="auto">
          <a:xfrm>
            <a:off x="4500563" y="4149725"/>
            <a:ext cx="18002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1758" name="矩形 23"/>
          <p:cNvSpPr>
            <a:spLocks noChangeArrowheads="1"/>
          </p:cNvSpPr>
          <p:nvPr/>
        </p:nvSpPr>
        <p:spPr bwMode="auto">
          <a:xfrm>
            <a:off x="3492500" y="5157788"/>
            <a:ext cx="1295400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 animBg="1" autoUpdateAnimBg="0"/>
      <p:bldP spid="31755" grpId="0" animBg="1" autoUpdateAnimBg="0"/>
      <p:bldP spid="31756" grpId="0" animBg="1" autoUpdateAnimBg="0"/>
      <p:bldP spid="31757" grpId="0" animBg="1" autoUpdateAnimBg="0"/>
      <p:bldP spid="3175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2520404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Let’s recite:</a:t>
            </a:r>
          </a:p>
        </p:txBody>
      </p:sp>
      <p:pic>
        <p:nvPicPr>
          <p:cNvPr id="30723" name="Picture 3" descr="NA1SWK)5]EXSH8W7T~]H8$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3573463"/>
            <a:ext cx="1403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圆角矩形标注 19"/>
          <p:cNvSpPr>
            <a:spLocks noChangeArrowheads="1"/>
          </p:cNvSpPr>
          <p:nvPr/>
        </p:nvSpPr>
        <p:spPr bwMode="auto">
          <a:xfrm>
            <a:off x="179388" y="2492375"/>
            <a:ext cx="7416800" cy="1223963"/>
          </a:xfrm>
          <a:prstGeom prst="wedgeRoundRectCallout">
            <a:avLst>
              <a:gd name="adj1" fmla="val 58028"/>
              <a:gd name="adj2" fmla="val 99417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Let’s meet at the school gate at 9am.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We can all go to the park together.</a:t>
            </a:r>
          </a:p>
        </p:txBody>
      </p:sp>
      <p:pic>
        <p:nvPicPr>
          <p:cNvPr id="30725" name="Picture 5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1052513"/>
            <a:ext cx="936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圆角矩形标注 18"/>
          <p:cNvSpPr>
            <a:spLocks noChangeArrowheads="1"/>
          </p:cNvSpPr>
          <p:nvPr/>
        </p:nvSpPr>
        <p:spPr bwMode="auto">
          <a:xfrm>
            <a:off x="1835150" y="1052513"/>
            <a:ext cx="5688013" cy="649287"/>
          </a:xfrm>
          <a:prstGeom prst="wedgeRoundRectCallout">
            <a:avLst>
              <a:gd name="adj1" fmla="val -68866"/>
              <a:gd name="adj2" fmla="val 62468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What time should we go?</a:t>
            </a:r>
          </a:p>
        </p:txBody>
      </p:sp>
      <p:pic>
        <p:nvPicPr>
          <p:cNvPr id="30727" name="Picture 7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868863"/>
            <a:ext cx="936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圆角矩形标注 18"/>
          <p:cNvSpPr>
            <a:spLocks noChangeArrowheads="1"/>
          </p:cNvSpPr>
          <p:nvPr/>
        </p:nvSpPr>
        <p:spPr bwMode="auto">
          <a:xfrm>
            <a:off x="1476375" y="4652963"/>
            <a:ext cx="6192838" cy="1008062"/>
          </a:xfrm>
          <a:prstGeom prst="wedgeRoundRectCallout">
            <a:avLst>
              <a:gd name="adj1" fmla="val -61995"/>
              <a:gd name="adj2" fmla="val 47639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Cool. The picnic is this Saturday, August 14th, right?</a:t>
            </a:r>
          </a:p>
        </p:txBody>
      </p:sp>
      <p:sp>
        <p:nvSpPr>
          <p:cNvPr id="30729" name="矩形 23"/>
          <p:cNvSpPr>
            <a:spLocks noChangeArrowheads="1"/>
          </p:cNvSpPr>
          <p:nvPr/>
        </p:nvSpPr>
        <p:spPr bwMode="auto">
          <a:xfrm>
            <a:off x="4427538" y="1125538"/>
            <a:ext cx="11525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30" name="矩形 23"/>
          <p:cNvSpPr>
            <a:spLocks noChangeArrowheads="1"/>
          </p:cNvSpPr>
          <p:nvPr/>
        </p:nvSpPr>
        <p:spPr bwMode="auto">
          <a:xfrm>
            <a:off x="4859338" y="2708275"/>
            <a:ext cx="9366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31" name="矩形 23"/>
          <p:cNvSpPr>
            <a:spLocks noChangeArrowheads="1"/>
          </p:cNvSpPr>
          <p:nvPr/>
        </p:nvSpPr>
        <p:spPr bwMode="auto">
          <a:xfrm>
            <a:off x="5148263" y="3141663"/>
            <a:ext cx="1511300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32" name="矩形 23"/>
          <p:cNvSpPr>
            <a:spLocks noChangeArrowheads="1"/>
          </p:cNvSpPr>
          <p:nvPr/>
        </p:nvSpPr>
        <p:spPr bwMode="auto">
          <a:xfrm>
            <a:off x="3779838" y="5157788"/>
            <a:ext cx="2160587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 autoUpdateAnimBg="0"/>
      <p:bldP spid="30730" grpId="0" animBg="1" autoUpdateAnimBg="0"/>
      <p:bldP spid="30731" grpId="0" animBg="1" autoUpdateAnimBg="0"/>
      <p:bldP spid="3073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2736428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Let’s recite:</a:t>
            </a:r>
          </a:p>
        </p:txBody>
      </p:sp>
      <p:pic>
        <p:nvPicPr>
          <p:cNvPr id="32771" name="Picture 3" descr="NA1SWK)5]EXSH8W7T~]H8$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3573463"/>
            <a:ext cx="1403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圆角矩形标注 19"/>
          <p:cNvSpPr>
            <a:spLocks noChangeArrowheads="1"/>
          </p:cNvSpPr>
          <p:nvPr/>
        </p:nvSpPr>
        <p:spPr bwMode="auto">
          <a:xfrm>
            <a:off x="179388" y="2492375"/>
            <a:ext cx="7416800" cy="1223963"/>
          </a:xfrm>
          <a:prstGeom prst="wedgeRoundRectCallout">
            <a:avLst>
              <a:gd name="adj1" fmla="val 58028"/>
              <a:gd name="adj2" fmla="val 99417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Let’s meet at the school gate at 9am.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We can all go to the park together.</a:t>
            </a:r>
          </a:p>
        </p:txBody>
      </p:sp>
      <p:pic>
        <p:nvPicPr>
          <p:cNvPr id="32773" name="Picture 5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1052513"/>
            <a:ext cx="936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圆角矩形标注 18"/>
          <p:cNvSpPr>
            <a:spLocks noChangeArrowheads="1"/>
          </p:cNvSpPr>
          <p:nvPr/>
        </p:nvSpPr>
        <p:spPr bwMode="auto">
          <a:xfrm>
            <a:off x="1835150" y="1052513"/>
            <a:ext cx="5688013" cy="649287"/>
          </a:xfrm>
          <a:prstGeom prst="wedgeRoundRectCallout">
            <a:avLst>
              <a:gd name="adj1" fmla="val -68866"/>
              <a:gd name="adj2" fmla="val 62468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What time should we go?</a:t>
            </a:r>
          </a:p>
        </p:txBody>
      </p:sp>
      <p:pic>
        <p:nvPicPr>
          <p:cNvPr id="32775" name="Picture 7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868863"/>
            <a:ext cx="936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圆角矩形标注 18"/>
          <p:cNvSpPr>
            <a:spLocks noChangeArrowheads="1"/>
          </p:cNvSpPr>
          <p:nvPr/>
        </p:nvSpPr>
        <p:spPr bwMode="auto">
          <a:xfrm>
            <a:off x="1476375" y="4652963"/>
            <a:ext cx="6192838" cy="1008062"/>
          </a:xfrm>
          <a:prstGeom prst="wedgeRoundRectCallout">
            <a:avLst>
              <a:gd name="adj1" fmla="val -61995"/>
              <a:gd name="adj2" fmla="val 47639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Cool. The picnic is this Saturday, August 14th, right?</a:t>
            </a:r>
          </a:p>
        </p:txBody>
      </p:sp>
      <p:sp>
        <p:nvSpPr>
          <p:cNvPr id="32777" name="矩形 23"/>
          <p:cNvSpPr>
            <a:spLocks noChangeArrowheads="1"/>
          </p:cNvSpPr>
          <p:nvPr/>
        </p:nvSpPr>
        <p:spPr bwMode="auto">
          <a:xfrm>
            <a:off x="4427538" y="1125538"/>
            <a:ext cx="11525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778" name="矩形 23"/>
          <p:cNvSpPr>
            <a:spLocks noChangeArrowheads="1"/>
          </p:cNvSpPr>
          <p:nvPr/>
        </p:nvSpPr>
        <p:spPr bwMode="auto">
          <a:xfrm>
            <a:off x="4859338" y="2708275"/>
            <a:ext cx="9366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779" name="矩形 23"/>
          <p:cNvSpPr>
            <a:spLocks noChangeArrowheads="1"/>
          </p:cNvSpPr>
          <p:nvPr/>
        </p:nvSpPr>
        <p:spPr bwMode="auto">
          <a:xfrm>
            <a:off x="5148263" y="3141663"/>
            <a:ext cx="1511300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780" name="矩形 23"/>
          <p:cNvSpPr>
            <a:spLocks noChangeArrowheads="1"/>
          </p:cNvSpPr>
          <p:nvPr/>
        </p:nvSpPr>
        <p:spPr bwMode="auto">
          <a:xfrm>
            <a:off x="3779838" y="5157788"/>
            <a:ext cx="2160587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 autoUpdateAnimBg="0"/>
      <p:bldP spid="32778" grpId="0" animBg="1" autoUpdateAnimBg="0"/>
      <p:bldP spid="32779" grpId="0" animBg="1" autoUpdateAnimBg="0"/>
      <p:bldP spid="3278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11188" y="2276872"/>
            <a:ext cx="7056437" cy="2592387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3366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CC"/>
                </a:solidFill>
                <a:sym typeface="Calibri" panose="020F0502020204030204" pitchFamily="34" charset="0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、熟记本课单词</a:t>
            </a:r>
            <a:r>
              <a:rPr lang="en-US" altLang="zh-CN" sz="2800" b="1" dirty="0">
                <a:solidFill>
                  <a:srgbClr val="0000CC"/>
                </a:solidFill>
                <a:sym typeface="Calibri" panose="020F0502020204030204" pitchFamily="34" charset="0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词组和重点句型。</a:t>
            </a:r>
            <a:endParaRPr lang="zh-CN" altLang="en-US" sz="2800" b="1" dirty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CC"/>
                </a:solidFill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</a:rPr>
              <a:t>、向同学、老师或家人发出邀请，建议用</a:t>
            </a:r>
            <a:r>
              <a:rPr lang="zh-CN" altLang="en-US" sz="2800" b="1" i="1" u="sng" dirty="0">
                <a:solidFill>
                  <a:srgbClr val="0000CC"/>
                </a:solidFill>
              </a:rPr>
              <a:t>微视频</a:t>
            </a:r>
            <a:r>
              <a:rPr lang="zh-CN" altLang="en-US" sz="2800" b="1" dirty="0">
                <a:solidFill>
                  <a:srgbClr val="0000CC"/>
                </a:solidFill>
              </a:rPr>
              <a:t>拍录下来邀请更多的好友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。 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882" y="1402775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Homework</a:t>
            </a:r>
            <a:r>
              <a:rPr lang="zh-CN" altLang="en-US" sz="3600" dirty="0" smtClean="0"/>
              <a:t>：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折角形 1"/>
          <p:cNvSpPr/>
          <p:nvPr/>
        </p:nvSpPr>
        <p:spPr bwMode="auto">
          <a:xfrm>
            <a:off x="684213" y="1268413"/>
            <a:ext cx="8064500" cy="36734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accent1"/>
            </a:solidFill>
            <a:round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Calibri" panose="020F0502020204030204" pitchFamily="34" charset="0"/>
                <a:sym typeface="Arial" panose="020B0604020202020204" pitchFamily="34" charset="0"/>
              </a:rPr>
              <a:t>本课时目标：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alibri" panose="020F0502020204030204" pitchFamily="34" charset="0"/>
                <a:sym typeface="Arial" panose="020B0604020202020204" pitchFamily="34" charset="0"/>
              </a:rPr>
              <a:t>1</a:t>
            </a:r>
            <a:r>
              <a:rPr lang="zh-CN" altLang="en-US" sz="2400" b="1" dirty="0">
                <a:latin typeface="Calibri" panose="020F0502020204030204" pitchFamily="34" charset="0"/>
                <a:sym typeface="Arial" panose="020B0604020202020204" pitchFamily="34" charset="0"/>
              </a:rPr>
              <a:t>、</a:t>
            </a:r>
            <a:r>
              <a:rPr lang="zh-CN" altLang="en-US" sz="2400" b="1" dirty="0">
                <a:latin typeface="Calibri" panose="020F0502020204030204" pitchFamily="34" charset="0"/>
              </a:rPr>
              <a:t>复习</a:t>
            </a:r>
            <a:r>
              <a:rPr lang="en-US" altLang="zh-CN" sz="2400" b="1" dirty="0">
                <a:latin typeface="Calibri" panose="020F0502020204030204" pitchFamily="34" charset="0"/>
              </a:rPr>
              <a:t>Unit5</a:t>
            </a:r>
            <a:r>
              <a:rPr lang="zh-CN" altLang="en-US" sz="2400" b="1" dirty="0">
                <a:latin typeface="Calibri" panose="020F0502020204030204" pitchFamily="34" charset="0"/>
              </a:rPr>
              <a:t>所学知识。</a:t>
            </a:r>
            <a:endParaRPr lang="zh-CN" altLang="en-US" sz="2400" b="1" dirty="0">
              <a:latin typeface="Calibri" panose="020F0502020204030204" pitchFamily="34" charset="0"/>
              <a:sym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alibri" panose="020F0502020204030204" pitchFamily="34" charset="0"/>
                <a:sym typeface="Arial" panose="020B0604020202020204" pitchFamily="34" charset="0"/>
              </a:rPr>
              <a:t>2</a:t>
            </a:r>
            <a:r>
              <a:rPr lang="zh-CN" altLang="en-US" sz="2400" b="1" dirty="0">
                <a:latin typeface="Calibri" panose="020F0502020204030204" pitchFamily="34" charset="0"/>
                <a:sym typeface="Arial" panose="020B0604020202020204" pitchFamily="34" charset="0"/>
              </a:rPr>
              <a:t>、能正确流利的朗读课文，理解课文，完成练习。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alibri" panose="020F0502020204030204" pitchFamily="34" charset="0"/>
                <a:sym typeface="Arial" panose="020B0604020202020204" pitchFamily="34" charset="0"/>
              </a:rPr>
              <a:t>3</a:t>
            </a:r>
            <a:r>
              <a:rPr lang="zh-CN" altLang="en-US" sz="2400" b="1" dirty="0">
                <a:latin typeface="Calibri" panose="020F0502020204030204" pitchFamily="34" charset="0"/>
                <a:sym typeface="Arial" panose="020B0604020202020204" pitchFamily="34" charset="0"/>
              </a:rPr>
              <a:t>、同步阅读训练，提高阅读能力。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400" b="1" dirty="0">
              <a:latin typeface="Calibri" panose="020F0502020204030204" pitchFamily="34" charset="0"/>
              <a:sym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400" b="1" dirty="0">
              <a:latin typeface="Calibri" panose="020F050202020403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900113" y="1052513"/>
            <a:ext cx="7848600" cy="5111750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3366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FF"/>
                </a:solidFill>
                <a:latin typeface="Comic Sans MS" panose="030F0702030302020204" pitchFamily="66" charset="0"/>
              </a:rPr>
              <a:t>Would you like to come to tea?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FF"/>
                </a:solidFill>
                <a:latin typeface="Comic Sans MS" panose="030F0702030302020204" pitchFamily="66" charset="0"/>
              </a:rPr>
              <a:t>Do you want to play with me?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FF"/>
                </a:solidFill>
                <a:latin typeface="Comic Sans MS" panose="030F0702030302020204" pitchFamily="66" charset="0"/>
              </a:rPr>
              <a:t>Come to tea.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FF"/>
                </a:solidFill>
                <a:latin typeface="Comic Sans MS" panose="030F0702030302020204" pitchFamily="66" charset="0"/>
              </a:rPr>
              <a:t>Play with me.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FF"/>
                </a:solidFill>
                <a:latin typeface="Comic Sans MS" panose="030F0702030302020204" pitchFamily="66" charset="0"/>
              </a:rPr>
              <a:t>Let’s play games and watch TV.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51720" y="278092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73100" y="141277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0" lvl="2" indent="-2286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7C80"/>
                </a:solidFill>
                <a:latin typeface="Calibri" panose="020F0502020204030204" pitchFamily="34" charset="0"/>
              </a:rPr>
              <a:t>Let’s play a game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</a:rPr>
              <a:t>see a film ---  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</a:rPr>
              <a:t>go shopping -- 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</a:rPr>
              <a:t>watch a </a:t>
            </a:r>
            <a:r>
              <a:rPr lang="en-US" altLang="zh-CN" sz="3200" dirty="0" err="1">
                <a:latin typeface="Calibri" panose="020F0502020204030204" pitchFamily="34" charset="0"/>
              </a:rPr>
              <a:t>footmatch</a:t>
            </a:r>
            <a:r>
              <a:rPr lang="en-US" altLang="zh-CN" sz="3200" dirty="0">
                <a:latin typeface="Calibri" panose="020F0502020204030204" pitchFamily="34" charset="0"/>
              </a:rPr>
              <a:t> --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93" name="Group 77"/>
          <p:cNvGraphicFramePr>
            <a:graphicFrameLocks noGrp="1"/>
          </p:cNvGraphicFramePr>
          <p:nvPr/>
        </p:nvGraphicFramePr>
        <p:xfrm>
          <a:off x="1692275" y="981075"/>
          <a:ext cx="5222875" cy="4053840"/>
        </p:xfrm>
        <a:graphic>
          <a:graphicData uri="http://schemas.openxmlformats.org/drawingml/2006/table">
            <a:tbl>
              <a:tblPr/>
              <a:tblGrid>
                <a:gridCol w="522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76375">
                <a:tc>
                  <a:txBody>
                    <a:bodyPr/>
                    <a:lstStyle/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一．自主学习自学部分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、回顾短语：</a:t>
                      </a:r>
                    </a:p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举行一次聚会    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 a party</a:t>
                      </a:r>
                    </a:p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看电影        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see a film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看足球赛    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watch a football match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去购物        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go shopping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．回顾语法和句型；</a:t>
                      </a:r>
                    </a:p>
                    <a:p>
                      <a:pPr marL="0" marR="0" lvl="0" indent="26225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Would you like to………?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用来征求对方的意见，其后接 </a:t>
                      </a:r>
                      <a:r>
                        <a:rPr kumimoji="0" lang="zh-CN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zh-CN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动词的原形</a:t>
                      </a:r>
                      <a:r>
                        <a:rPr kumimoji="0" lang="zh-CN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肯定回答方式有</a:t>
                      </a:r>
                      <a:r>
                        <a:rPr kumimoji="0" lang="zh-CN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Yes, I’d love to./That sounds great. /Good idea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委婉的拒绝是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am sorry, I am going to/plan to……….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表征求意见的句型还有；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Let’s /Shall we /Do you want to……….</a:t>
                      </a:r>
                      <a:r>
                        <a:rPr kumimoji="0" lang="zh-CN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179388" y="188913"/>
            <a:ext cx="23050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Let’s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check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1847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Let’s read after the tape:</a:t>
            </a:r>
          </a:p>
        </p:txBody>
      </p:sp>
      <p:sp>
        <p:nvSpPr>
          <p:cNvPr id="27651" name="TextBox 23"/>
          <p:cNvSpPr txBox="1">
            <a:spLocks noChangeArrowheads="1"/>
          </p:cNvSpPr>
          <p:nvPr/>
        </p:nvSpPr>
        <p:spPr bwMode="auto">
          <a:xfrm>
            <a:off x="9109075" y="2133600"/>
            <a:ext cx="172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可进行跟读，分角色朗读等</a:t>
            </a:r>
          </a:p>
        </p:txBody>
      </p:sp>
      <p:pic>
        <p:nvPicPr>
          <p:cNvPr id="27652" name="Picture 4" descr="NA1SWK)5]EXSH8W7T~]H8$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0" y="1412875"/>
            <a:ext cx="1403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圆角矩形标注 19"/>
          <p:cNvSpPr>
            <a:spLocks noChangeArrowheads="1"/>
          </p:cNvSpPr>
          <p:nvPr/>
        </p:nvSpPr>
        <p:spPr bwMode="auto">
          <a:xfrm>
            <a:off x="539750" y="981075"/>
            <a:ext cx="6911975" cy="1079500"/>
          </a:xfrm>
          <a:prstGeom prst="wedgeRoundRectCallout">
            <a:avLst>
              <a:gd name="adj1" fmla="val 62356"/>
              <a:gd name="adj2" fmla="val 65296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Hey, guys.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What are you doing this Saturday?</a:t>
            </a:r>
          </a:p>
        </p:txBody>
      </p:sp>
      <p:pic>
        <p:nvPicPr>
          <p:cNvPr id="27654" name="Picture 6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565400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圆角矩形标注 18"/>
          <p:cNvSpPr>
            <a:spLocks noChangeArrowheads="1"/>
          </p:cNvSpPr>
          <p:nvPr/>
        </p:nvSpPr>
        <p:spPr bwMode="auto">
          <a:xfrm>
            <a:off x="1403350" y="2420938"/>
            <a:ext cx="4392613" cy="649287"/>
          </a:xfrm>
          <a:prstGeom prst="wedgeRoundRectCallout">
            <a:avLst>
              <a:gd name="adj1" fmla="val -67384"/>
              <a:gd name="adj2" fmla="val 93278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Nothing. Why?</a:t>
            </a:r>
          </a:p>
        </p:txBody>
      </p:sp>
      <p:sp>
        <p:nvSpPr>
          <p:cNvPr id="27656" name="圆角矩形标注 19"/>
          <p:cNvSpPr>
            <a:spLocks noChangeArrowheads="1"/>
          </p:cNvSpPr>
          <p:nvPr/>
        </p:nvSpPr>
        <p:spPr bwMode="auto">
          <a:xfrm>
            <a:off x="971550" y="3573463"/>
            <a:ext cx="7559675" cy="1079500"/>
          </a:xfrm>
          <a:prstGeom prst="wedgeRoundRectCallout">
            <a:avLst>
              <a:gd name="adj1" fmla="val 47898"/>
              <a:gd name="adj2" fmla="val -170736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My cousin and I plan to go on a picnic.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Would you like to go with us?</a:t>
            </a:r>
          </a:p>
        </p:txBody>
      </p:sp>
      <p:pic>
        <p:nvPicPr>
          <p:cNvPr id="27657" name="Picture 9" descr="VP2RBS6IB)DB93V2]_3EGIX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7625" y="5589588"/>
            <a:ext cx="10429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圆角矩形标注 19"/>
          <p:cNvSpPr>
            <a:spLocks noChangeArrowheads="1"/>
          </p:cNvSpPr>
          <p:nvPr/>
        </p:nvSpPr>
        <p:spPr bwMode="auto">
          <a:xfrm>
            <a:off x="611188" y="5013325"/>
            <a:ext cx="5832475" cy="719138"/>
          </a:xfrm>
          <a:prstGeom prst="wedgeRoundRectCallout">
            <a:avLst>
              <a:gd name="adj1" fmla="val 77597"/>
              <a:gd name="adj2" fmla="val 133884"/>
              <a:gd name="adj3" fmla="val 16667"/>
            </a:avLst>
          </a:prstGeom>
          <a:solidFill>
            <a:schemeClr val="bg1"/>
          </a:solidFill>
          <a:ln w="38100">
            <a:solidFill>
              <a:srgbClr val="99CC00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A picnic? That sounds great!</a:t>
            </a:r>
            <a:endParaRPr lang="en-US" sz="2800" b="1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9055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Let’s read follow the tape:</a:t>
            </a:r>
          </a:p>
        </p:txBody>
      </p:sp>
      <p:sp>
        <p:nvSpPr>
          <p:cNvPr id="28675" name="TextBox 23"/>
          <p:cNvSpPr txBox="1">
            <a:spLocks noChangeArrowheads="1"/>
          </p:cNvSpPr>
          <p:nvPr/>
        </p:nvSpPr>
        <p:spPr bwMode="auto">
          <a:xfrm>
            <a:off x="9109075" y="2133600"/>
            <a:ext cx="172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可进行跟读，分角色朗读等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学习新单词</a:t>
            </a:r>
            <a:r>
              <a:rPr lang="en-US"/>
              <a:t>gate</a:t>
            </a:r>
            <a:r>
              <a:rPr lang="zh-CN" altLang="en-US"/>
              <a:t>和</a:t>
            </a:r>
            <a:r>
              <a:rPr lang="en-US"/>
              <a:t>cool</a:t>
            </a:r>
          </a:p>
        </p:txBody>
      </p:sp>
      <p:pic>
        <p:nvPicPr>
          <p:cNvPr id="28676" name="Picture 4" descr="NA1SWK)5]EXSH8W7T~]H8$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3573463"/>
            <a:ext cx="1403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圆角矩形标注 19"/>
          <p:cNvSpPr>
            <a:spLocks noChangeArrowheads="1"/>
          </p:cNvSpPr>
          <p:nvPr/>
        </p:nvSpPr>
        <p:spPr bwMode="auto">
          <a:xfrm>
            <a:off x="179388" y="2492375"/>
            <a:ext cx="7416800" cy="1223963"/>
          </a:xfrm>
          <a:prstGeom prst="wedgeRoundRectCallout">
            <a:avLst>
              <a:gd name="adj1" fmla="val 58028"/>
              <a:gd name="adj2" fmla="val 99417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Let’s meet at the school gate at 9am.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We can all go to the park together.</a:t>
            </a:r>
          </a:p>
        </p:txBody>
      </p:sp>
      <p:pic>
        <p:nvPicPr>
          <p:cNvPr id="28678" name="Picture 6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1052513"/>
            <a:ext cx="936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圆角矩形标注 18"/>
          <p:cNvSpPr>
            <a:spLocks noChangeArrowheads="1"/>
          </p:cNvSpPr>
          <p:nvPr/>
        </p:nvSpPr>
        <p:spPr bwMode="auto">
          <a:xfrm>
            <a:off x="1835150" y="1052513"/>
            <a:ext cx="5688013" cy="649287"/>
          </a:xfrm>
          <a:prstGeom prst="wedgeRoundRectCallout">
            <a:avLst>
              <a:gd name="adj1" fmla="val -68866"/>
              <a:gd name="adj2" fmla="val 62468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What time should we go?</a:t>
            </a:r>
          </a:p>
        </p:txBody>
      </p:sp>
      <p:pic>
        <p:nvPicPr>
          <p:cNvPr id="28680" name="Picture 8" descr="`IBOWLG_ZOU}UZ~J[KS0ON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868863"/>
            <a:ext cx="936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圆角矩形标注 18"/>
          <p:cNvSpPr>
            <a:spLocks noChangeArrowheads="1"/>
          </p:cNvSpPr>
          <p:nvPr/>
        </p:nvSpPr>
        <p:spPr bwMode="auto">
          <a:xfrm>
            <a:off x="1476375" y="4652963"/>
            <a:ext cx="6192838" cy="1008062"/>
          </a:xfrm>
          <a:prstGeom prst="wedgeRoundRectCallout">
            <a:avLst>
              <a:gd name="adj1" fmla="val -61995"/>
              <a:gd name="adj2" fmla="val 47639"/>
              <a:gd name="adj3" fmla="val 16667"/>
            </a:avLst>
          </a:prstGeom>
          <a:solidFill>
            <a:schemeClr val="bg1"/>
          </a:solidFill>
          <a:ln w="38100">
            <a:solidFill>
              <a:srgbClr val="558ED5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Cool. The picnic is this Saturday, August 14th, right?</a:t>
            </a:r>
          </a:p>
        </p:txBody>
      </p:sp>
      <p:sp>
        <p:nvSpPr>
          <p:cNvPr id="28682" name="TextBox 27"/>
          <p:cNvSpPr txBox="1">
            <a:spLocks noChangeArrowheads="1"/>
          </p:cNvSpPr>
          <p:nvPr/>
        </p:nvSpPr>
        <p:spPr bwMode="auto">
          <a:xfrm>
            <a:off x="9144000" y="4076700"/>
            <a:ext cx="22320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点击新单词进入单词学习页面。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如果想节省时间，也可以跳过单词学习页面，直接通过</a:t>
            </a:r>
            <a:r>
              <a:rPr lang="en-US"/>
              <a:t>phonics</a:t>
            </a:r>
            <a:r>
              <a:rPr lang="zh-CN" altLang="en-US"/>
              <a:t>教授单词。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92088" y="188913"/>
            <a:ext cx="4955976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Let’s read follow the tape:</a:t>
            </a:r>
          </a:p>
        </p:txBody>
      </p:sp>
      <p:sp>
        <p:nvSpPr>
          <p:cNvPr id="29699" name="TextBox 23"/>
          <p:cNvSpPr txBox="1">
            <a:spLocks noChangeArrowheads="1"/>
          </p:cNvSpPr>
          <p:nvPr/>
        </p:nvSpPr>
        <p:spPr bwMode="auto">
          <a:xfrm>
            <a:off x="9109075" y="2133600"/>
            <a:ext cx="172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可进行跟读，分角色朗读等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学习新单词</a:t>
            </a:r>
            <a:r>
              <a:rPr lang="en-US"/>
              <a:t>problem</a:t>
            </a:r>
          </a:p>
        </p:txBody>
      </p:sp>
      <p:pic>
        <p:nvPicPr>
          <p:cNvPr id="29700" name="Picture 4" descr="VP2RBS6IB)DB93V2]_3EGI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12088" y="2060575"/>
            <a:ext cx="1042987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圆角矩形标注 19"/>
          <p:cNvSpPr>
            <a:spLocks noChangeArrowheads="1"/>
          </p:cNvSpPr>
          <p:nvPr/>
        </p:nvSpPr>
        <p:spPr bwMode="auto">
          <a:xfrm>
            <a:off x="179388" y="1125538"/>
            <a:ext cx="7561262" cy="1079500"/>
          </a:xfrm>
          <a:prstGeom prst="wedgeRoundRectCallout">
            <a:avLst>
              <a:gd name="adj1" fmla="val 53505"/>
              <a:gd name="adj2" fmla="val 106472"/>
              <a:gd name="adj3" fmla="val 16667"/>
            </a:avLst>
          </a:prstGeom>
          <a:solidFill>
            <a:schemeClr val="bg1"/>
          </a:solidFill>
          <a:ln w="38100">
            <a:solidFill>
              <a:srgbClr val="99CC00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Oh dear. I’m sorry but I am going to my grandma’s birthday party that day.</a:t>
            </a:r>
            <a:endParaRPr lang="en-US" sz="2800" b="1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702" name="Picture 6" descr="{_GTA4@V`~MET8[80B80DA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4437063"/>
            <a:ext cx="12874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圆角矩形标注 19"/>
          <p:cNvSpPr>
            <a:spLocks noChangeArrowheads="1"/>
          </p:cNvSpPr>
          <p:nvPr/>
        </p:nvSpPr>
        <p:spPr bwMode="auto">
          <a:xfrm>
            <a:off x="1042988" y="3500438"/>
            <a:ext cx="7200900" cy="719137"/>
          </a:xfrm>
          <a:prstGeom prst="wedgeRoundRectCallout">
            <a:avLst>
              <a:gd name="adj1" fmla="val -50662"/>
              <a:gd name="adj2" fmla="val 179361"/>
              <a:gd name="adj3" fmla="val 16667"/>
            </a:avLst>
          </a:prstGeom>
          <a:solidFill>
            <a:schemeClr val="bg1"/>
          </a:solidFill>
          <a:ln w="38100">
            <a:solidFill>
              <a:srgbClr val="E46C0A"/>
            </a:solidFill>
            <a:miter lim="800000"/>
          </a:ln>
        </p:spPr>
        <p:txBody>
          <a:bodyPr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66FF"/>
                </a:solidFill>
                <a:latin typeface="Comic Sans MS" panose="030F0702030302020204" pitchFamily="66" charset="0"/>
              </a:rPr>
              <a:t>No problem. Maybe next time.</a:t>
            </a:r>
          </a:p>
        </p:txBody>
      </p:sp>
      <p:sp>
        <p:nvSpPr>
          <p:cNvPr id="29704" name="TextBox 27"/>
          <p:cNvSpPr txBox="1">
            <a:spLocks noChangeArrowheads="1"/>
          </p:cNvSpPr>
          <p:nvPr/>
        </p:nvSpPr>
        <p:spPr bwMode="auto">
          <a:xfrm>
            <a:off x="9144000" y="4652963"/>
            <a:ext cx="22320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点击新单词进入单词学习页面。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如果想节省时间，也可以跳过单词学习页面，直接通过</a:t>
            </a:r>
            <a:r>
              <a:rPr lang="en-US"/>
              <a:t>phonics</a:t>
            </a:r>
            <a:r>
              <a:rPr lang="zh-CN" altLang="en-US"/>
              <a:t>教授单词。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908050"/>
            <a:ext cx="9144000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1. (     )</a:t>
            </a:r>
            <a:r>
              <a:rPr lang="zh-CN" altLang="en-US" dirty="0">
                <a:sym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Ben has nothing to do this Saturday</a:t>
            </a:r>
            <a:r>
              <a:rPr lang="en-US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 ) </a:t>
            </a:r>
            <a:r>
              <a:rPr lang="en-US" altLang="zh-CN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Janet plans to have a picnic</a:t>
            </a:r>
            <a:r>
              <a:rPr lang="zh-CN" altLang="en-US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3. (     ) </a:t>
            </a:r>
            <a:r>
              <a:rPr lang="en-US" altLang="zh-CN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Jiamin doesn’t want to have a picnic with              Janet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4.</a:t>
            </a: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</a:t>
            </a: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 </a:t>
            </a:r>
            <a:r>
              <a:rPr lang="zh-CN" alt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The three children plan to meet at the school gate</a:t>
            </a:r>
            <a:r>
              <a:rPr lang="zh-CN" alt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sz="2700" b="1" dirty="0">
              <a:latin typeface="Comic Sans MS" panose="030F0702030302020204" pitchFamily="66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5. (     ) </a:t>
            </a:r>
            <a:r>
              <a:rPr lang="en-US" altLang="zh-CN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August 14</a:t>
            </a:r>
            <a:r>
              <a:rPr lang="en-US" altLang="zh-CN" sz="2700" b="1" baseline="30000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th</a:t>
            </a:r>
            <a:r>
              <a:rPr lang="en-US" altLang="zh-CN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is </a:t>
            </a:r>
            <a:r>
              <a:rPr lang="en-US" altLang="zh-CN" sz="2700" b="1" dirty="0" err="1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Jiamin’s</a:t>
            </a:r>
            <a:r>
              <a:rPr lang="en-US" altLang="zh-CN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grandpa’s birthday</a:t>
            </a:r>
            <a:r>
              <a:rPr lang="zh-CN" alt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800" b="1" dirty="0">
              <a:latin typeface="Comic Sans MS" panose="030F0702030302020204" pitchFamily="66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</a:rPr>
              <a:t>F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33796" name="Oval 10"/>
          <p:cNvSpPr>
            <a:spLocks noChangeArrowheads="1"/>
          </p:cNvSpPr>
          <p:nvPr/>
        </p:nvSpPr>
        <p:spPr bwMode="auto">
          <a:xfrm>
            <a:off x="2627313" y="1052513"/>
            <a:ext cx="1223962" cy="5746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3797" name="AutoShape 6"/>
          <p:cNvSpPr>
            <a:spLocks noChangeArrowheads="1"/>
          </p:cNvSpPr>
          <p:nvPr/>
        </p:nvSpPr>
        <p:spPr bwMode="auto">
          <a:xfrm>
            <a:off x="0" y="0"/>
            <a:ext cx="5689600" cy="647700"/>
          </a:xfrm>
          <a:prstGeom prst="wedgeRoundRectCallout">
            <a:avLst>
              <a:gd name="adj1" fmla="val -32810"/>
              <a:gd name="adj2" fmla="val 13972"/>
              <a:gd name="adj3" fmla="val 16667"/>
            </a:avLst>
          </a:prstGeom>
          <a:solidFill>
            <a:schemeClr val="bg1"/>
          </a:solidFill>
          <a:ln w="38100">
            <a:solidFill>
              <a:srgbClr val="3366FF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Decide true (T) or false (F).</a:t>
            </a:r>
            <a:endParaRPr lang="en-US" altLang="zh-CN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798" name="AutoShape 10"/>
          <p:cNvSpPr>
            <a:spLocks noChangeArrowheads="1"/>
          </p:cNvSpPr>
          <p:nvPr/>
        </p:nvSpPr>
        <p:spPr bwMode="auto">
          <a:xfrm>
            <a:off x="2555875" y="1052513"/>
            <a:ext cx="1871663" cy="5762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66"/>
                </a:solidFill>
                <a:latin typeface="Comic Sans MS" panose="030F0702030302020204" pitchFamily="66" charset="0"/>
              </a:rPr>
              <a:t>never went to</a:t>
            </a:r>
            <a:endParaRPr lang="en-US" altLang="zh-CN" sz="2000" b="1">
              <a:latin typeface="Comic Sans MS" panose="030F0702030302020204" pitchFamily="66" charset="0"/>
            </a:endParaRPr>
          </a:p>
        </p:txBody>
      </p:sp>
      <p:sp>
        <p:nvSpPr>
          <p:cNvPr id="33799" name="矩形 1"/>
          <p:cNvSpPr>
            <a:spLocks noChangeArrowheads="1"/>
          </p:cNvSpPr>
          <p:nvPr/>
        </p:nvSpPr>
        <p:spPr bwMode="auto">
          <a:xfrm>
            <a:off x="755650" y="1084263"/>
            <a:ext cx="48895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6" grpId="0" animBg="1" autoUpdateAnimBg="0"/>
      <p:bldP spid="33798" grpId="0" animBg="1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A000120150601A13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869D59"/>
      </a:accent1>
      <a:accent2>
        <a:srgbClr val="B4B75C"/>
      </a:accent2>
      <a:accent3>
        <a:srgbClr val="FFFFFF"/>
      </a:accent3>
      <a:accent4>
        <a:srgbClr val="404040"/>
      </a:accent4>
      <a:accent5>
        <a:srgbClr val="C3CCB5"/>
      </a:accent5>
      <a:accent6>
        <a:srgbClr val="A3A653"/>
      </a:accent6>
      <a:hlink>
        <a:srgbClr val="0070C0"/>
      </a:hlink>
      <a:folHlink>
        <a:srgbClr val="7F7F7F"/>
      </a:folHlink>
    </a:clrScheme>
    <a:fontScheme name="A000120150601A13PW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3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869D59"/>
        </a:accent1>
        <a:accent2>
          <a:srgbClr val="B4B75C"/>
        </a:accent2>
        <a:accent3>
          <a:srgbClr val="FFFFFF"/>
        </a:accent3>
        <a:accent4>
          <a:srgbClr val="404040"/>
        </a:accent4>
        <a:accent5>
          <a:srgbClr val="C3CCB5"/>
        </a:accent5>
        <a:accent6>
          <a:srgbClr val="A3A6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主题40</Template>
  <TotalTime>0</TotalTime>
  <Words>760</Words>
  <Application>Microsoft Office PowerPoint</Application>
  <PresentationFormat>全屏显示(4:3)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宋体</vt:lpstr>
      <vt:lpstr>微软雅黑</vt:lpstr>
      <vt:lpstr>幼圆</vt:lpstr>
      <vt:lpstr>Arial</vt:lpstr>
      <vt:lpstr>Calibri</vt:lpstr>
      <vt:lpstr>Comic Sans MS</vt:lpstr>
      <vt:lpstr>Times New Roman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2013-10-30T09:04:00Z</dcterms:created>
  <dcterms:modified xsi:type="dcterms:W3CDTF">2023-01-16T17:50:35Z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AE677C10FCF4412BB68F30E1E05B4F87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