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4" r:id="rId2"/>
    <p:sldId id="311" r:id="rId3"/>
    <p:sldId id="315" r:id="rId4"/>
    <p:sldId id="316" r:id="rId5"/>
    <p:sldId id="317" r:id="rId6"/>
    <p:sldId id="318" r:id="rId7"/>
    <p:sldId id="264" r:id="rId8"/>
    <p:sldId id="319" r:id="rId9"/>
    <p:sldId id="267" r:id="rId10"/>
    <p:sldId id="310" r:id="rId11"/>
    <p:sldId id="265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266" r:id="rId21"/>
    <p:sldId id="328" r:id="rId22"/>
    <p:sldId id="329" r:id="rId23"/>
    <p:sldId id="269" r:id="rId24"/>
    <p:sldId id="330" r:id="rId25"/>
    <p:sldId id="331" r:id="rId26"/>
    <p:sldId id="332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E9549-34F7-40F7-9E11-A10A83424A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98114-9C83-45DB-BDFD-F4378E596F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98114-9C83-45DB-BDFD-F4378E596FB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691680" y="270892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0C170-AF48-4B62-B585-4EA360A9E1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3EABB-6538-431C-8F0F-4355AC3FF7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F7EC-FFD3-49DC-BBD7-6A50A5C80AF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F6EBF-FEF4-4186-A3CB-DF3CEEE197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4749-6EA0-4581-B925-691386DF12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1B13A-4291-4AA6-B500-9E07D12A18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章节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8585198" y="6453337"/>
            <a:ext cx="504056" cy="3649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 dirty="0">
                <a:solidFill>
                  <a:srgbClr val="5F5F5F"/>
                </a:solidFill>
              </a:rPr>
              <a:t>-</a:t>
            </a:r>
            <a:fld id="{C2D1088F-7570-48BA-BC40-D11F25FB6C22}" type="slidenum">
              <a:rPr lang="zh-CN" altLang="en-US" sz="1400" b="0" smtClean="0">
                <a:solidFill>
                  <a:srgbClr val="5F5F5F"/>
                </a:solidFill>
              </a:rPr>
              <a:t>‹#›</a:t>
            </a:fld>
            <a:r>
              <a:rPr lang="en-US" altLang="zh-CN" sz="1400" b="0" dirty="0">
                <a:solidFill>
                  <a:srgbClr val="5F5F5F"/>
                </a:solidFill>
              </a:rPr>
              <a:t>-</a:t>
            </a:r>
            <a:endParaRPr lang="zh-CN" altLang="en-US" sz="1400" b="0" dirty="0">
              <a:solidFill>
                <a:srgbClr val="5F5F5F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2420888"/>
            <a:ext cx="9144000" cy="1512168"/>
          </a:xfrm>
          <a:prstGeom prst="rect">
            <a:avLst/>
          </a:prstGeom>
          <a:solidFill>
            <a:srgbClr val="C04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470484" y="2924944"/>
            <a:ext cx="6203032" cy="5760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3985776" y="-27384"/>
            <a:ext cx="1766082" cy="880109"/>
            <a:chOff x="146955" y="1584001"/>
            <a:chExt cx="1482216" cy="733424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146955" y="1584001"/>
              <a:ext cx="1482216" cy="733424"/>
            </a:xfrm>
            <a:prstGeom prst="rect">
              <a:avLst/>
            </a:prstGeom>
          </p:spPr>
        </p:pic>
        <p:sp>
          <p:nvSpPr>
            <p:cNvPr id="12" name="TextBox 8">
              <a:hlinkClick r:id="rId3" action="ppaction://hlinksldjump"/>
            </p:cNvPr>
            <p:cNvSpPr txBox="1"/>
            <p:nvPr userDrawn="1"/>
          </p:nvSpPr>
          <p:spPr>
            <a:xfrm>
              <a:off x="449125" y="1807573"/>
              <a:ext cx="794169" cy="25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晨读晚诵</a:t>
              </a: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5641960" y="-27384"/>
            <a:ext cx="1774840" cy="880109"/>
            <a:chOff x="11613" y="1584001"/>
            <a:chExt cx="1513881" cy="73342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11613" y="1584001"/>
              <a:ext cx="1513881" cy="733424"/>
            </a:xfrm>
            <a:prstGeom prst="rect">
              <a:avLst/>
            </a:prstGeom>
          </p:spPr>
        </p:pic>
        <p:sp>
          <p:nvSpPr>
            <p:cNvPr id="9" name="TextBox 8">
              <a:hlinkClick r:id="rId3" action="ppaction://hlinksldjump"/>
            </p:cNvPr>
            <p:cNvSpPr txBox="1"/>
            <p:nvPr userDrawn="1"/>
          </p:nvSpPr>
          <p:spPr>
            <a:xfrm>
              <a:off x="142045" y="1807573"/>
              <a:ext cx="1229485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课前篇自主预习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318464" y="-27384"/>
            <a:ext cx="1764576" cy="880109"/>
            <a:chOff x="-43696" y="2237065"/>
            <a:chExt cx="1578004" cy="7334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-43696" y="2237065"/>
              <a:ext cx="1578004" cy="733424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 userDrawn="1"/>
          </p:nvSpPr>
          <p:spPr>
            <a:xfrm>
              <a:off x="83966" y="2460637"/>
              <a:ext cx="1289016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课堂篇学习理解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D0E3-5F72-4A1C-BD9A-00FDBFDBBE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B0B76-0D61-47C2-A4D5-D1579F6976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407D-481A-4A92-88EE-D9457AB7157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EEC7-6071-4FD0-9345-2DAD4FE299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F2CA3-AF50-4C9B-B99E-28EE2297E46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4839A-F2CE-4183-B940-1902D476DE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E41F-474B-4FB0-BAE1-3C76B74A2F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F636C-DAD8-484C-8C5B-C629CD61C2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6146-5119-4057-A8FD-CE34167FCE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31C9-8DF1-4F14-87D4-A37304054D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0DF5-97F2-4B13-AF14-FF993DCBDE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5E052-2CCA-4D6D-AE68-6CA32D8FA8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2431-D041-45BD-9B27-480DE1785A4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5D4C3-134F-487A-9754-4BF3C3988B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8CB6-9B05-422E-9634-FFF2AF7C84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3A80A-3E46-461B-B0ED-8B016DC099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893725-4EEC-42A5-AD73-71F756A0F4B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EC469A-D3D8-4817-9FBF-3D6085E757A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__3.docx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__4.docx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__5.docx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6.docx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1.docx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2.docx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070" y="2924944"/>
            <a:ext cx="9081860" cy="576064"/>
          </a:xfrm>
        </p:spPr>
        <p:txBody>
          <a:bodyPr/>
          <a:lstStyle/>
          <a:p>
            <a:r>
              <a:rPr lang="en-US" altLang="zh-CN" sz="5400" b="1" dirty="0"/>
              <a:t>UNIT</a:t>
            </a:r>
            <a:r>
              <a:rPr lang="en-US" altLang="zh-CN" sz="5400" dirty="0"/>
              <a:t> </a:t>
            </a:r>
            <a:r>
              <a:rPr lang="en-US" altLang="zh-CN" sz="5400" b="1" dirty="0"/>
              <a:t>3  The internet</a:t>
            </a:r>
            <a:endParaRPr lang="zh-CN" altLang="zh-CN" sz="5400" dirty="0"/>
          </a:p>
        </p:txBody>
      </p:sp>
      <p:sp>
        <p:nvSpPr>
          <p:cNvPr id="3" name="标题 3"/>
          <p:cNvSpPr txBox="1"/>
          <p:nvPr/>
        </p:nvSpPr>
        <p:spPr bwMode="auto">
          <a:xfrm>
            <a:off x="0" y="4365104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rgbClr val="C00000"/>
                </a:solidFill>
              </a:rPr>
              <a:t>Section A</a:t>
            </a:r>
            <a:r>
              <a:rPr lang="zh-CN" altLang="zh-CN" smtClean="0">
                <a:solidFill>
                  <a:srgbClr val="C00000"/>
                </a:solidFill>
              </a:rPr>
              <a:t>　</a:t>
            </a:r>
            <a:r>
              <a:rPr lang="en-US" altLang="zh-CN" smtClean="0">
                <a:solidFill>
                  <a:srgbClr val="C00000"/>
                </a:solidFill>
              </a:rPr>
              <a:t>Listening and Speaking</a:t>
            </a:r>
            <a:endParaRPr lang="zh-CN" altLang="zh-CN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7170" y="112474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/>
              <a:t>人教版高中英语必修二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0" y="57332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7936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完成句子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.You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better write something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你感兴趣的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often watch videos and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在网上听音乐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am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太忙了无法去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your birthday party.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.My brother often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查阅信息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on the Internet.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enjoy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聊天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my friends online.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4252074" y="1865372"/>
            <a:ext cx="248016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you are interested in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3491880" y="2257093"/>
            <a:ext cx="260520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listen to music online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1421558" y="3118558"/>
            <a:ext cx="179087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too busy to go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2699792" y="3481208"/>
            <a:ext cx="255230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looks up information</a:t>
            </a:r>
            <a:endParaRPr lang="zh-CN" altLang="en-US" sz="2200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1666381" y="4313602"/>
            <a:ext cx="166584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chatting with</a:t>
            </a:r>
            <a:endParaRPr lang="zh-CN" altLang="en-US" sz="22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8128000" cy="540763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不用下载直接在互联网上播放音视频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流出　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流动　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小河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溪流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movies and music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流播电影和音乐</a:t>
            </a: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在句中是及物动词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growth of smartphones has made it more attractive to own and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music legally.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智能手机的发展已经使合法拥有和流播音乐更具有吸引力。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would allow users to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videos on two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screens at once.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它允许用户同时在两个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iPad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屏幕上播放视频。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277978" y="2287146"/>
          <a:ext cx="4588044" cy="134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6" imgW="3843020" imgH="1129030" progId="Word.Document.12">
                  <p:embed/>
                </p:oleObj>
              </mc:Choice>
              <mc:Fallback>
                <p:oleObj name="文档" r:id="rId6" imgW="3843020" imgH="112903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77978" y="2287146"/>
                        <a:ext cx="4588044" cy="1345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8000"/>
            <a:ext cx="8128000" cy="24759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可作不及物动词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小河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小溪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Hearing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news,tears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down her face.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听到这个消息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她泪流满面。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mountain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runs through this small village.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一条山涧流过这个小村庄。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1583830"/>
            <a:ext cx="8128000" cy="39443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4754" y="4581128"/>
            <a:ext cx="7776864" cy="651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51565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聊天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闲聊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especially like to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my friends and family.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我特别喜欢同朋友和家人聊天。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可作动词或名词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聊天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闲聊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sometimes spend hours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phone with my friends.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我有时在电话上和朋友聊天一聊就是几个小时。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garden is a nice place for a nice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cup of coffee.</a:t>
            </a: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这个花园是一个舒服的好地方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可以边聊天边喝咖啡。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877455" y="4025799"/>
          <a:ext cx="7389091" cy="192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6" imgW="3843020" imgH="1002665" progId="Word.Document.12">
                  <p:embed/>
                </p:oleObj>
              </mc:Choice>
              <mc:Fallback>
                <p:oleObj name="文档" r:id="rId6" imgW="3843020" imgH="100266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7455" y="4025799"/>
                        <a:ext cx="7389091" cy="1923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69798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feel much better when I go home to eat and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parents and brother.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当我回家吃饭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与我的父母哥哥聊天时我感觉好多了。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friend of mine visited me yesterday and we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schooldays.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我的一个朋友昨天来找我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我们在一起说了很多关于我们在学校的生活。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1332656" y="1634935"/>
          <a:ext cx="8128000" cy="177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6" imgW="3843020" imgH="838200" progId="Word.Document.12">
                  <p:embed/>
                </p:oleObj>
              </mc:Choice>
              <mc:Fallback>
                <p:oleObj name="文档" r:id="rId6" imgW="3843020" imgH="83820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332656" y="1634935"/>
                        <a:ext cx="8128000" cy="177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1559416"/>
            <a:ext cx="8128000" cy="39931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4754" y="4581128"/>
            <a:ext cx="7776864" cy="651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505471"/>
            <a:ext cx="8128000" cy="41010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身份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个性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 I used a nonsense name for my net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我为网上的身份造了个名字。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身份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个性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gave himself a new name to hide his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he went to carry out the secret task.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当他去执行这项秘密任务的时候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他给自己起了一个新的名字来隐藏自己的身份。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wanted a sense of his own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那个男孩想要确立自己的个性意识。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A35.eps" descr="id:2147497366;FounderCES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6300192" y="4340299"/>
            <a:ext cx="1143635" cy="1053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844824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the smallest baby can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its mother by her voice.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即使最小的婴儿也能辨识妈妈的声音。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 witnesses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gunman as a young man.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目击者确认持枪歹徒是一个年轻人。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1260648" y="2467000"/>
          <a:ext cx="8128000" cy="861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6" imgW="3843020" imgH="409575" progId="Word.Document.12">
                  <p:embed/>
                </p:oleObj>
              </mc:Choice>
              <mc:Fallback>
                <p:oleObj name="文档" r:id="rId6" imgW="3843020" imgH="40957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260648" y="2467000"/>
                        <a:ext cx="8128000" cy="861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1196752"/>
            <a:ext cx="8128000" cy="50910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4754" y="5311482"/>
            <a:ext cx="7776864" cy="651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2919864"/>
            <a:ext cx="8128000" cy="127227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作为世界上最受欢迎的手机应用软件和社交网络之一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微信因其巧妙的零售创新设计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扫码购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而获得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设计金奖。这是第一个获得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服务设计类金奖的中国产品。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8603"/>
            <a:ext cx="8128000" cy="36947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我太忙了无法上网。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【句式剖析】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too...to do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太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而不能做某事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是一个表示否定意义的句型。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excited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a word when she heard the news.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当她听到这个消息时她激动得说不出话来。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realized that it was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late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catch the last subway.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他们意识到太晚了赶不上最后一趟地铁了。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9206"/>
            <a:ext cx="8128000" cy="491358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【句式拓展】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“too...to...”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不同搭配下的不同含义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某些形容词与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“too...to...”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句型连用时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,too (=very)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表示肯定的意义。这些形容词多为表示情感的词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glad,pleased,surprised,delighted,happy,easy,willing,ready,eager,anxious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(2)too...to...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结构和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连用时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表示肯定意义。意为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也不过分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越好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seemed to be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nervous and were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anxious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leave.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他们看起来太紧张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并且急于离开。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only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glad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accept your invitation.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我很乐意接受你的邀请。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76535" y="1196752"/>
            <a:ext cx="6590928" cy="52884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75656" y="5301208"/>
            <a:ext cx="5544616" cy="101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78508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单词拼写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.We had to stop at the roadside because there was something wrong with the car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发动机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wonder if you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 be free then so we can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聊天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about the good old days together.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.You will be allowed to go in only when your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身份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has been checked.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0467"/>
            <a:ext cx="8128000" cy="24910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.My sister writes a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博客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parents about career development to help them guide their children.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.We are playing near the bank of the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小溪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),having fun with each other.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78508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介词填空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mother often makes long-distance telephone calls to have a chat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children.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.First of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all,could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begin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apology for a mistake I made last week?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 few simple precautions(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预防措施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can be taken,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example ensuring that desks are the right height.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0467"/>
            <a:ext cx="8128000" cy="24910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often use a search engine to help me find what I am looking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never share my personal information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strangers on the Internet.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817308"/>
            <a:ext cx="8128000" cy="57800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WeChat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WeChat,one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world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most popular mobile apps and social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networks,brought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Gold Award for its smart retail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innovation,Scan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Go.It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first ever Chinese product to win gold in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Service Design category.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&amp; Go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</a:t>
            </a:r>
            <a:r>
              <a:rPr lang="zh-CN" altLang="zh-CN" sz="22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shoppers at retail(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零售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stores to turn their mobile phone into a virtual checkout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counter.When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shopping,customers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their mobile phones to scan product barcodes(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条形码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),view product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information,get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discounts</a:t>
            </a:r>
            <a:r>
              <a:rPr lang="zh-CN" altLang="zh-CN" sz="22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zh-CN" altLang="zh-CN" sz="22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③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self-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checkout,and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pay directly within the app via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WeChat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Pay.There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 lining up at the counter.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277978" y="1218592"/>
          <a:ext cx="4588044" cy="134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3843020" imgH="1129030" progId="Word.Document.12">
                  <p:embed/>
                </p:oleObj>
              </mc:Choice>
              <mc:Fallback>
                <p:oleObj name="文档" r:id="rId3" imgW="3843020" imgH="112903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7978" y="1218592"/>
                        <a:ext cx="4588044" cy="1345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1275375"/>
            <a:ext cx="8128000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statistics,sales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during peak hours in traditional supermarkets account for 60% of total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turnover,and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zh-CN" altLang="zh-CN" sz="22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customers spend three to five minutes on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payment during peak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hours.With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Scan &amp;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Go,customers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longer have to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queue,and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payment time is shortened to one minute.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realize queue-less </a:t>
            </a:r>
            <a:r>
              <a:rPr lang="en-US" altLang="zh-CN" sz="2200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purchasing,the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WeChat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team greatly optimizes retailers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in-store customer handling </a:t>
            </a:r>
            <a:r>
              <a:rPr lang="en-US" altLang="zh-CN" sz="22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zh-CN" altLang="zh-CN" sz="2200" u="sng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EU-BZ-S92"/>
                <a:cs typeface="宋体" panose="02010600030101010101" pitchFamily="2" charset="-122"/>
              </a:rPr>
              <a:t>⑤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during peak </a:t>
            </a:r>
            <a:r>
              <a:rPr lang="en-US" altLang="zh-CN" sz="2200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hours,and</a:t>
            </a:r>
            <a:r>
              <a:rPr lang="en-US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enables overall management of the consumer traffic </a:t>
            </a:r>
            <a:r>
              <a:rPr lang="en-US" altLang="zh-CN" sz="2200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flow.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introducing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</a:t>
            </a:r>
            <a:r>
              <a:rPr lang="zh-CN" altLang="zh-CN" sz="22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lanes for Scan &amp;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Go,supermarkets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achieved over a five-fold increase in converting(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转变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digital members within two months.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1052736"/>
            <a:ext cx="8128000" cy="208480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improving retailers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checkout efficiency and providing customers with a better shopping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experience,Scan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Go also combines promotion and marketing modes through Mini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Programs,to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help increase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sales.Scan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Go is now widely used by retailers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China,including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Wal-Mart and Carrefour.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3137537"/>
            <a:ext cx="8128000" cy="2897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40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词海拾贝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使能够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discount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折扣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③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完成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平均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⑤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效率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专用的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08000" y="908720"/>
            <a:ext cx="8128000" cy="57411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40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典句欣赏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realize queue-less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WeChat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 greatly optimizes retailers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in-store customer handling efficiency during peak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hours,and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enables overall management of the consumer traffic flow.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翻译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为了实现无排队购买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微信团队极大地优化了零售商在高峰时段内店内客户处理效率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并能够全面管理消费者的客流量。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分析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本句是一个简单句。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realize...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是目的状语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WeChat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是句子的主语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,optimizes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是并列谓语。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540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理解诱思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.What does the second paragraph mainly tell us?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convenience of Scan &amp; Go.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.Have you ever used Scan &amp;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Go?What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you think of it?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Open.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1916832"/>
          <a:ext cx="8128000" cy="404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6" imgW="3947160" imgH="1973580" progId="Word.Document.12">
                  <p:embed/>
                </p:oleObj>
              </mc:Choice>
              <mc:Fallback>
                <p:oleObj name="文档" r:id="rId6" imgW="3947160" imgH="1973580" progId="Word.Document.12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916832"/>
                        <a:ext cx="8128000" cy="4049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508000" y="1391758"/>
            <a:ext cx="23086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知识体系图解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537390" y="3219959"/>
            <a:ext cx="68640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blog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537390" y="3576506"/>
            <a:ext cx="95250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engine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537390" y="3953601"/>
            <a:ext cx="65434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chat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537390" y="4273262"/>
            <a:ext cx="100700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stream 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537390" y="5028929"/>
            <a:ext cx="104708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identity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1309633"/>
          <a:ext cx="8128000" cy="449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6" imgW="3965575" imgH="2190115" progId="Word.Document.12">
                  <p:embed/>
                </p:oleObj>
              </mc:Choice>
              <mc:Fallback>
                <p:oleObj name="文档" r:id="rId6" imgW="3965575" imgH="2190115" progId="Word.Document.12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309633"/>
                        <a:ext cx="8128000" cy="4492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2843808" y="1268760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以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开始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2991881" y="1625307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例如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2568257" y="2002402"/>
            <a:ext cx="27238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太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以至于不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2483768" y="2365935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查阅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2627784" y="2711295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聊天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2783872" y="3067842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顺便问一下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2699792" y="3377540"/>
            <a:ext cx="748923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上网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3029010" y="3738927"/>
            <a:ext cx="2159566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把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保守秘密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94804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释义匹配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.blog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of a vehicle that produces power to make it move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.engine		B.to talk to someone in a friendly informal way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.chat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flow of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water,air,smoke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etc,or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direction in which it is flowing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.stream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D.who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what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.identity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page that is made up of information about a particular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subject,in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the newest information is always at the top of the page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3.B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4.C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5.D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1345</Words>
  <Application>Microsoft Office PowerPoint</Application>
  <PresentationFormat>全屏显示(4:3)</PresentationFormat>
  <Paragraphs>215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NEU-BZ-S92</vt:lpstr>
      <vt:lpstr>方正书宋_GBK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</vt:lpstr>
      <vt:lpstr>文档</vt:lpstr>
      <vt:lpstr>UNIT 3  The internet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2019-08-22T01:06:00Z</dcterms:created>
  <dcterms:modified xsi:type="dcterms:W3CDTF">2023-01-16T17:50:47Z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DB0C4E363CB8453084B50836F2AFF850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