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8" r:id="rId2"/>
    <p:sldId id="269" r:id="rId3"/>
    <p:sldId id="320" r:id="rId4"/>
    <p:sldId id="272" r:id="rId5"/>
    <p:sldId id="273" r:id="rId6"/>
    <p:sldId id="291" r:id="rId7"/>
    <p:sldId id="323" r:id="rId8"/>
    <p:sldId id="324" r:id="rId9"/>
    <p:sldId id="271" r:id="rId10"/>
    <p:sldId id="343" r:id="rId11"/>
    <p:sldId id="344" r:id="rId12"/>
    <p:sldId id="277" r:id="rId13"/>
    <p:sldId id="278" r:id="rId14"/>
    <p:sldId id="345" r:id="rId15"/>
    <p:sldId id="282" r:id="rId16"/>
    <p:sldId id="346" r:id="rId17"/>
    <p:sldId id="314" r:id="rId18"/>
    <p:sldId id="315" r:id="rId19"/>
    <p:sldId id="316" r:id="rId20"/>
    <p:sldId id="317" r:id="rId21"/>
    <p:sldId id="318" r:id="rId22"/>
    <p:sldId id="319" r:id="rId23"/>
    <p:sldId id="326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47" r:id="rId32"/>
    <p:sldId id="281" r:id="rId33"/>
    <p:sldId id="288" r:id="rId34"/>
    <p:sldId id="296" r:id="rId35"/>
    <p:sldId id="339" r:id="rId36"/>
    <p:sldId id="348" r:id="rId37"/>
    <p:sldId id="340" r:id="rId38"/>
    <p:sldId id="341" r:id="rId39"/>
    <p:sldId id="342" r:id="rId40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10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91ECB4-30DE-40B9-BB12-093126DF020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F257C-15C8-4609-B6BC-537193DDC30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62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62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14D59B-D5E8-4BF9-8017-0A619B94915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45B1E-E639-4162-B497-F62E178D27B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55272-95D1-41D4-8631-5A2ED0EFC93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BB748-E623-474A-81E1-4E51E3D45AB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44F0A-7C79-4953-AF3D-E9F4AD32BF4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FFA90-795B-4DA4-8D45-BF00E152EDE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3F6F8-1F0D-4F9E-B5FC-AD6BE8D049F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32E97-FC76-49AC-9A20-10F32B2C38F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490932-1B58-4247-8888-BE31A087005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BC076-8DF8-4BA5-B3BA-81F153A7BFF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825F5C-48B6-448C-8203-58726959891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963DF-1BB1-4820-92E6-18B9B8E9BE5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B332E9-FB19-48B8-9361-1558BC52189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10C85-FC20-49E6-9A9E-CF327ECBBEC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585C3-8667-4CB6-9CAB-2217BE35D1A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B56EF-2ABF-4718-B35A-6A80492E686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D2DFE-CC02-4D9F-9A99-27C18AD6E6B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10B15-0A45-49F3-A3DE-1C5DF4221C1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/>
            </a:lvl1pPr>
          </a:lstStyle>
          <a:p>
            <a:fld id="{47ABC1F7-6D23-4F49-892B-E165528F99B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fld id="{90409E1E-923C-4BA1-B9E5-1885FA40295B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430338" y="1377714"/>
            <a:ext cx="9591341" cy="2725226"/>
            <a:chOff x="3528" y="204"/>
            <a:chExt cx="11162" cy="3964"/>
          </a:xfrm>
        </p:grpSpPr>
        <p:sp>
          <p:nvSpPr>
            <p:cNvPr id="3" name="Rectangle 5"/>
            <p:cNvSpPr/>
            <p:nvPr/>
          </p:nvSpPr>
          <p:spPr>
            <a:xfrm>
              <a:off x="3528" y="2959"/>
              <a:ext cx="11117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Reading</a:t>
              </a: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3528" y="204"/>
              <a:ext cx="11162" cy="16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8  A green world 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29920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57200" y="1558925"/>
            <a:ext cx="11495088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还可用作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，意为“各自的；分开的”。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1650" y="3436938"/>
            <a:ext cx="11495088" cy="1389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separate…from…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分开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separate…into…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分成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735513" y="1779588"/>
            <a:ext cx="11080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188" y="1230313"/>
            <a:ext cx="9464675" cy="1477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divide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这两个词都有“分开”的意思，但用法不同。</a:t>
            </a:r>
          </a:p>
        </p:txBody>
      </p:sp>
      <p:graphicFrame>
        <p:nvGraphicFramePr>
          <p:cNvPr id="16399" name="Group 15"/>
          <p:cNvGraphicFramePr>
            <a:graphicFrameLocks noGrp="1"/>
          </p:cNvGraphicFramePr>
          <p:nvPr/>
        </p:nvGraphicFramePr>
        <p:xfrm>
          <a:off x="1016000" y="3105150"/>
          <a:ext cx="9658350" cy="1737360"/>
        </p:xfrm>
        <a:graphic>
          <a:graphicData uri="http://schemas.openxmlformats.org/drawingml/2006/table">
            <a:tbl>
              <a:tblPr/>
              <a:tblGrid>
                <a:gridCol w="184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separate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侧重指把原来连在一起或靠近的人或物分开。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divide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侧重指把一个整体分成若干部分。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46125" y="1381125"/>
            <a:ext cx="1490663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741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3075" y="1516063"/>
            <a:ext cx="841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3250" y="2055813"/>
            <a:ext cx="10415588" cy="3471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泰州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Taizhou and Changzhou ___________ (separate) by the Yangtze River, and a new bridge will connect the two cities in the near future.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一年被分成了四个季节。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 year ____________ four seasons.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064375" y="2300288"/>
            <a:ext cx="196373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separated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11363" y="5059363"/>
            <a:ext cx="20304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divided into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7" grpId="0"/>
      <p:bldP spid="24578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42938" y="2501814"/>
            <a:ext cx="10918825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Calibri" panose="020F0502020204030204" pitchFamily="34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For example, we are not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r>
              <a:rPr lang="en-US" altLang="zh-CN" sz="2800" b="1" dirty="0">
                <a:latin typeface="Times New Roman" panose="02020603050405020304" pitchFamily="18" charset="0"/>
              </a:rPr>
              <a:t> to cut down trees.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例如，不允许我们砍伐树木。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Her parents don't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</a:t>
            </a:r>
            <a:r>
              <a:rPr lang="en-US" altLang="zh-CN" sz="2800" b="1" dirty="0">
                <a:latin typeface="Times New Roman" panose="02020603050405020304" pitchFamily="18" charset="0"/>
              </a:rPr>
              <a:t> her to stay out too late.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她的父母不允许她在外面待得太晚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38" y="1492250"/>
            <a:ext cx="6373812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 dirty="0">
                <a:cs typeface="Arial" panose="020B0604020202020204" pitchFamily="34" charset="0"/>
              </a:rPr>
              <a:t>2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allow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允许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4663" y="3376184"/>
            <a:ext cx="10688638" cy="2170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do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允许某人做某事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allowed to do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某人被允许做某事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doing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允许做某事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74663" y="1447800"/>
            <a:ext cx="10815637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后可跟名词、代词或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作宾语，也可跟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作宾语补足语。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132513" y="1657350"/>
            <a:ext cx="11112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动名词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25488" y="2352675"/>
            <a:ext cx="173196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动词不定式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39750" y="1354138"/>
            <a:ext cx="10958513" cy="3554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宿迁   根据句意及英语解释完成句子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—Why are you in such a hurry, Cathy?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—My dad and mum don't _______ (let someone do something) me to stay out late. </a:t>
            </a:r>
          </a:p>
          <a:p>
            <a:pPr eaLnBrk="0" hangingPunct="0">
              <a:lnSpc>
                <a:spcPct val="150000"/>
              </a:lnSpc>
            </a:pPr>
            <a:endParaRPr lang="en-US"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100638" y="2973388"/>
            <a:ext cx="8858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39750" y="1700213"/>
            <a:ext cx="10958513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重庆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Their parents don't allow them _____ in the river because it's really dangerous.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swim        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swimming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to swim  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swam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8261350" y="1931988"/>
            <a:ext cx="4064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 dirty="0">
                <a:latin typeface="Calibri" panose="020F0502020204030204" pitchFamily="34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Otherwise, we will be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punished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  <a:r>
              <a:rPr lang="zh-CN" altLang="en-US" sz="3200" b="1" dirty="0">
                <a:latin typeface="Times New Roman" panose="02020603050405020304" pitchFamily="18" charset="0"/>
              </a:rPr>
              <a:t>否则，我们会受到惩罚。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The child is sure to be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punished</a:t>
            </a:r>
            <a:r>
              <a:rPr lang="en-US" altLang="zh-CN" sz="3200" b="1" dirty="0">
                <a:latin typeface="Times New Roman" panose="02020603050405020304" pitchFamily="18" charset="0"/>
              </a:rPr>
              <a:t> for that.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那个孩子肯定会因为那件事受到惩罚。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96913" y="1346200"/>
            <a:ext cx="5586412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 dirty="0">
                <a:cs typeface="Arial" panose="020B0604020202020204" pitchFamily="34" charset="0"/>
              </a:rPr>
              <a:t>3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punish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处罚，惩罚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79450" y="1346200"/>
            <a:ext cx="10464800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因某事而惩罚某人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doing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通过做某事来惩罚某人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42938" y="3517900"/>
            <a:ext cx="10464800" cy="696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的名词形式为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，意为“处罚，惩罚”。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57213" y="1301750"/>
            <a:ext cx="10271125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烟台  老师没有惩罚那些调皮的男孩，而是耐心地对待他们。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treated the naughty boys patiently   _____________________.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59769" y="3384550"/>
            <a:ext cx="35814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instead of punishing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744538" y="782780"/>
            <a:ext cx="3611562" cy="676275"/>
            <a:chOff x="183" y="1646"/>
            <a:chExt cx="4986" cy="1063"/>
          </a:xfrm>
        </p:grpSpPr>
        <p:pic>
          <p:nvPicPr>
            <p:cNvPr id="7185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3684" cy="8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7188" name="Group 20"/>
          <p:cNvGraphicFramePr>
            <a:graphicFrameLocks noGrp="1"/>
          </p:cNvGraphicFramePr>
          <p:nvPr/>
        </p:nvGraphicFramePr>
        <p:xfrm>
          <a:off x="660400" y="1900238"/>
          <a:ext cx="11015663" cy="3962400"/>
        </p:xfrm>
        <a:graphic>
          <a:graphicData uri="http://schemas.openxmlformats.org/drawingml/2006/table">
            <a:tbl>
              <a:tblPr/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分开，隔开 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&amp;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．允许 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．处罚，惩罚 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．罚款 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．依靠，依赖，指望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.________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575300" y="2354263"/>
            <a:ext cx="12954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102099" y="3010973"/>
            <a:ext cx="8858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140540" y="3640695"/>
            <a:ext cx="114141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punish</a:t>
            </a:r>
            <a:r>
              <a:rPr lang="zh-CN" altLang="zh-CN" dirty="0">
                <a:latin typeface="Calibri" panose="020F0502020204030204" pitchFamily="34" charset="0"/>
              </a:rPr>
              <a:t>　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102099" y="4323320"/>
            <a:ext cx="6810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6142038" y="4932491"/>
            <a:ext cx="11430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583862" cy="3784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 dirty="0">
                <a:latin typeface="Calibri" panose="020F0502020204030204" pitchFamily="34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If we drop litter in a public place, we will be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fined</a:t>
            </a:r>
            <a:r>
              <a:rPr lang="en-US" altLang="zh-CN" sz="3200" b="1" dirty="0">
                <a:latin typeface="Times New Roman" panose="02020603050405020304" pitchFamily="18" charset="0"/>
              </a:rPr>
              <a:t> by the police. </a:t>
            </a:r>
            <a:r>
              <a:rPr lang="zh-CN" altLang="en-US" sz="3200" b="1" dirty="0">
                <a:latin typeface="Times New Roman" panose="02020603050405020304" pitchFamily="18" charset="0"/>
              </a:rPr>
              <a:t>如果我们在公共场所扔垃圾，我们将会被警察罚款。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The driver was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fined</a:t>
            </a:r>
            <a:r>
              <a:rPr lang="en-US" altLang="zh-CN" sz="3200" b="1" dirty="0">
                <a:latin typeface="Times New Roman" panose="02020603050405020304" pitchFamily="18" charset="0"/>
              </a:rPr>
              <a:t> 30 pounds for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over­speeding</a:t>
            </a:r>
            <a:r>
              <a:rPr lang="en-US" altLang="zh-CN" sz="3200" b="1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这位司机因超速驾驶被罚了</a:t>
            </a:r>
            <a:r>
              <a:rPr lang="en-US" altLang="zh-CN" sz="3200" b="1" dirty="0">
                <a:latin typeface="Times New Roman" panose="02020603050405020304" pitchFamily="18" charset="0"/>
              </a:rPr>
              <a:t>30</a:t>
            </a:r>
            <a:r>
              <a:rPr lang="zh-CN" altLang="en-US" sz="3200" b="1" dirty="0">
                <a:latin typeface="Times New Roman" panose="02020603050405020304" pitchFamily="18" charset="0"/>
              </a:rPr>
              <a:t>英镑。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33425" y="1492250"/>
            <a:ext cx="5586413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 dirty="0">
                <a:cs typeface="Arial" panose="020B0604020202020204" pitchFamily="34" charset="0"/>
              </a:rPr>
              <a:t>4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fine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罚款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84175" y="1300163"/>
            <a:ext cx="11495088" cy="2170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还可用作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，意为“罚单；罚款”。它也可用作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，在口语中可用来表示“身体或情况令人满意的”，此时，通常只用作表语，且一般没有比较级，也不被副词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修饰。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956050" y="1508125"/>
            <a:ext cx="8032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34988" y="2151063"/>
            <a:ext cx="11112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11188" y="1195388"/>
            <a:ext cx="10958512" cy="4160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zh-CN" altLang="en-US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法庭罚了他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美元。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court ______ him $100.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他付了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美元的罚款。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He paid a $40 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(3)—How is your uncle?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—F____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444750" y="2133600"/>
            <a:ext cx="8509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fined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086100" y="3462338"/>
            <a:ext cx="6794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284288" y="4848225"/>
            <a:ext cx="5778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596900" y="1793875"/>
            <a:ext cx="10918825" cy="3323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Calibri" panose="020F0502020204030204" pitchFamily="34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We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</a:t>
            </a:r>
            <a:r>
              <a:rPr lang="en-US" altLang="zh-CN" sz="2800" b="1" dirty="0">
                <a:latin typeface="Times New Roman" panose="02020603050405020304" pitchFamily="18" charset="0"/>
              </a:rPr>
              <a:t> on its rich resources to live, so it is important for us to protect it wisely.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我们依靠它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自然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</a:rPr>
              <a:t>丰富的资源生存，所以我们要理智地保护它，这一点很重要。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People there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</a:t>
            </a:r>
            <a:r>
              <a:rPr lang="en-US" altLang="zh-CN" sz="2800" b="1" dirty="0">
                <a:latin typeface="Times New Roman" panose="02020603050405020304" pitchFamily="18" charset="0"/>
              </a:rPr>
              <a:t> on the newspaper for daily news.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那儿的人们靠报纸获知每天的新闻。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06438" y="1079458"/>
            <a:ext cx="6862762" cy="554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>
                <a:cs typeface="Arial" panose="020B0604020202020204" pitchFamily="34" charset="0"/>
              </a:rPr>
              <a:t>5</a:t>
            </a:r>
            <a:r>
              <a:rPr lang="zh-CN" altLang="en-US" sz="3000" b="1">
                <a:cs typeface="Arial" panose="020B0604020202020204" pitchFamily="34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depend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依靠，依赖，指望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6900" y="5181551"/>
            <a:ext cx="10868025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 on/upon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依靠，依赖；取决于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12763" y="1419225"/>
            <a:ext cx="10956925" cy="4246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zh-CN" altLang="en-US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随州  现在的孩子过于依赖父母。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Children these days __________ their parents too much.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安徽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—It's said that shopping online is safe.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—____. You'd better be careful.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 agree       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That depends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 think so 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No problem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100513" y="2332038"/>
            <a:ext cx="16240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 on 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30300" y="3679825"/>
            <a:ext cx="3905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3046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>
                <a:latin typeface="Calibri" panose="020F0502020204030204" pitchFamily="34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Moreover, they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en-US" altLang="zh-CN" sz="3200" b="1">
                <a:latin typeface="Times New Roman" panose="02020603050405020304" pitchFamily="18" charset="0"/>
              </a:rPr>
              <a:t> little pollution.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除此之外，它们几乎不产生污染。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It is very likely to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en-US" altLang="zh-CN" sz="3200" b="1">
                <a:latin typeface="Times New Roman" panose="02020603050405020304" pitchFamily="18" charset="0"/>
              </a:rPr>
              <a:t> sickness.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它很可能引起疾病。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33425" y="1492250"/>
            <a:ext cx="5586413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>
                <a:cs typeface="Arial" panose="020B0604020202020204" pitchFamily="34" charset="0"/>
              </a:rPr>
              <a:t>6</a:t>
            </a:r>
            <a:r>
              <a:rPr lang="zh-CN" altLang="en-US" sz="3000" b="1">
                <a:cs typeface="Arial" panose="020B0604020202020204" pitchFamily="34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produce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导致，产生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1150" y="1308100"/>
            <a:ext cx="11495088" cy="2170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用作动词时，还可表示“生产，制造”，其同义词为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还可用作名词，意为“产品；农产品”。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为名词，意为“生产；产量；制作，上映”。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39750" y="1082675"/>
            <a:ext cx="10958513" cy="2774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zh-CN" altLang="en-US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—Where is this box of Longjing Tea _____ in China?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—In Hangzhou.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invented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planted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grown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361238" y="1200150"/>
            <a:ext cx="38893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1963" y="4287838"/>
            <a:ext cx="10793412" cy="1817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句意：“这盒龙井茶是在中国哪儿产的？”“杭州。”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invent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意为“发明”；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produce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意为“生产”；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plant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意为“种植”；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grow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意为“生长”。由句意可知选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3046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>
                <a:latin typeface="Calibri" panose="020F0502020204030204" pitchFamily="34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Remember that everyone can do something to make a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en-US" altLang="zh-CN" sz="3200" b="1">
                <a:latin typeface="Times New Roman" panose="02020603050405020304" pitchFamily="18" charset="0"/>
              </a:rPr>
              <a:t>! </a:t>
            </a:r>
            <a:r>
              <a:rPr lang="zh-CN" altLang="en-US" sz="3200" b="1">
                <a:latin typeface="Times New Roman" panose="02020603050405020304" pitchFamily="18" charset="0"/>
              </a:rPr>
              <a:t>记住每个人都可以做点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对保护环境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</a:rPr>
              <a:t>有影响的事！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There is not too much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en-US" altLang="zh-CN" sz="3200" b="1">
                <a:latin typeface="Times New Roman" panose="02020603050405020304" pitchFamily="18" charset="0"/>
              </a:rPr>
              <a:t> in price.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价格上没太大的差异。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33425" y="1492250"/>
            <a:ext cx="6554788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>
                <a:cs typeface="Arial" panose="020B0604020202020204" pitchFamily="34" charset="0"/>
              </a:rPr>
              <a:t>7</a:t>
            </a:r>
            <a:r>
              <a:rPr lang="zh-CN" altLang="en-US" sz="3000" b="1">
                <a:cs typeface="Arial" panose="020B0604020202020204" pitchFamily="34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difference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差异，不同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之处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84175" y="1300163"/>
            <a:ext cx="10923588" cy="2170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既可作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名词，又可作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名词，常与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连用，意为“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之间的不同”。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make a difference (to sb/sth)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对某人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某物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有影响，起作用”。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4650" y="3883025"/>
            <a:ext cx="11241088" cy="785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的形容词形式为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，副词形式为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418013" y="1498600"/>
            <a:ext cx="8032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可数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739063" y="1506538"/>
            <a:ext cx="111283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不可数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991225" y="4086225"/>
            <a:ext cx="132238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9728200" y="4048125"/>
            <a:ext cx="15621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0" name="Group 18"/>
          <p:cNvGraphicFramePr>
            <a:graphicFrameLocks noGrp="1"/>
          </p:cNvGraphicFramePr>
          <p:nvPr/>
        </p:nvGraphicFramePr>
        <p:xfrm>
          <a:off x="633413" y="1351598"/>
          <a:ext cx="11015662" cy="4480560"/>
        </p:xfrm>
        <a:graphic>
          <a:graphicData uri="http://schemas.openxmlformats.org/drawingml/2006/table">
            <a:tbl>
              <a:tblPr/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．丰富的；富有的 </a:t>
                      </a:r>
                      <a:r>
                        <a:rPr kumimoji="0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   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导致，产生 </a:t>
                      </a:r>
                      <a:r>
                        <a:rPr kumimoji="0" lang="en-US" altLang="zh-CN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</a:t>
                      </a:r>
                      <a:r>
                        <a:rPr kumimoji="0" lang="en-US" altLang="zh-C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．明智地，充满智慧地 </a:t>
                      </a:r>
                      <a:r>
                        <a:rPr kumimoji="0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明智的，充满智慧的 </a:t>
                      </a:r>
                      <a:r>
                        <a:rPr kumimoji="0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．差异，不同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之处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 </a:t>
                      </a:r>
                      <a:r>
                        <a:rPr kumimoji="0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________→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不同的 </a:t>
                      </a:r>
                      <a:r>
                        <a:rPr kumimoji="0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________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432550" y="1701800"/>
            <a:ext cx="7143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329238" y="2416175"/>
            <a:ext cx="12573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7161213" y="3086100"/>
            <a:ext cx="113188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wisely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008813" y="3795713"/>
            <a:ext cx="7778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363788" y="5205413"/>
            <a:ext cx="13239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6427788" y="4508500"/>
            <a:ext cx="149383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2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30225" y="1501775"/>
            <a:ext cx="10958513" cy="2081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zh-CN" altLang="en-US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(1)A smart phone makes a big _____ to our life.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progress 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410325" y="1689100"/>
            <a:ext cx="406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0388" y="4016375"/>
            <a:ext cx="10795000" cy="18176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make a difference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意为“产生影响”；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make a decision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意为“做决定”；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make progress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意为“取得进步”；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make a prediction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意为“做预测”。句意：智能手机对我们的生活产生了很大的影响。由句意可知选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76250" y="1385888"/>
            <a:ext cx="10958513" cy="4159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深圳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 Have you noticed that Anna's spoken English is greatly improved?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—Yes, she sets us a good example. Hard work always _____.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makes a deal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makes a difference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makes a problem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9488488" y="2957513"/>
            <a:ext cx="38893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69938" y="950913"/>
            <a:ext cx="14224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Calibri" panose="020F0502020204030204" pitchFamily="34" charset="0"/>
              </a:rPr>
              <a:t>句型透视</a:t>
            </a:r>
          </a:p>
        </p:txBody>
      </p:sp>
      <p:pic>
        <p:nvPicPr>
          <p:cNvPr id="3789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066800"/>
            <a:ext cx="84138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38150" y="1714500"/>
            <a:ext cx="10715625" cy="1389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  For example, we are not allowed to cut down trees. 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例如，不允许我们砍伐树木。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61950" y="3530600"/>
            <a:ext cx="11595100" cy="2170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cut down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意为“砍倒”，为“动词＋副词”短语。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作其宾语时，应放在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中间；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作其宾语时，既可放在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中间，也可放在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之后。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0269538" y="3738563"/>
            <a:ext cx="8032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代词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646863" y="4406900"/>
            <a:ext cx="8032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名词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11213" y="1608138"/>
            <a:ext cx="11102975" cy="4246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(1)cut down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还可译为“削减，缩小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尺寸、数量或数目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(2)cut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cut sb sth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cut sth for sb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为某人切某物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cut sth into sth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把某物切成某物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cut in on sb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打断某人的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谈话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；插嘴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cut out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剪下；删除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03238" y="1312863"/>
            <a:ext cx="11261725" cy="2082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1. Our country is taking action to ________ air pollution.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cut down    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cut up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cut out      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cut off</a:t>
            </a:r>
          </a:p>
        </p:txBody>
      </p:sp>
      <p:sp>
        <p:nvSpPr>
          <p:cNvPr id="5" name="矩形 4"/>
          <p:cNvSpPr/>
          <p:nvPr/>
        </p:nvSpPr>
        <p:spPr>
          <a:xfrm>
            <a:off x="6492875" y="1457325"/>
            <a:ext cx="4079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9900" y="3844925"/>
            <a:ext cx="10795000" cy="181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考查动词短语辨析。句意：我们国家正在采取行动减少空气污染。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cut down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意为“减少”；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cut up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意为“切碎”；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cut out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意为“删除；裁剪”；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cut off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意为“中断；切掉”。由句意可知选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9113" y="1470025"/>
            <a:ext cx="10715625" cy="1389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   These new types of energy cost very little and will never run out.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这些新型能源不仅成本低廉，而且用之不尽。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69913" y="3633788"/>
            <a:ext cx="8393112" cy="785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run out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意为“用完，耗尽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供应品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11188" y="1117600"/>
            <a:ext cx="11104562" cy="1389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run out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run out of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这两个短语都有“用完”的意思，但用法不同。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06425" y="2981325"/>
          <a:ext cx="10583863" cy="1463040"/>
        </p:xfrm>
        <a:graphic>
          <a:graphicData uri="http://schemas.openxmlformats.org/drawingml/2006/table">
            <a:tbl>
              <a:tblPr/>
              <a:tblGrid>
                <a:gridCol w="194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run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不及物动词短语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表示被动意义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其主语通常是时间、金钱、食物等无生命的名词。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run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out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of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及物动词短语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，表示主动意义，其主语通常是人。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93713" y="1370013"/>
            <a:ext cx="10868025" cy="4159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—Let's buy a new camera.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—Oh, no! We have almost ________ the money.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taken down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taken care of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run out of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run after </a:t>
            </a:r>
          </a:p>
        </p:txBody>
      </p:sp>
      <p:sp>
        <p:nvSpPr>
          <p:cNvPr id="5" name="矩形 4"/>
          <p:cNvSpPr/>
          <p:nvPr/>
        </p:nvSpPr>
        <p:spPr>
          <a:xfrm>
            <a:off x="5397500" y="2244725"/>
            <a:ext cx="4079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06413" y="1584325"/>
          <a:ext cx="11317287" cy="4779963"/>
        </p:xfrm>
        <a:graphic>
          <a:graphicData uri="http://schemas.openxmlformats.org/drawingml/2006/table">
            <a:tbl>
              <a:tblPr/>
              <a:tblGrid>
                <a:gridCol w="3395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 does Swit­zerland look like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？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Switzerland is a beautiful country 1._____ high mountains and clean blue lakes. 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things people do to protect the environment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Things like glass, plastic and paper are 2._________ into different groups and then recycled. An organization 3._______ old clothes from all over the country and recycles them. 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88975" y="882650"/>
            <a:ext cx="142240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Calibri" panose="020F0502020204030204" pitchFamily="34" charset="0"/>
              </a:rPr>
              <a:t>课文回顾</a:t>
            </a:r>
          </a:p>
        </p:txBody>
      </p:sp>
      <p:pic>
        <p:nvPicPr>
          <p:cNvPr id="44046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066800"/>
            <a:ext cx="84138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9551988" y="2306080"/>
            <a:ext cx="7620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with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383088" y="4651375"/>
            <a:ext cx="14573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separated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8502650" y="5176838"/>
            <a:ext cx="114141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collects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28091" y="859084"/>
          <a:ext cx="11126788" cy="4987926"/>
        </p:xfrm>
        <a:graphic>
          <a:graphicData uri="http://schemas.openxmlformats.org/drawingml/2006/table">
            <a:tbl>
              <a:tblPr/>
              <a:tblGrid>
                <a:gridCol w="284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Laws to protect the environment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Swiss government has many laws to 4.________ the envir­onment. For example, if you cut down trees, you will be 5.________.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reason why people should protect the environment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Nature is our greatest treasure. We 6.________ on its rich resources to live. So we must protect it 7._______. We can use new types of energy because they cost very little and will never run 8._____. Moreover, they 9.________ little pollution.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conclusion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Let's do something to make a 10.________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！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0129849" y="831324"/>
            <a:ext cx="11144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protect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525155" y="1792105"/>
            <a:ext cx="136366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punished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9664154" y="2387846"/>
            <a:ext cx="11557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depend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0405474" y="3013321"/>
            <a:ext cx="990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wisely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294935" y="3782572"/>
            <a:ext cx="6223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out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784053" y="4247024"/>
            <a:ext cx="12350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produce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8435128" y="5160414"/>
            <a:ext cx="14811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3" name="Group 17"/>
          <p:cNvGraphicFramePr>
            <a:graphicFrameLocks noGrp="1"/>
          </p:cNvGraphicFramePr>
          <p:nvPr/>
        </p:nvGraphicFramePr>
        <p:xfrm>
          <a:off x="870251" y="1325090"/>
          <a:ext cx="9496425" cy="4572000"/>
        </p:xfrm>
        <a:graphic>
          <a:graphicData uri="http://schemas.openxmlformats.org/drawingml/2006/table">
            <a:tbl>
              <a:tblPr/>
              <a:tblGrid>
                <a:gridCol w="76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用完，耗尽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．依靠；取决于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．砍倒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4.be separated into 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all over the country_______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make a difference (to 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sb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sth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________________________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267200" y="1408113"/>
            <a:ext cx="141763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 out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754563" y="2128838"/>
            <a:ext cx="22987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 on/upon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176588" y="2805113"/>
            <a:ext cx="16621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down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987925" y="3489325"/>
            <a:ext cx="11128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被分成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387975" y="4143375"/>
            <a:ext cx="80327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全国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878013" y="5277643"/>
            <a:ext cx="42227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对某人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某事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zh-CN" alt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有影响，起作用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097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4" name="Group 14"/>
          <p:cNvGraphicFramePr>
            <a:graphicFrameLocks noGrp="1"/>
          </p:cNvGraphicFramePr>
          <p:nvPr/>
        </p:nvGraphicFramePr>
        <p:xfrm>
          <a:off x="522288" y="1221560"/>
          <a:ext cx="10610850" cy="38893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例如，不允许我们砍伐树木。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For example, we __________________________.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．如果我们在公共场所扔垃圾，我们将会被警察罚款。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If we_____________________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_____________ the police.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096350" y="2647950"/>
            <a:ext cx="459581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not allowed to cut down trees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316162" y="3885258"/>
            <a:ext cx="41370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 litter in a public place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891081" y="3885257"/>
            <a:ext cx="22098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fined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7" name="Group 13"/>
          <p:cNvGraphicFramePr>
            <a:graphicFrameLocks noGrp="1"/>
          </p:cNvGraphicFramePr>
          <p:nvPr/>
        </p:nvGraphicFramePr>
        <p:xfrm>
          <a:off x="803275" y="1443038"/>
          <a:ext cx="10893425" cy="3889375"/>
        </p:xfrm>
        <a:graphic>
          <a:graphicData uri="http://schemas.openxmlformats.org/drawingml/2006/table">
            <a:tbl>
              <a:tblPr/>
              <a:tblGrid>
                <a:gridCol w="88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．这些新型能源不仅成本低廉，而且用之不尽。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These new types of energy cost very little and will never 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．记住每个人都可以做点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对保护环境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有影响的事！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Remember that everyone can do something to _______________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！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895475" y="3028950"/>
            <a:ext cx="11699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out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8879660" y="4433974"/>
            <a:ext cx="25209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01" name="Group 13"/>
          <p:cNvGraphicFramePr>
            <a:graphicFrameLocks noGrp="1"/>
          </p:cNvGraphicFramePr>
          <p:nvPr/>
        </p:nvGraphicFramePr>
        <p:xfrm>
          <a:off x="803275" y="1443038"/>
          <a:ext cx="10893425" cy="3889375"/>
        </p:xfrm>
        <a:graphic>
          <a:graphicData uri="http://schemas.openxmlformats.org/drawingml/2006/table">
            <a:tbl>
              <a:tblPr/>
              <a:tblGrid>
                <a:gridCol w="88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课文初探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根据课文内容，判断正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(T)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误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(F)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    )1.Switzerland is a country with high mountains and clean blue lakes.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    )2.Old clothes and shoes can be recycled in Switzerland.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841500" y="2892425"/>
            <a:ext cx="3905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903413" y="4303713"/>
            <a:ext cx="3905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26" name="Group 14"/>
          <p:cNvGraphicFramePr>
            <a:graphicFrameLocks noGrp="1"/>
          </p:cNvGraphicFramePr>
          <p:nvPr/>
        </p:nvGraphicFramePr>
        <p:xfrm>
          <a:off x="976012" y="1470283"/>
          <a:ext cx="10142538" cy="3749040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5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课文初探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    )3.In Switzerland people are allowed to cut down trees.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    )4.In Switzerland people can drop litter anywhere any time.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    )5.World Environment Day is 5 July.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012950" y="1816100"/>
            <a:ext cx="4381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003425" y="3225800"/>
            <a:ext cx="4365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28825" y="4546600"/>
            <a:ext cx="4381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9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788" y="893763"/>
            <a:ext cx="44307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746125" y="1065213"/>
            <a:ext cx="2339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19138" y="1684338"/>
            <a:ext cx="149066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340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4038" y="1782763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50" y="2219325"/>
            <a:ext cx="6061075" cy="785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separate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分开，隔开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1013" y="3082787"/>
            <a:ext cx="11125200" cy="2595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 tried to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two men who were fighting.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警察试图把两个打架的人分开。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communities are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separated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 highway.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这两个社区被一条公路隔开了。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2119</Words>
  <Application>Microsoft Office PowerPoint</Application>
  <PresentationFormat>宽屏</PresentationFormat>
  <Paragraphs>250</Paragraphs>
  <Slides>39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51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7D9FC70A0C384CE7AC6BDC76F913EE1F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