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428" r:id="rId3"/>
    <p:sldId id="431" r:id="rId4"/>
    <p:sldId id="413" r:id="rId5"/>
    <p:sldId id="432" r:id="rId6"/>
    <p:sldId id="433" r:id="rId7"/>
    <p:sldId id="434" r:id="rId8"/>
    <p:sldId id="435" r:id="rId9"/>
    <p:sldId id="436" r:id="rId10"/>
    <p:sldId id="414" r:id="rId11"/>
    <p:sldId id="421" r:id="rId12"/>
    <p:sldId id="437" r:id="rId13"/>
    <p:sldId id="365" r:id="rId14"/>
    <p:sldId id="430" r:id="rId15"/>
    <p:sldId id="429" r:id="rId16"/>
    <p:sldId id="439" r:id="rId17"/>
    <p:sldId id="438" r:id="rId18"/>
    <p:sldId id="422" r:id="rId19"/>
    <p:sldId id="423" r:id="rId20"/>
    <p:sldId id="424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BFF"/>
    <a:srgbClr val="E9F3FA"/>
    <a:srgbClr val="CFE5F6"/>
    <a:srgbClr val="0000FF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2AD92A5-0950-4893-9358-CEC0438A40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0399950-F6D8-4097-8078-251F3889D57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E704F5-11B8-41FF-B310-9DE8E69BBB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AB9E11F-7221-430B-BCAA-F8ACEEF6901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1239C3D-DDCC-4604-88A4-59B6E9370B78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DE13CA0-B881-454B-99F5-41F78A3C5ABC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9E11F-7221-430B-BCAA-F8ACEEF69013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7874F7-5DF8-46F1-93DD-D862EC5F799A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EC48AF3-BC81-4EC3-9A2C-AB205BE4C0B9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2854C1E-FF5B-49FC-B6AD-FE4C7FD940AB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3896801-8EE4-4496-A4CB-58FCB4D97506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77BC1A0-4548-42C5-9099-BD27BB57C94F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7B714C8-C472-441E-9A93-EC9D8E23CCE0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ECDC77-7266-4538-B85B-A2EEF0BF93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6DE9687-DBF0-4999-814F-5C0BA4574E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EEF4-8B08-4465-9871-2E354491F7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3F9A-BCF9-4A94-9CD4-7C8F71230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Lesson23Justtalk&#35838;&#25991;&#24405;&#38899;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Lesson23Justtalk&#35838;&#25991;&#24405;&#38899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4_128k.mp3" TargetMode="External"/><Relationship Id="rId13" Type="http://schemas.openxmlformats.org/officeDocument/2006/relationships/image" Target="../media/image18.png"/><Relationship Id="rId3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2_128k.mp3" TargetMode="External"/><Relationship Id="rId7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4_128k.mp3" TargetMode="External"/><Relationship Id="rId12" Type="http://schemas.openxmlformats.org/officeDocument/2006/relationships/image" Target="../media/image33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1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3_128k.mp3" TargetMode="External"/><Relationship Id="rId11" Type="http://schemas.openxmlformats.org/officeDocument/2006/relationships/slideLayout" Target="../slideLayouts/slideLayout4.xml"/><Relationship Id="rId5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3_128k.mp3" TargetMode="External"/><Relationship Id="rId10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5_128k.mp3" TargetMode="External"/><Relationship Id="rId4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2_128k.mp3" TargetMode="External"/><Relationship Id="rId9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&#21477;5_128k.mp3" TargetMode="Externa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Lesson23__Just__read__and__write&#35838;&#25991;&#21160;&#30011;.sw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hyperlink" Target="Lesson23__Let&#65287;s__play&#35838;&#25991;&#21160;&#30011;.swf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22__Let&#65287;s__sing&#35838;&#25991;&#21160;&#30011;1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windy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windy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rainy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rainy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snowy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3%20&#25945;&#23398;&#35838;&#20214;\snowy_128k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30123" y="2564904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Unit4 How’s the weather today?</a:t>
            </a:r>
            <a:endParaRPr lang="zh-CN" alt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87262" y="1196752"/>
            <a:ext cx="6048672" cy="12128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latin typeface="汉仪大宋简" pitchFamily="49" charset="-122"/>
                <a:ea typeface="汉仪大宋简" pitchFamily="49" charset="-122"/>
              </a:rPr>
              <a:t>人教精通版四年级上册</a:t>
            </a:r>
            <a:endParaRPr lang="zh-CN" altLang="en-US" sz="4000" dirty="0">
              <a:solidFill>
                <a:schemeClr val="tx1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4509" y="5325591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7285" y="1556792"/>
            <a:ext cx="43926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23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1188" y="910680"/>
            <a:ext cx="802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0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28850" y="865188"/>
            <a:ext cx="47942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6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85813" y="887413"/>
            <a:ext cx="3052762" cy="1246187"/>
            <a:chOff x="439204" y="971285"/>
            <a:chExt cx="3052676" cy="1245361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439204" y="1214011"/>
              <a:ext cx="3052676" cy="1002635"/>
            </a:xfrm>
            <a:prstGeom prst="wedgeRoundRectCallout">
              <a:avLst>
                <a:gd name="adj1" fmla="val 46714"/>
                <a:gd name="adj2" fmla="val 7379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Mum, how’s the weather today?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771078" y="971285"/>
              <a:ext cx="352415" cy="34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11188" y="4581525"/>
            <a:ext cx="2559050" cy="1233488"/>
            <a:chOff x="251521" y="2975905"/>
            <a:chExt cx="2558863" cy="1233691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251521" y="3191841"/>
              <a:ext cx="2558863" cy="1017755"/>
            </a:xfrm>
            <a:prstGeom prst="wedgeRoundRectCallout">
              <a:avLst>
                <a:gd name="adj1" fmla="val 39685"/>
                <a:gd name="adj2" fmla="val -6681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Put on your shirt, please.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370626" y="2975905"/>
              <a:ext cx="352399" cy="344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组合 18"/>
          <p:cNvGrpSpPr/>
          <p:nvPr/>
        </p:nvGrpSpPr>
        <p:grpSpPr bwMode="auto">
          <a:xfrm>
            <a:off x="5783665" y="4169259"/>
            <a:ext cx="1909416" cy="885549"/>
            <a:chOff x="568216" y="812403"/>
            <a:chExt cx="1908447" cy="883735"/>
          </a:xfrm>
          <a:solidFill>
            <a:schemeClr val="bg1"/>
          </a:solidFill>
        </p:grpSpPr>
        <p:sp>
          <p:nvSpPr>
            <p:cNvPr id="14" name="圆角矩形标注 13"/>
            <p:cNvSpPr/>
            <p:nvPr/>
          </p:nvSpPr>
          <p:spPr>
            <a:xfrm>
              <a:off x="568216" y="1032328"/>
              <a:ext cx="1908447" cy="663810"/>
            </a:xfrm>
            <a:prstGeom prst="wedgeRoundRectCallout">
              <a:avLst>
                <a:gd name="adj1" fmla="val -67876"/>
                <a:gd name="adj2" fmla="val 6211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OK, Mum.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67400" y="812403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组合 29"/>
          <p:cNvGrpSpPr/>
          <p:nvPr/>
        </p:nvGrpSpPr>
        <p:grpSpPr bwMode="auto">
          <a:xfrm>
            <a:off x="5927725" y="1366838"/>
            <a:ext cx="1974850" cy="838200"/>
            <a:chOff x="4132227" y="783455"/>
            <a:chExt cx="1975368" cy="837903"/>
          </a:xfrm>
        </p:grpSpPr>
        <p:sp>
          <p:nvSpPr>
            <p:cNvPr id="17" name="圆角矩形标注 16"/>
            <p:cNvSpPr/>
            <p:nvPr/>
          </p:nvSpPr>
          <p:spPr bwMode="auto">
            <a:xfrm>
              <a:off x="4132227" y="986583"/>
              <a:ext cx="1975368" cy="634775"/>
            </a:xfrm>
            <a:prstGeom prst="wedgeRoundRectCallout">
              <a:avLst>
                <a:gd name="adj1" fmla="val -37841"/>
                <a:gd name="adj2" fmla="val 8206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rainy.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954768" y="783455"/>
              <a:ext cx="352517" cy="3427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767138" y="3009900"/>
            <a:ext cx="1893887" cy="873125"/>
            <a:chOff x="1296132" y="2902221"/>
            <a:chExt cx="1893898" cy="873974"/>
          </a:xfrm>
        </p:grpSpPr>
        <p:sp>
          <p:nvSpPr>
            <p:cNvPr id="23" name="圆角矩形标注 22"/>
            <p:cNvSpPr/>
            <p:nvPr/>
          </p:nvSpPr>
          <p:spPr bwMode="auto">
            <a:xfrm>
              <a:off x="1296132" y="2902221"/>
              <a:ext cx="1893898" cy="653097"/>
            </a:xfrm>
            <a:prstGeom prst="wedgeRoundRectCallout">
              <a:avLst>
                <a:gd name="adj1" fmla="val -22026"/>
                <a:gd name="adj2" fmla="val -8007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Oh, dear!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2078774" y="3431373"/>
              <a:ext cx="352427" cy="344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4112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6684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1353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0736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45037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AutoShape 23"/>
          <p:cNvSpPr>
            <a:spLocks noChangeArrowheads="1"/>
          </p:cNvSpPr>
          <p:nvPr/>
        </p:nvSpPr>
        <p:spPr bwMode="auto">
          <a:xfrm>
            <a:off x="1403350" y="1822450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747" name="AutoShape 24"/>
          <p:cNvSpPr>
            <a:spLocks noChangeArrowheads="1"/>
          </p:cNvSpPr>
          <p:nvPr/>
        </p:nvSpPr>
        <p:spPr bwMode="auto">
          <a:xfrm>
            <a:off x="3632200" y="1822450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748" name="AutoShape 25"/>
          <p:cNvSpPr>
            <a:spLocks noChangeArrowheads="1"/>
          </p:cNvSpPr>
          <p:nvPr/>
        </p:nvSpPr>
        <p:spPr bwMode="auto">
          <a:xfrm>
            <a:off x="1574800" y="1593850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08350"/>
            <a:ext cx="2051050" cy="2160588"/>
            <a:chOff x="0" y="0"/>
            <a:chExt cx="1633" cy="1815"/>
          </a:xfrm>
        </p:grpSpPr>
        <p:pic>
          <p:nvPicPr>
            <p:cNvPr id="3176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6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08350"/>
            <a:ext cx="1803400" cy="2160588"/>
            <a:chOff x="0" y="0"/>
            <a:chExt cx="1514" cy="1814"/>
          </a:xfrm>
        </p:grpSpPr>
        <p:pic>
          <p:nvPicPr>
            <p:cNvPr id="31763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123950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2" name="WordArt 7"/>
          <p:cNvSpPr>
            <a:spLocks noChangeArrowheads="1" noChangeShapeType="1" noTextEdit="1"/>
          </p:cNvSpPr>
          <p:nvPr/>
        </p:nvSpPr>
        <p:spPr bwMode="auto">
          <a:xfrm>
            <a:off x="3395663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3" name="WordArt 7"/>
          <p:cNvSpPr>
            <a:spLocks noChangeArrowheads="1" noChangeShapeType="1" noTextEdit="1"/>
          </p:cNvSpPr>
          <p:nvPr/>
        </p:nvSpPr>
        <p:spPr bwMode="auto">
          <a:xfrm>
            <a:off x="5749925" y="331152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46438"/>
            <a:ext cx="2041525" cy="2374900"/>
            <a:chOff x="2160" y="1584"/>
            <a:chExt cx="1714" cy="1995"/>
          </a:xfrm>
        </p:grpSpPr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175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757" name="组合 22"/>
          <p:cNvGrpSpPr/>
          <p:nvPr/>
        </p:nvGrpSpPr>
        <p:grpSpPr bwMode="auto">
          <a:xfrm>
            <a:off x="1060450" y="10747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26163" y="1062720"/>
            <a:ext cx="1740942" cy="1976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279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279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279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2228" y="1196752"/>
            <a:ext cx="6696744" cy="4819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1" name="标题 1"/>
          <p:cNvSpPr txBox="1"/>
          <p:nvPr/>
        </p:nvSpPr>
        <p:spPr bwMode="auto">
          <a:xfrm>
            <a:off x="2987675" y="404813"/>
            <a:ext cx="3960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2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21475" y="4891088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0260" y="1673404"/>
            <a:ext cx="6120680" cy="4332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 bwMode="auto">
          <a:xfrm>
            <a:off x="276860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play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846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3400" y="3514725"/>
            <a:ext cx="7572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矩形 8"/>
          <p:cNvSpPr>
            <a:spLocks noChangeArrowheads="1"/>
          </p:cNvSpPr>
          <p:nvPr/>
        </p:nvSpPr>
        <p:spPr bwMode="auto">
          <a:xfrm>
            <a:off x="338138" y="1012825"/>
            <a:ext cx="848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4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小组合作，其中一人手拿天气类的图片并提问，其他同学来猜。</a:t>
            </a:r>
            <a:endParaRPr lang="en-US" altLang="zh-CN" sz="24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276860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match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7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893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4313" y="908050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13" y="958850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图片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25" y="941388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941388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图片 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941388"/>
            <a:ext cx="268922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图片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4292600"/>
            <a:ext cx="14049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图片 1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38775" y="4335463"/>
            <a:ext cx="18526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图片 17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07275" y="4184650"/>
            <a:ext cx="14224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图片 18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97075" y="4273550"/>
            <a:ext cx="8763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6550" y="4237038"/>
            <a:ext cx="1066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>
            <a:endCxn id="37901" idx="0"/>
          </p:cNvCxnSpPr>
          <p:nvPr/>
        </p:nvCxnSpPr>
        <p:spPr>
          <a:xfrm>
            <a:off x="874713" y="2557463"/>
            <a:ext cx="1560512" cy="1716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449513" y="2557463"/>
            <a:ext cx="1571625" cy="1679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56100" y="2708275"/>
            <a:ext cx="1800225" cy="1627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015038" y="2625725"/>
            <a:ext cx="1800225" cy="1627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011238" y="2647950"/>
            <a:ext cx="6864350" cy="1536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8916" name="组合 19"/>
          <p:cNvGrpSpPr/>
          <p:nvPr/>
        </p:nvGrpSpPr>
        <p:grpSpPr bwMode="auto">
          <a:xfrm>
            <a:off x="1220788" y="1431925"/>
            <a:ext cx="6697662" cy="4867275"/>
            <a:chOff x="1187450" y="1431925"/>
            <a:chExt cx="6697663" cy="4867275"/>
          </a:xfrm>
        </p:grpSpPr>
        <p:pic>
          <p:nvPicPr>
            <p:cNvPr id="38923" name="图片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87450" y="1431925"/>
              <a:ext cx="6697663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 9"/>
            <p:cNvSpPr/>
            <p:nvPr/>
          </p:nvSpPr>
          <p:spPr bwMode="auto">
            <a:xfrm>
              <a:off x="5475288" y="5467350"/>
              <a:ext cx="1071563" cy="455613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6316663" y="2716213"/>
              <a:ext cx="1073150" cy="455612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303838" y="3606800"/>
              <a:ext cx="1220788" cy="431800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8927" name="图片 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0222" y="2560192"/>
              <a:ext cx="1039592" cy="7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2573337" y="4146550"/>
              <a:ext cx="1220788" cy="431800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8929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7281" y="3817500"/>
              <a:ext cx="1391796" cy="104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图片 5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3741" y="5281059"/>
              <a:ext cx="1104483" cy="8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图片 1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3190" y="3358116"/>
              <a:ext cx="1201434" cy="895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/>
          <p:cNvGrpSpPr/>
          <p:nvPr/>
        </p:nvGrpSpPr>
        <p:grpSpPr bwMode="auto">
          <a:xfrm>
            <a:off x="860425" y="1700213"/>
            <a:ext cx="5113338" cy="1982787"/>
            <a:chOff x="899592" y="1590675"/>
            <a:chExt cx="5113338" cy="1982341"/>
          </a:xfrm>
        </p:grpSpPr>
        <p:sp>
          <p:nvSpPr>
            <p:cNvPr id="22" name="云形标注 21"/>
            <p:cNvSpPr/>
            <p:nvPr/>
          </p:nvSpPr>
          <p:spPr>
            <a:xfrm>
              <a:off x="899592" y="1590675"/>
              <a:ext cx="5113338" cy="1982341"/>
            </a:xfrm>
            <a:prstGeom prst="cloudCallout">
              <a:avLst>
                <a:gd name="adj1" fmla="val -16328"/>
                <a:gd name="adj2" fmla="val 6864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38922" name="矩形 10"/>
            <p:cNvSpPr>
              <a:spLocks noChangeArrowheads="1"/>
            </p:cNvSpPr>
            <p:nvPr/>
          </p:nvSpPr>
          <p:spPr bwMode="auto">
            <a:xfrm>
              <a:off x="1596610" y="1877798"/>
              <a:ext cx="386473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Hello. This is the weather report. I’m … It’s snowy in Harbin. </a:t>
              </a:r>
              <a:endParaRPr lang="zh-CN" altLang="en-US" sz="2800">
                <a:solidFill>
                  <a:srgbClr val="1F1F2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0"/>
          <p:cNvSpPr txBox="1">
            <a:spLocks noChangeArrowheads="1"/>
          </p:cNvSpPr>
          <p:nvPr/>
        </p:nvSpPr>
        <p:spPr bwMode="auto">
          <a:xfrm>
            <a:off x="3059113" y="763588"/>
            <a:ext cx="357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我是天气预报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员</a:t>
            </a:r>
          </a:p>
        </p:txBody>
      </p:sp>
      <p:pic>
        <p:nvPicPr>
          <p:cNvPr id="38919" name="图片 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654050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1546225" y="725488"/>
            <a:ext cx="1004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8913" y="1639888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5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矩形 8"/>
          <p:cNvSpPr>
            <a:spLocks noChangeArrowheads="1"/>
          </p:cNvSpPr>
          <p:nvPr/>
        </p:nvSpPr>
        <p:spPr bwMode="auto">
          <a:xfrm>
            <a:off x="2019300" y="1708150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本课学习的描述天气状况的单词有</a:t>
            </a: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0967" name="Text Box 2"/>
          <p:cNvSpPr txBox="1">
            <a:spLocks noChangeArrowheads="1"/>
          </p:cNvSpPr>
          <p:nvPr/>
        </p:nvSpPr>
        <p:spPr bwMode="auto">
          <a:xfrm>
            <a:off x="3944938" y="4724400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rainy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1619250" y="4724400"/>
            <a:ext cx="1384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windy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717675" y="4829175"/>
            <a:ext cx="12954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0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3300" y="2551113"/>
            <a:ext cx="2263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2376488"/>
            <a:ext cx="19446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09688" y="2647950"/>
            <a:ext cx="21177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2"/>
          <p:cNvSpPr txBox="1">
            <a:spLocks noChangeArrowheads="1"/>
          </p:cNvSpPr>
          <p:nvPr/>
        </p:nvSpPr>
        <p:spPr bwMode="auto">
          <a:xfrm>
            <a:off x="6084888" y="4729163"/>
            <a:ext cx="1449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snowy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46525" y="4829175"/>
            <a:ext cx="12954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42038" y="4829175"/>
            <a:ext cx="12954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7510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96975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3" name="矩形 8"/>
          <p:cNvSpPr>
            <a:spLocks noChangeArrowheads="1"/>
          </p:cNvSpPr>
          <p:nvPr/>
        </p:nvSpPr>
        <p:spPr bwMode="auto">
          <a:xfrm>
            <a:off x="1906588" y="1800225"/>
            <a:ext cx="5978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如何询问天气状况，并做相应回答呢？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9763" y="3333750"/>
            <a:ext cx="61817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—How’s the weather today?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08175" y="4283075"/>
            <a:ext cx="32781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… today.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3229" y="1124744"/>
            <a:ext cx="6726929" cy="486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5913" y="4883150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1619250" y="1052884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8025" y="2122859"/>
            <a:ext cx="78962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运用本课所学句型“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How’s the weather today?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”，询问你的爸爸妈妈各个城市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今天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的天气情况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24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8131968" y="2420887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6529288" y="393216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6875363" y="393216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19872" y="465313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738960" y="465313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051697" y="4653135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3563" y="1892672"/>
            <a:ext cx="8040687" cy="3480544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6"/>
          <p:cNvSpPr txBox="1">
            <a:spLocks noChangeArrowheads="1"/>
          </p:cNvSpPr>
          <p:nvPr/>
        </p:nvSpPr>
        <p:spPr bwMode="auto">
          <a:xfrm>
            <a:off x="1258888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792" y="1773318"/>
            <a:ext cx="2212592" cy="182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97680" y="1772817"/>
            <a:ext cx="2186562" cy="182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25285" y="1772816"/>
            <a:ext cx="2142899" cy="182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25285" y="4079580"/>
            <a:ext cx="2189164" cy="182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04186" y="4069539"/>
            <a:ext cx="2200262" cy="1842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1792" y="4121014"/>
            <a:ext cx="2186563" cy="1802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771800" y="838453"/>
            <a:ext cx="403244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What’s missing?</a:t>
            </a:r>
            <a:endParaRPr lang="zh-CN" altLang="en-US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20491" name="组合 18"/>
          <p:cNvGrpSpPr/>
          <p:nvPr/>
        </p:nvGrpSpPr>
        <p:grpSpPr bwMode="auto">
          <a:xfrm>
            <a:off x="766763" y="790575"/>
            <a:ext cx="1944687" cy="741363"/>
            <a:chOff x="6508946" y="1025949"/>
            <a:chExt cx="1944216" cy="741833"/>
          </a:xfrm>
        </p:grpSpPr>
        <p:sp>
          <p:nvSpPr>
            <p:cNvPr id="20" name="椭圆 19"/>
            <p:cNvSpPr/>
            <p:nvPr/>
          </p:nvSpPr>
          <p:spPr>
            <a:xfrm>
              <a:off x="6508946" y="1025949"/>
              <a:ext cx="1944216" cy="74183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5" name="矩形 20"/>
            <p:cNvSpPr>
              <a:spLocks noChangeArrowheads="1"/>
            </p:cNvSpPr>
            <p:nvPr/>
          </p:nvSpPr>
          <p:spPr bwMode="auto">
            <a:xfrm>
              <a:off x="6795965" y="1073699"/>
              <a:ext cx="148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Game </a:t>
              </a:r>
              <a:endParaRPr lang="zh-CN" altLang="en-US" sz="3600">
                <a:solidFill>
                  <a:srgbClr val="1F1F2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49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184275" y="112713"/>
            <a:ext cx="138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Free talk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1475" y="981075"/>
            <a:ext cx="5768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How’s the weather 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today</a:t>
            </a: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?</a:t>
            </a:r>
            <a:endParaRPr lang="zh-CN" altLang="en-US" sz="2400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41475" y="1855788"/>
            <a:ext cx="593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weather do you like?</a:t>
            </a:r>
            <a:endParaRPr lang="zh-CN" altLang="en-US" sz="2400" dirty="0"/>
          </a:p>
        </p:txBody>
      </p:sp>
      <p:pic>
        <p:nvPicPr>
          <p:cNvPr id="2253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749675"/>
            <a:ext cx="16668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5700" y="2957513"/>
            <a:ext cx="164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5550" y="2841625"/>
            <a:ext cx="16144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61200" y="3749675"/>
            <a:ext cx="16494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66537" y="4829544"/>
            <a:ext cx="1657603" cy="138818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26122" y="4860036"/>
            <a:ext cx="1647283" cy="1357694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48263" y="184467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windy</a:t>
            </a:r>
          </a:p>
        </p:txBody>
      </p:sp>
      <p:sp>
        <p:nvSpPr>
          <p:cNvPr id="14" name="矩形 13"/>
          <p:cNvSpPr/>
          <p:nvPr/>
        </p:nvSpPr>
        <p:spPr>
          <a:xfrm>
            <a:off x="1171575" y="4738688"/>
            <a:ext cx="554513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windy 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today</a:t>
            </a: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3559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130300"/>
            <a:ext cx="392906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ind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3623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5988" y="4029075"/>
            <a:ext cx="28971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57800" y="184467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rainy</a:t>
            </a:r>
          </a:p>
        </p:txBody>
      </p:sp>
      <p:sp>
        <p:nvSpPr>
          <p:cNvPr id="14" name="矩形 13"/>
          <p:cNvSpPr/>
          <p:nvPr/>
        </p:nvSpPr>
        <p:spPr>
          <a:xfrm>
            <a:off x="873125" y="4724400"/>
            <a:ext cx="55435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rainy 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today</a:t>
            </a: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4583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1075" y="1173163"/>
            <a:ext cx="38068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ain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276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933825"/>
            <a:ext cx="29733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26000" y="184467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snowy</a:t>
            </a:r>
          </a:p>
        </p:txBody>
      </p:sp>
      <p:sp>
        <p:nvSpPr>
          <p:cNvPr id="14" name="矩形 13"/>
          <p:cNvSpPr/>
          <p:nvPr/>
        </p:nvSpPr>
        <p:spPr>
          <a:xfrm>
            <a:off x="906463" y="4724400"/>
            <a:ext cx="55451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snowy 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today</a:t>
            </a: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560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2525" y="1122363"/>
            <a:ext cx="320357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8050" y="4076700"/>
            <a:ext cx="27225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now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3178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77888" y="1773238"/>
            <a:ext cx="8243887" cy="3194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60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sunn</a:t>
            </a:r>
            <a:r>
              <a:rPr lang="en-US" altLang="zh-CN" sz="60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altLang="zh-CN" sz="60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cloud</a:t>
            </a:r>
            <a:r>
              <a:rPr lang="en-US" altLang="zh-CN" sz="60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altLang="zh-CN" sz="60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6000" dirty="0">
                <a:ln w="0"/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rain</a:t>
            </a:r>
            <a:r>
              <a:rPr lang="en-US" altLang="zh-CN" sz="60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altLang="zh-CN" sz="60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wind</a:t>
            </a:r>
            <a:r>
              <a:rPr lang="en-US" altLang="zh-CN" sz="60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altLang="zh-CN" sz="60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snow</a:t>
            </a:r>
            <a:r>
              <a:rPr lang="en-US" altLang="zh-CN" sz="60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2662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4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3588" y="1220788"/>
            <a:ext cx="1746250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6630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标题 1"/>
          <p:cNvSpPr txBox="1"/>
          <p:nvPr/>
        </p:nvSpPr>
        <p:spPr bwMode="auto">
          <a:xfrm>
            <a:off x="4211638" y="1220788"/>
            <a:ext cx="3213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600" b="1" dirty="0">
                <a:solidFill>
                  <a:srgbClr val="1A93C8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大小声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4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3325" y="3284538"/>
            <a:ext cx="3049588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3335338"/>
            <a:ext cx="304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25" y="3317875"/>
            <a:ext cx="30495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3317875"/>
            <a:ext cx="30495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775" y="3317875"/>
            <a:ext cx="304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033588" y="1220788"/>
            <a:ext cx="1890712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7658" name="图片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标题 1"/>
          <p:cNvSpPr txBox="1"/>
          <p:nvPr/>
        </p:nvSpPr>
        <p:spPr bwMode="auto">
          <a:xfrm>
            <a:off x="3635375" y="1268413"/>
            <a:ext cx="4105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CN" sz="3600" dirty="0">
                <a:solidFill>
                  <a:srgbClr val="1A93C8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Quick response</a:t>
            </a:r>
            <a:endParaRPr lang="zh-CN" altLang="en-US" sz="3600" dirty="0">
              <a:solidFill>
                <a:srgbClr val="1A93C8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9738" y="2098675"/>
            <a:ext cx="5768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How’s the weather 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today</a:t>
            </a: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?</a:t>
            </a:r>
            <a:endParaRPr lang="zh-CN" altLang="en-US" sz="24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14500" y="2876550"/>
            <a:ext cx="1446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367</Words>
  <Application>Microsoft Office PowerPoint</Application>
  <PresentationFormat>全屏显示(4:3)</PresentationFormat>
  <Paragraphs>102</Paragraphs>
  <Slides>20</Slides>
  <Notes>9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Unit4 How’s the weather today?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play</vt:lpstr>
      <vt:lpstr>Look and match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6587BCFE1AD84F05BC91A734440A6386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