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19C9-ACDA-46C0-9A3B-F2675874DA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4E25-A850-4932-8BA4-C7D7889A01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4E25-A850-4932-8BA4-C7D7889A01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0"/>
            <a:ext cx="9151938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57675"/>
            <a:ext cx="5170487" cy="71913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922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07975" y="2925763"/>
            <a:ext cx="5183188" cy="109378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5930F-23DA-4680-BD19-DAC18E89840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1E39-9DD8-40F8-A5F0-5415CD7B61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EC-B9B8-4269-BCEE-C64465FE0DD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9A6-5273-4AA9-9E72-9292BD13D2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12738"/>
            <a:ext cx="2001837" cy="61483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12738"/>
            <a:ext cx="5854700" cy="61483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6B14-7BFE-45D8-AF69-F0D7A0A28E3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F9F7-4EFD-4161-9DF1-344B6313E8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FA5-7807-4805-8CD5-BDD2FD0FCEA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FA4E-B330-4EC8-B7EE-7AC657FEC3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F7C-F3C9-414D-8552-328735DBB72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705E-4203-4789-BAC4-FC6837F6D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131888"/>
            <a:ext cx="39274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3929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411-20BE-4F02-9138-1BF55399369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5A7-2C12-4891-A9E7-158981113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300F-E82F-4D58-B077-912210FCE083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D9DA-AEE8-4971-9FA9-A15900F7F4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E99F-9996-4875-866F-72D61F0DC13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16D-CF9A-4CD8-ABDE-73EA9C7382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AAA-AF55-4142-BD58-292603B79018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D2AC-576C-4C82-8EF8-04B8964D49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EE03-B866-4AA8-A07D-2E7908E56FD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C162-07C0-4F38-A839-252E16438B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41B-0E24-4D0A-BC16-5A328DB868D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62E8-8AF5-407E-8449-5AA81C3D02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31888"/>
            <a:ext cx="80089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2AADDF9-3448-4246-856A-2B2269AF7A18}" type="datetime1">
              <a:rPr lang="zh-CN" altLang="en-US"/>
              <a:t>2023-01-17</a:t>
            </a:fld>
            <a:endParaRPr lang="en-US"/>
          </a:p>
        </p:txBody>
      </p:sp>
      <p:sp>
        <p:nvSpPr>
          <p:cNvPr id="819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E0BE277-BB89-459B-AF99-5AF735AD87C3}" type="slidenum">
              <a:rPr lang="zh-CN" altLang="en-US"/>
              <a:t>‹#›</a:t>
            </a:fld>
            <a:endParaRPr lang="en-US"/>
          </a:p>
        </p:txBody>
      </p:sp>
      <p:sp>
        <p:nvSpPr>
          <p:cNvPr id="51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12738"/>
            <a:ext cx="8008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ÿ"/>
        <a:defRPr sz="2000">
          <a:solidFill>
            <a:srgbClr val="218E8C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2\2012&#20140;&#25945;&#20161;&#29233;&#19971;&#24180;&#32423;&#19978;%20Unit2%20Topic3\&#35838;&#20214;\Unit2%20Topic3%20SectionB&#31934;&#21697;&#35838;&#20214;\P45-2a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2\2012&#20140;&#25945;&#20161;&#29233;&#19971;&#24180;&#32423;&#19978;%20Unit2%20Topic3\&#35838;&#20214;\Unit2%20Topic3%20SectionB&#31934;&#21697;&#35838;&#20214;\P45-2a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istrator\Desktop\&#26032;&#24314;&#25991;&#20214;&#22841;\SectionB-1a&#37197;&#22871;&#21160;&#30011;.swf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3"/>
          <p:cNvSpPr txBox="1">
            <a:spLocks noChangeArrowheads="1"/>
          </p:cNvSpPr>
          <p:nvPr/>
        </p:nvSpPr>
        <p:spPr bwMode="auto">
          <a:xfrm>
            <a:off x="0" y="914401"/>
            <a:ext cx="91440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C5C0"/>
                </a:solidFill>
              </a:rPr>
              <a:t> </a:t>
            </a:r>
            <a:r>
              <a:rPr lang="en-US" altLang="zh-CN" sz="3200" b="1" dirty="0">
                <a:solidFill>
                  <a:srgbClr val="00C5C0"/>
                </a:solidFill>
              </a:rPr>
              <a:t>Unit </a:t>
            </a:r>
            <a:r>
              <a:rPr lang="en-US" altLang="zh-CN" sz="3200" b="1" dirty="0" smtClean="0">
                <a:solidFill>
                  <a:srgbClr val="00C5C0"/>
                </a:solidFill>
              </a:rPr>
              <a:t>2 </a:t>
            </a:r>
            <a:r>
              <a:rPr lang="en-US" altLang="zh-CN" sz="3200" b="1" dirty="0" smtClean="0">
                <a:solidFill>
                  <a:srgbClr val="49C7C7"/>
                </a:solidFill>
              </a:rPr>
              <a:t>Topic </a:t>
            </a:r>
            <a:r>
              <a:rPr lang="en-US" altLang="zh-CN" sz="3200" b="1" dirty="0">
                <a:solidFill>
                  <a:srgbClr val="49C7C7"/>
                </a:solidFill>
              </a:rPr>
              <a:t>3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49C7C7"/>
                </a:solidFill>
              </a:rPr>
              <a:t>Whose cap is this?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49C7C7"/>
                </a:solidFill>
              </a:rPr>
              <a:t>Section </a:t>
            </a:r>
            <a:r>
              <a:rPr lang="en-US" altLang="zh-CN" sz="3600" b="1" dirty="0">
                <a:solidFill>
                  <a:srgbClr val="49C7C7"/>
                </a:solidFill>
              </a:rPr>
              <a:t>B</a:t>
            </a:r>
          </a:p>
        </p:txBody>
      </p:sp>
      <p:sp>
        <p:nvSpPr>
          <p:cNvPr id="238596" name="云形标注 9"/>
          <p:cNvSpPr>
            <a:spLocks noChangeArrowheads="1"/>
          </p:cNvSpPr>
          <p:nvPr/>
        </p:nvSpPr>
        <p:spPr bwMode="auto">
          <a:xfrm>
            <a:off x="5072063" y="0"/>
            <a:ext cx="3643312" cy="2928938"/>
          </a:xfrm>
          <a:prstGeom prst="cloudCallout">
            <a:avLst>
              <a:gd name="adj1" fmla="val 22852"/>
              <a:gd name="adj2" fmla="val 788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4754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42938" y="623888"/>
            <a:ext cx="394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/>
              <a:t>   Work       alone </a:t>
            </a:r>
          </a:p>
        </p:txBody>
      </p:sp>
      <p:sp>
        <p:nvSpPr>
          <p:cNvPr id="247811" name="Text Box 4"/>
          <p:cNvSpPr txBox="1">
            <a:spLocks noChangeArrowheads="1"/>
          </p:cNvSpPr>
          <p:nvPr/>
        </p:nvSpPr>
        <p:spPr bwMode="auto">
          <a:xfrm>
            <a:off x="142875" y="1357313"/>
            <a:ext cx="875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Complete the passage according to 1a.</a:t>
            </a:r>
          </a:p>
        </p:txBody>
      </p:sp>
      <p:pic>
        <p:nvPicPr>
          <p:cNvPr id="247812" name="Picture 12" descr="猪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357188"/>
            <a:ext cx="8318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TextBox 13"/>
          <p:cNvSpPr txBox="1">
            <a:spLocks noChangeArrowheads="1"/>
          </p:cNvSpPr>
          <p:nvPr/>
        </p:nvSpPr>
        <p:spPr bwMode="auto">
          <a:xfrm>
            <a:off x="285750" y="2286000"/>
            <a:ext cx="83581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E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 b="1" dirty="0"/>
              <a:t>This is a blue jacket. It’s not Ben’s. It’s not_________ . And it isn’t__________. His is blue and white. Then______ jacket is it? </a:t>
            </a:r>
            <a:r>
              <a:rPr lang="en-US" altLang="zh-CN" sz="4000" b="1" dirty="0" err="1"/>
              <a:t>Kangkang</a:t>
            </a:r>
            <a:r>
              <a:rPr lang="en-US" altLang="zh-CN" sz="4000" b="1" dirty="0"/>
              <a:t> thinks it’s_________</a:t>
            </a:r>
          </a:p>
        </p:txBody>
      </p:sp>
      <p:sp>
        <p:nvSpPr>
          <p:cNvPr id="247814" name="TextBox 14"/>
          <p:cNvSpPr txBox="1">
            <a:spLocks noChangeArrowheads="1"/>
          </p:cNvSpPr>
          <p:nvPr/>
        </p:nvSpPr>
        <p:spPr bwMode="auto">
          <a:xfrm>
            <a:off x="3857625" y="2928938"/>
            <a:ext cx="219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</a:rPr>
              <a:t>Michael’s</a:t>
            </a:r>
            <a:endParaRPr lang="en-US" altLang="zh-CN" sz="3200" b="1"/>
          </a:p>
        </p:txBody>
      </p:sp>
      <p:sp>
        <p:nvSpPr>
          <p:cNvPr id="247815" name="TextBox 15"/>
          <p:cNvSpPr txBox="1">
            <a:spLocks noChangeArrowheads="1"/>
          </p:cNvSpPr>
          <p:nvPr/>
        </p:nvSpPr>
        <p:spPr bwMode="auto">
          <a:xfrm>
            <a:off x="1643063" y="350043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</a:rPr>
              <a:t>Kangkang’s</a:t>
            </a:r>
          </a:p>
        </p:txBody>
      </p:sp>
      <p:sp>
        <p:nvSpPr>
          <p:cNvPr id="247816" name="TextBox 16"/>
          <p:cNvSpPr txBox="1">
            <a:spLocks noChangeArrowheads="1"/>
          </p:cNvSpPr>
          <p:nvPr/>
        </p:nvSpPr>
        <p:spPr bwMode="auto">
          <a:xfrm>
            <a:off x="3286125" y="4214813"/>
            <a:ext cx="219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</a:rPr>
              <a:t>whose</a:t>
            </a:r>
          </a:p>
        </p:txBody>
      </p:sp>
      <p:sp>
        <p:nvSpPr>
          <p:cNvPr id="247817" name="TextBox 17"/>
          <p:cNvSpPr txBox="1">
            <a:spLocks noChangeArrowheads="1"/>
          </p:cNvSpPr>
          <p:nvPr/>
        </p:nvSpPr>
        <p:spPr bwMode="auto">
          <a:xfrm>
            <a:off x="5572125" y="4786313"/>
            <a:ext cx="219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</a:rPr>
              <a:t>Li Ming’s</a:t>
            </a:r>
          </a:p>
        </p:txBody>
      </p:sp>
      <p:sp>
        <p:nvSpPr>
          <p:cNvPr id="247818" name="椭圆 18"/>
          <p:cNvSpPr>
            <a:spLocks noChangeArrowheads="1"/>
          </p:cNvSpPr>
          <p:nvPr/>
        </p:nvSpPr>
        <p:spPr bwMode="auto">
          <a:xfrm>
            <a:off x="142875" y="714375"/>
            <a:ext cx="928688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/>
              <a:t>1b</a:t>
            </a:r>
            <a:endParaRPr lang="en-US" altLang="zh-CN" sz="280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C:\Documents and Settings\Administrator\桌面\Image0000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Box 2"/>
          <p:cNvSpPr txBox="1">
            <a:spLocks noChangeArrowheads="1"/>
          </p:cNvSpPr>
          <p:nvPr/>
        </p:nvSpPr>
        <p:spPr bwMode="auto">
          <a:xfrm>
            <a:off x="0" y="285750"/>
            <a:ext cx="5786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      Listen and match. </a:t>
            </a:r>
          </a:p>
        </p:txBody>
      </p:sp>
      <p:sp>
        <p:nvSpPr>
          <p:cNvPr id="248836" name="TextBox 4"/>
          <p:cNvSpPr txBox="1">
            <a:spLocks noChangeArrowheads="1"/>
          </p:cNvSpPr>
          <p:nvPr/>
        </p:nvSpPr>
        <p:spPr bwMode="auto">
          <a:xfrm>
            <a:off x="3348038" y="6149975"/>
            <a:ext cx="52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8837" name="TextBox 5"/>
          <p:cNvSpPr txBox="1">
            <a:spLocks noChangeArrowheads="1"/>
          </p:cNvSpPr>
          <p:nvPr/>
        </p:nvSpPr>
        <p:spPr bwMode="auto">
          <a:xfrm>
            <a:off x="971550" y="6149975"/>
            <a:ext cx="522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8838" name="TextBox 6"/>
          <p:cNvSpPr txBox="1">
            <a:spLocks noChangeArrowheads="1"/>
          </p:cNvSpPr>
          <p:nvPr/>
        </p:nvSpPr>
        <p:spPr bwMode="auto">
          <a:xfrm>
            <a:off x="5795963" y="6149975"/>
            <a:ext cx="550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8839" name="TextBox 7"/>
          <p:cNvSpPr txBox="1">
            <a:spLocks noChangeArrowheads="1"/>
          </p:cNvSpPr>
          <p:nvPr/>
        </p:nvSpPr>
        <p:spPr bwMode="auto">
          <a:xfrm>
            <a:off x="8172450" y="6149975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9" name="P45-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41" name="椭圆 9"/>
          <p:cNvSpPr>
            <a:spLocks noChangeArrowheads="1"/>
          </p:cNvSpPr>
          <p:nvPr/>
        </p:nvSpPr>
        <p:spPr bwMode="auto">
          <a:xfrm>
            <a:off x="0" y="428625"/>
            <a:ext cx="857250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/>
              <a:t>2a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38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48836" grpId="0"/>
      <p:bldP spid="248837" grpId="0"/>
      <p:bldP spid="248838" grpId="0"/>
      <p:bldP spid="2488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0" descr="裤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3357563"/>
            <a:ext cx="12954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59" name="Picture 17" descr="45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714375"/>
            <a:ext cx="1830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0" name="Picture 16" descr="45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785813"/>
            <a:ext cx="1965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1" name="Picture 15" descr="45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50" y="785813"/>
            <a:ext cx="1812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14" descr="45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28688"/>
            <a:ext cx="19589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3" name="Text Box 11"/>
          <p:cNvSpPr txBox="1">
            <a:spLocks noChangeArrowheads="1"/>
          </p:cNvSpPr>
          <p:nvPr/>
        </p:nvSpPr>
        <p:spPr bwMode="auto">
          <a:xfrm>
            <a:off x="1071563" y="214313"/>
            <a:ext cx="6256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Make up dialogs with your partners.</a:t>
            </a:r>
          </a:p>
        </p:txBody>
      </p:sp>
      <p:sp>
        <p:nvSpPr>
          <p:cNvPr id="249864" name="Text Box 12"/>
          <p:cNvSpPr txBox="1">
            <a:spLocks noChangeArrowheads="1"/>
          </p:cNvSpPr>
          <p:nvPr/>
        </p:nvSpPr>
        <p:spPr bwMode="auto">
          <a:xfrm>
            <a:off x="0" y="5072063"/>
            <a:ext cx="4418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A: Whose … is this/that?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B: It’s …</a:t>
            </a:r>
          </a:p>
        </p:txBody>
      </p:sp>
      <p:sp>
        <p:nvSpPr>
          <p:cNvPr id="249865" name="Text Box 13"/>
          <p:cNvSpPr txBox="1">
            <a:spLocks noChangeArrowheads="1"/>
          </p:cNvSpPr>
          <p:nvPr/>
        </p:nvSpPr>
        <p:spPr bwMode="auto">
          <a:xfrm>
            <a:off x="4000500" y="5643563"/>
            <a:ext cx="5143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A: Whose … are these/those?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B: They’re …</a:t>
            </a:r>
          </a:p>
        </p:txBody>
      </p:sp>
      <p:pic>
        <p:nvPicPr>
          <p:cNvPr id="249866" name="Picture 23" descr="D:\仁爱图片\pics\2\2.2-3a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571875"/>
            <a:ext cx="19446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7" name="Picture 24" descr="D:\仁爱图片\pics\2\7-2-3-11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63" y="3429000"/>
            <a:ext cx="16573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702" y="3214686"/>
            <a:ext cx="1763713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9869" name="椭圆 12"/>
          <p:cNvSpPr>
            <a:spLocks noChangeArrowheads="1"/>
          </p:cNvSpPr>
          <p:nvPr/>
        </p:nvSpPr>
        <p:spPr bwMode="auto">
          <a:xfrm>
            <a:off x="0" y="285750"/>
            <a:ext cx="928688" cy="428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/>
              <a:t>2b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674688" y="409575"/>
            <a:ext cx="792162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877888" y="371475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3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2690813" y="419100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Pair work</a:t>
            </a:r>
          </a:p>
        </p:txBody>
      </p:sp>
      <p:pic>
        <p:nvPicPr>
          <p:cNvPr id="250885" name="Picture 6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15900"/>
            <a:ext cx="10175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6" name="Rectangle 7"/>
          <p:cNvSpPr>
            <a:spLocks noChangeArrowheads="1"/>
          </p:cNvSpPr>
          <p:nvPr/>
        </p:nvSpPr>
        <p:spPr bwMode="auto">
          <a:xfrm>
            <a:off x="0" y="1052513"/>
            <a:ext cx="9358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Fill in the blanks with </a:t>
            </a:r>
            <a:r>
              <a:rPr lang="en-US" altLang="zh-CN" sz="3200" b="1" i="1" dirty="0">
                <a:solidFill>
                  <a:srgbClr val="0000FF"/>
                </a:solidFill>
              </a:rPr>
              <a:t>his, mine, your </a:t>
            </a:r>
            <a:r>
              <a:rPr lang="en-US" altLang="zh-CN" sz="3200" b="1" dirty="0"/>
              <a:t>and</a:t>
            </a:r>
            <a:r>
              <a:rPr lang="en-US" altLang="zh-CN" sz="3200" b="1" i="1" dirty="0">
                <a:solidFill>
                  <a:srgbClr val="0000FF"/>
                </a:solidFill>
              </a:rPr>
              <a:t> whose</a:t>
            </a:r>
            <a:r>
              <a:rPr lang="en-US" altLang="zh-CN" sz="3200" b="1" dirty="0"/>
              <a:t>. Then practice with your partner.    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sp>
        <p:nvSpPr>
          <p:cNvPr id="250887" name="AutoShape 8"/>
          <p:cNvSpPr>
            <a:spLocks noChangeArrowheads="1"/>
          </p:cNvSpPr>
          <p:nvPr/>
        </p:nvSpPr>
        <p:spPr bwMode="auto">
          <a:xfrm>
            <a:off x="949325" y="2105025"/>
            <a:ext cx="6696075" cy="403225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50888" name="Picture 9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2176463"/>
            <a:ext cx="38481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9" name="Picture 10" descr="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2752725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0" name="Rectangle 11"/>
          <p:cNvSpPr>
            <a:spLocks noChangeArrowheads="1"/>
          </p:cNvSpPr>
          <p:nvPr/>
        </p:nvSpPr>
        <p:spPr bwMode="auto">
          <a:xfrm>
            <a:off x="604838" y="3006725"/>
            <a:ext cx="2714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Is this           eraser?</a:t>
            </a:r>
          </a:p>
        </p:txBody>
      </p:sp>
      <p:sp>
        <p:nvSpPr>
          <p:cNvPr id="250891" name="Line 12"/>
          <p:cNvSpPr>
            <a:spLocks noChangeShapeType="1"/>
          </p:cNvSpPr>
          <p:nvPr/>
        </p:nvSpPr>
        <p:spPr bwMode="auto">
          <a:xfrm>
            <a:off x="1690688" y="3411538"/>
            <a:ext cx="10080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0892" name="Picture 13" descr="c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4516438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3" name="Rectangle 14"/>
          <p:cNvSpPr>
            <a:spLocks noChangeArrowheads="1"/>
          </p:cNvSpPr>
          <p:nvPr/>
        </p:nvSpPr>
        <p:spPr bwMode="auto">
          <a:xfrm>
            <a:off x="566738" y="4791075"/>
            <a:ext cx="2303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           eraser is it, then?</a:t>
            </a:r>
          </a:p>
        </p:txBody>
      </p:sp>
      <p:sp>
        <p:nvSpPr>
          <p:cNvPr id="250894" name="Line 15"/>
          <p:cNvSpPr>
            <a:spLocks noChangeShapeType="1"/>
          </p:cNvSpPr>
          <p:nvPr/>
        </p:nvSpPr>
        <p:spPr bwMode="auto">
          <a:xfrm>
            <a:off x="666750" y="5194300"/>
            <a:ext cx="10080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0895" name="Picture 16" descr="b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432175"/>
            <a:ext cx="33861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6" name="Rectangle 17"/>
          <p:cNvSpPr>
            <a:spLocks noChangeArrowheads="1"/>
          </p:cNvSpPr>
          <p:nvPr/>
        </p:nvSpPr>
        <p:spPr bwMode="auto">
          <a:xfrm>
            <a:off x="5545138" y="3778250"/>
            <a:ext cx="3046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No, it’s not           .</a:t>
            </a:r>
          </a:p>
        </p:txBody>
      </p:sp>
      <p:sp>
        <p:nvSpPr>
          <p:cNvPr id="250897" name="Line 18"/>
          <p:cNvSpPr>
            <a:spLocks noChangeShapeType="1"/>
          </p:cNvSpPr>
          <p:nvPr/>
        </p:nvSpPr>
        <p:spPr bwMode="auto">
          <a:xfrm>
            <a:off x="7380288" y="4221163"/>
            <a:ext cx="10080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0898" name="Picture 19" descr="b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7138" y="4668838"/>
            <a:ext cx="3298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9" name="Rectangle 20"/>
          <p:cNvSpPr>
            <a:spLocks noChangeArrowheads="1"/>
          </p:cNvSpPr>
          <p:nvPr/>
        </p:nvSpPr>
        <p:spPr bwMode="auto">
          <a:xfrm>
            <a:off x="5357813" y="50292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It’s Zhang </a:t>
            </a:r>
            <a:r>
              <a:rPr lang="en-US" altLang="zh-CN" sz="2800" dirty="0" err="1"/>
              <a:t>Lan’s</a:t>
            </a:r>
            <a:r>
              <a:rPr lang="en-US" altLang="zh-CN" sz="2800" dirty="0"/>
              <a:t>.</a:t>
            </a:r>
          </a:p>
        </p:txBody>
      </p:sp>
      <p:sp>
        <p:nvSpPr>
          <p:cNvPr id="250900" name="Rectangle 21"/>
          <p:cNvSpPr>
            <a:spLocks noChangeArrowheads="1"/>
          </p:cNvSpPr>
          <p:nvPr/>
        </p:nvSpPr>
        <p:spPr bwMode="auto">
          <a:xfrm>
            <a:off x="1116013" y="22050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①</a:t>
            </a:r>
          </a:p>
        </p:txBody>
      </p:sp>
      <p:sp>
        <p:nvSpPr>
          <p:cNvPr id="250901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your</a:t>
            </a:r>
          </a:p>
        </p:txBody>
      </p:sp>
      <p:sp>
        <p:nvSpPr>
          <p:cNvPr id="250902" name="Text Box 23"/>
          <p:cNvSpPr txBox="1">
            <a:spLocks noChangeArrowheads="1"/>
          </p:cNvSpPr>
          <p:nvPr/>
        </p:nvSpPr>
        <p:spPr bwMode="auto">
          <a:xfrm>
            <a:off x="7380288" y="3789363"/>
            <a:ext cx="101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mine</a:t>
            </a:r>
          </a:p>
        </p:txBody>
      </p:sp>
      <p:sp>
        <p:nvSpPr>
          <p:cNvPr id="250903" name="Text Box 24"/>
          <p:cNvSpPr txBox="1">
            <a:spLocks noChangeArrowheads="1"/>
          </p:cNvSpPr>
          <p:nvPr/>
        </p:nvSpPr>
        <p:spPr bwMode="auto">
          <a:xfrm>
            <a:off x="539750" y="47244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</a:rPr>
              <a:t>Whose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1" grpId="0" bldLvl="0"/>
      <p:bldP spid="250902" grpId="0" bldLvl="0"/>
      <p:bldP spid="25090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3"/>
          <p:cNvSpPr>
            <a:spLocks noChangeArrowheads="1"/>
          </p:cNvSpPr>
          <p:nvPr/>
        </p:nvSpPr>
        <p:spPr bwMode="auto">
          <a:xfrm>
            <a:off x="785813" y="500063"/>
            <a:ext cx="7367587" cy="501173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51907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2513" y="920750"/>
            <a:ext cx="461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8" name="Picture 5" descr="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723900"/>
            <a:ext cx="34956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Rectangle 6"/>
          <p:cNvSpPr>
            <a:spLocks noChangeArrowheads="1"/>
          </p:cNvSpPr>
          <p:nvPr/>
        </p:nvSpPr>
        <p:spPr bwMode="auto">
          <a:xfrm>
            <a:off x="1292225" y="868363"/>
            <a:ext cx="3168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Are these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boxes?</a:t>
            </a:r>
          </a:p>
        </p:txBody>
      </p:sp>
      <p:sp>
        <p:nvSpPr>
          <p:cNvPr id="251910" name="Line 7"/>
          <p:cNvSpPr>
            <a:spLocks noChangeShapeType="1"/>
          </p:cNvSpPr>
          <p:nvPr/>
        </p:nvSpPr>
        <p:spPr bwMode="auto">
          <a:xfrm>
            <a:off x="2949575" y="1273175"/>
            <a:ext cx="10080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1911" name="Picture 8" descr="b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98925"/>
            <a:ext cx="36306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2" name="Rectangle 9"/>
          <p:cNvSpPr>
            <a:spLocks noChangeArrowheads="1"/>
          </p:cNvSpPr>
          <p:nvPr/>
        </p:nvSpPr>
        <p:spPr bwMode="auto">
          <a:xfrm>
            <a:off x="915988" y="4624388"/>
            <a:ext cx="3271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Whose boxes are they, then?</a:t>
            </a:r>
          </a:p>
        </p:txBody>
      </p:sp>
      <p:pic>
        <p:nvPicPr>
          <p:cNvPr id="251913" name="Picture 10" descr="b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163" y="3251200"/>
            <a:ext cx="46085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4" name="Rectangle 11"/>
          <p:cNvSpPr>
            <a:spLocks noChangeArrowheads="1"/>
          </p:cNvSpPr>
          <p:nvPr/>
        </p:nvSpPr>
        <p:spPr bwMode="auto">
          <a:xfrm>
            <a:off x="4356100" y="3573463"/>
            <a:ext cx="419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 No, they are not            . </a:t>
            </a:r>
          </a:p>
        </p:txBody>
      </p:sp>
      <p:sp>
        <p:nvSpPr>
          <p:cNvPr id="251915" name="Line 12"/>
          <p:cNvSpPr>
            <a:spLocks noChangeShapeType="1"/>
          </p:cNvSpPr>
          <p:nvPr/>
        </p:nvSpPr>
        <p:spPr bwMode="auto">
          <a:xfrm>
            <a:off x="7235825" y="4005263"/>
            <a:ext cx="10080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1916" name="Picture 13" descr="b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4686300"/>
            <a:ext cx="3046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7" name="Rectangle 14"/>
          <p:cNvSpPr>
            <a:spLocks noChangeArrowheads="1"/>
          </p:cNvSpPr>
          <p:nvPr/>
        </p:nvSpPr>
        <p:spPr bwMode="auto">
          <a:xfrm>
            <a:off x="4781550" y="5029200"/>
            <a:ext cx="2554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They’re           .</a:t>
            </a:r>
          </a:p>
        </p:txBody>
      </p:sp>
      <p:sp>
        <p:nvSpPr>
          <p:cNvPr id="251918" name="Line 15"/>
          <p:cNvSpPr>
            <a:spLocks noChangeShapeType="1"/>
          </p:cNvSpPr>
          <p:nvPr/>
        </p:nvSpPr>
        <p:spPr bwMode="auto">
          <a:xfrm>
            <a:off x="6108700" y="5467350"/>
            <a:ext cx="10080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9" name="Rectangle 16"/>
          <p:cNvSpPr>
            <a:spLocks noChangeArrowheads="1"/>
          </p:cNvSpPr>
          <p:nvPr/>
        </p:nvSpPr>
        <p:spPr bwMode="auto">
          <a:xfrm>
            <a:off x="7494588" y="7508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②</a:t>
            </a:r>
          </a:p>
        </p:txBody>
      </p:sp>
      <p:sp>
        <p:nvSpPr>
          <p:cNvPr id="251920" name="Text Box 17"/>
          <p:cNvSpPr txBox="1">
            <a:spLocks noChangeArrowheads="1"/>
          </p:cNvSpPr>
          <p:nvPr/>
        </p:nvSpPr>
        <p:spPr bwMode="auto">
          <a:xfrm>
            <a:off x="2987675" y="765175"/>
            <a:ext cx="106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your</a:t>
            </a:r>
          </a:p>
        </p:txBody>
      </p:sp>
      <p:sp>
        <p:nvSpPr>
          <p:cNvPr id="251921" name="Text Box 18"/>
          <p:cNvSpPr txBox="1">
            <a:spLocks noChangeArrowheads="1"/>
          </p:cNvSpPr>
          <p:nvPr/>
        </p:nvSpPr>
        <p:spPr bwMode="auto">
          <a:xfrm>
            <a:off x="7164388" y="3500438"/>
            <a:ext cx="1131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mine</a:t>
            </a:r>
          </a:p>
        </p:txBody>
      </p:sp>
      <p:sp>
        <p:nvSpPr>
          <p:cNvPr id="251922" name="Text Box 19"/>
          <p:cNvSpPr txBox="1">
            <a:spLocks noChangeArrowheads="1"/>
          </p:cNvSpPr>
          <p:nvPr/>
        </p:nvSpPr>
        <p:spPr bwMode="auto">
          <a:xfrm>
            <a:off x="6156325" y="4941888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his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0" grpId="0" bldLvl="0"/>
      <p:bldP spid="251921" grpId="0" bldLvl="0"/>
      <p:bldP spid="25192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C:\Documents and Settings\Administrator\桌面\Image000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612" y="214290"/>
            <a:ext cx="3433953" cy="1107996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practice</a:t>
            </a:r>
            <a:endParaRPr lang="zh-CN" alt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2932" name="TextBox 3"/>
          <p:cNvSpPr txBox="1">
            <a:spLocks noChangeArrowheads="1"/>
          </p:cNvSpPr>
          <p:nvPr/>
        </p:nvSpPr>
        <p:spPr bwMode="auto">
          <a:xfrm>
            <a:off x="6715125" y="3000375"/>
            <a:ext cx="1801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22CEE"/>
                </a:solidFill>
              </a:rPr>
              <a:t>This shirt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22CEE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</a:rPr>
              <a:t>is </a:t>
            </a:r>
            <a:r>
              <a:rPr lang="en-US" altLang="zh-CN" sz="2800" b="1">
                <a:solidFill>
                  <a:srgbClr val="FF0000"/>
                </a:solidFill>
              </a:rPr>
              <a:t>Lily’s</a:t>
            </a:r>
            <a:r>
              <a:rPr lang="en-US" altLang="zh-CN" sz="28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2933" name="TextBox 4"/>
          <p:cNvSpPr txBox="1">
            <a:spLocks noChangeArrowheads="1"/>
          </p:cNvSpPr>
          <p:nvPr/>
        </p:nvSpPr>
        <p:spPr bwMode="auto">
          <a:xfrm>
            <a:off x="1857375" y="5903913"/>
            <a:ext cx="2563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These babies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are</a:t>
            </a:r>
            <a:r>
              <a:rPr lang="en-US" altLang="zh-CN" sz="2800" b="1">
                <a:solidFill>
                  <a:srgbClr val="FF0000"/>
                </a:solidFill>
              </a:rPr>
              <a:t> hers</a:t>
            </a:r>
            <a:r>
              <a:rPr lang="en-US" altLang="zh-CN" sz="28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2934" name="TextBox 5"/>
          <p:cNvSpPr txBox="1">
            <a:spLocks noChangeArrowheads="1"/>
          </p:cNvSpPr>
          <p:nvPr/>
        </p:nvSpPr>
        <p:spPr bwMode="auto">
          <a:xfrm>
            <a:off x="6300788" y="5715000"/>
            <a:ext cx="2843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22CEE"/>
                </a:solidFill>
              </a:rPr>
              <a:t>That schoolbag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22CEE"/>
                </a:solidFill>
              </a:rPr>
              <a:t> is </a:t>
            </a:r>
            <a:r>
              <a:rPr lang="en-US" altLang="zh-CN" sz="2800" b="1">
                <a:solidFill>
                  <a:srgbClr val="FF0000"/>
                </a:solidFill>
              </a:rPr>
              <a:t>his</a:t>
            </a:r>
            <a:r>
              <a:rPr lang="en-US" altLang="zh-CN" sz="2800" b="1"/>
              <a:t>.</a:t>
            </a:r>
          </a:p>
        </p:txBody>
      </p:sp>
      <p:sp>
        <p:nvSpPr>
          <p:cNvPr id="252935" name="椭圆 6"/>
          <p:cNvSpPr>
            <a:spLocks noChangeArrowheads="1"/>
          </p:cNvSpPr>
          <p:nvPr/>
        </p:nvSpPr>
        <p:spPr bwMode="auto">
          <a:xfrm>
            <a:off x="0" y="500063"/>
            <a:ext cx="857250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  <p:bldP spid="252933" grpId="0"/>
      <p:bldP spid="2529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928688" y="428625"/>
            <a:ext cx="310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Work           alone</a:t>
            </a:r>
          </a:p>
        </p:txBody>
      </p:sp>
      <p:sp>
        <p:nvSpPr>
          <p:cNvPr id="253955" name="Text Box 4"/>
          <p:cNvSpPr txBox="1">
            <a:spLocks noChangeArrowheads="1"/>
          </p:cNvSpPr>
          <p:nvPr/>
        </p:nvSpPr>
        <p:spPr bwMode="auto">
          <a:xfrm>
            <a:off x="0" y="1143000"/>
            <a:ext cx="9174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Match the questions with the correct answers.</a:t>
            </a:r>
          </a:p>
        </p:txBody>
      </p:sp>
      <p:sp>
        <p:nvSpPr>
          <p:cNvPr id="253956" name="Text Box 5"/>
          <p:cNvSpPr txBox="1">
            <a:spLocks noChangeArrowheads="1"/>
          </p:cNvSpPr>
          <p:nvPr/>
        </p:nvSpPr>
        <p:spPr bwMode="auto">
          <a:xfrm>
            <a:off x="0" y="2286000"/>
            <a:ext cx="528637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FE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/>
              <a:t>Whose pants are these?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/>
              <a:t>What does Steve look like?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/>
              <a:t>Is this coat his?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/>
              <a:t>What color is your coat?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/>
              <a:t>Whose jacket is this?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2800" b="1"/>
          </a:p>
        </p:txBody>
      </p:sp>
      <p:sp>
        <p:nvSpPr>
          <p:cNvPr id="253957" name="Text Box 6"/>
          <p:cNvSpPr txBox="1">
            <a:spLocks noChangeArrowheads="1"/>
          </p:cNvSpPr>
          <p:nvPr/>
        </p:nvSpPr>
        <p:spPr bwMode="auto">
          <a:xfrm>
            <a:off x="5929313" y="2143125"/>
            <a:ext cx="32146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FE9E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lphaLcPeriod"/>
            </a:pPr>
            <a:r>
              <a:rPr lang="en-US" altLang="zh-CN" sz="2800" b="1"/>
              <a:t>He is short and  he has blond hair.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/>
              <a:t>b. No, it’s hers.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/>
              <a:t>c. It’s Kangkang’s.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/>
              <a:t>d. It’s pink.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/>
              <a:t>e. They are his.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857750" y="2643188"/>
            <a:ext cx="1071563" cy="3071812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000625" y="2571750"/>
            <a:ext cx="1000125" cy="71437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143250" y="3714750"/>
            <a:ext cx="2857500" cy="4286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500563" y="4357688"/>
            <a:ext cx="1500187" cy="8572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071938" y="4714875"/>
            <a:ext cx="2000250" cy="14287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3963" name="Picture 12" descr="猪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8318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4" name="椭圆 11"/>
          <p:cNvSpPr>
            <a:spLocks noChangeArrowheads="1"/>
          </p:cNvSpPr>
          <p:nvPr/>
        </p:nvSpPr>
        <p:spPr bwMode="auto">
          <a:xfrm>
            <a:off x="0" y="500063"/>
            <a:ext cx="785813" cy="357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/>
              <a:t>5</a:t>
            </a:r>
            <a:endParaRPr lang="en-US" altLang="zh-CN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285875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800" b="0" dirty="0">
                <a:solidFill>
                  <a:srgbClr val="0E1F1F"/>
                </a:solidFill>
              </a:rPr>
              <a:t>①</a:t>
            </a:r>
            <a:r>
              <a:rPr lang="zh-CN" altLang="en-US" sz="2800" b="0" dirty="0">
                <a:solidFill>
                  <a:srgbClr val="0E1F1F"/>
                </a:solidFill>
              </a:rPr>
              <a:t>大部分的形容词性物主代词在后面加</a:t>
            </a:r>
            <a:r>
              <a:rPr lang="en-GB" altLang="zh-CN" sz="2800" b="0" dirty="0">
                <a:solidFill>
                  <a:srgbClr val="0E1F1F"/>
                </a:solidFill>
              </a:rPr>
              <a:t>-s</a:t>
            </a:r>
            <a:r>
              <a:rPr lang="zh-CN" altLang="en-US" sz="2800" b="0" dirty="0">
                <a:solidFill>
                  <a:srgbClr val="0E1F1F"/>
                </a:solidFill>
              </a:rPr>
              <a:t>构成名词性物主代词。有</a:t>
            </a:r>
            <a:r>
              <a:rPr lang="en-GB" altLang="zh-CN" sz="2800" b="0" dirty="0">
                <a:solidFill>
                  <a:srgbClr val="0E1F1F"/>
                </a:solidFill>
              </a:rPr>
              <a:t>3</a:t>
            </a:r>
            <a:r>
              <a:rPr lang="zh-CN" altLang="en-US" sz="2800" b="0" dirty="0">
                <a:solidFill>
                  <a:srgbClr val="0E1F1F"/>
                </a:solidFill>
              </a:rPr>
              <a:t>个特殊情况</a:t>
            </a:r>
            <a:r>
              <a:rPr lang="en-GB" altLang="zh-CN" sz="2800" b="0" dirty="0">
                <a:solidFill>
                  <a:srgbClr val="0E1F1F"/>
                </a:solidFill>
              </a:rPr>
              <a:t>my—mine, his—his, its—its</a:t>
            </a:r>
            <a:r>
              <a:rPr lang="zh-CN" altLang="en-GB" sz="2800" b="0" dirty="0">
                <a:solidFill>
                  <a:srgbClr val="0E1F1F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GB" altLang="zh-CN" sz="2800" b="0" dirty="0">
                <a:solidFill>
                  <a:srgbClr val="0E1F1F"/>
                </a:solidFill>
              </a:rPr>
              <a:t>②</a:t>
            </a:r>
            <a:r>
              <a:rPr lang="zh-CN" altLang="en-US" sz="2800" b="0" dirty="0">
                <a:solidFill>
                  <a:srgbClr val="0E1F1F"/>
                </a:solidFill>
              </a:rPr>
              <a:t>形容词性物主代词后面跟名词；名词性物主代词有名词的含义，相当于对应的形容词性物主代词加上名词。</a:t>
            </a:r>
          </a:p>
          <a:p>
            <a:pPr>
              <a:lnSpc>
                <a:spcPct val="110000"/>
              </a:lnSpc>
            </a:pPr>
            <a:r>
              <a:rPr lang="zh-CN" altLang="en-US" sz="2800" b="0" dirty="0">
                <a:solidFill>
                  <a:srgbClr val="FF0000"/>
                </a:solidFill>
              </a:rPr>
              <a:t>③名词性物主代词作主语时，如果含义是单数，后面的</a:t>
            </a:r>
            <a:r>
              <a:rPr lang="en-GB" altLang="zh-CN" sz="2800" dirty="0">
                <a:solidFill>
                  <a:srgbClr val="FF0000"/>
                </a:solidFill>
              </a:rPr>
              <a:t>be</a:t>
            </a:r>
            <a:r>
              <a:rPr lang="zh-CN" altLang="en-US" sz="2800" b="0" dirty="0">
                <a:solidFill>
                  <a:srgbClr val="FF0000"/>
                </a:solidFill>
              </a:rPr>
              <a:t>动词用</a:t>
            </a:r>
            <a:r>
              <a:rPr lang="en-GB" altLang="zh-CN" sz="2800" dirty="0">
                <a:solidFill>
                  <a:srgbClr val="FF0000"/>
                </a:solidFill>
              </a:rPr>
              <a:t>is</a:t>
            </a:r>
            <a:r>
              <a:rPr lang="zh-CN" altLang="en-US" sz="2800" b="0" dirty="0">
                <a:solidFill>
                  <a:srgbClr val="FF0000"/>
                </a:solidFill>
              </a:rPr>
              <a:t>；如果含义是复数，那么</a:t>
            </a:r>
            <a:r>
              <a:rPr lang="en-GB" altLang="zh-CN" sz="2800" dirty="0">
                <a:solidFill>
                  <a:srgbClr val="FF0000"/>
                </a:solidFill>
              </a:rPr>
              <a:t>be</a:t>
            </a:r>
            <a:r>
              <a:rPr lang="zh-CN" altLang="en-US" sz="2800" b="0" dirty="0">
                <a:solidFill>
                  <a:srgbClr val="FF0000"/>
                </a:solidFill>
              </a:rPr>
              <a:t>动词用</a:t>
            </a:r>
            <a:r>
              <a:rPr lang="en-GB" altLang="zh-CN" sz="2800" dirty="0">
                <a:solidFill>
                  <a:srgbClr val="FF0000"/>
                </a:solidFill>
              </a:rPr>
              <a:t>are</a:t>
            </a:r>
            <a:r>
              <a:rPr lang="zh-CN" altLang="en-US" sz="2800" b="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2016125" cy="981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CC33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Summary</a:t>
            </a:r>
            <a:endParaRPr lang="zh-CN" altLang="en-US" sz="3600" b="1" kern="10" dirty="0">
              <a:ln w="12700">
                <a:solidFill>
                  <a:srgbClr val="CC33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571500" y="2071688"/>
            <a:ext cx="591026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600" b="1">
                <a:solidFill>
                  <a:srgbClr val="6600CC"/>
                </a:solidFill>
              </a:rPr>
              <a:t>名词的所有格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zh-CN" altLang="en-US" sz="3600" b="1">
              <a:solidFill>
                <a:srgbClr val="6600CC"/>
              </a:solidFill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3600" b="1">
                <a:solidFill>
                  <a:srgbClr val="6600CC"/>
                </a:solidFill>
              </a:rPr>
              <a:t>whose </a:t>
            </a:r>
            <a:r>
              <a:rPr lang="zh-CN" altLang="en-US" sz="3600" b="1">
                <a:solidFill>
                  <a:srgbClr val="6600CC"/>
                </a:solidFill>
              </a:rPr>
              <a:t>引导的特殊疑问句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zh-CN" altLang="en-US" sz="3600" b="1">
              <a:solidFill>
                <a:srgbClr val="6600CC"/>
              </a:solidFill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600" b="1">
                <a:solidFill>
                  <a:srgbClr val="6600CC"/>
                </a:solidFill>
              </a:rPr>
              <a:t>谈论物品的所属</a:t>
            </a:r>
          </a:p>
        </p:txBody>
      </p:sp>
      <p:sp>
        <p:nvSpPr>
          <p:cNvPr id="256003" name="Text Box 4"/>
          <p:cNvSpPr txBox="1">
            <a:spLocks noChangeArrowheads="1"/>
          </p:cNvSpPr>
          <p:nvPr/>
        </p:nvSpPr>
        <p:spPr bwMode="auto">
          <a:xfrm>
            <a:off x="0" y="1214438"/>
            <a:ext cx="481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990099"/>
                </a:solidFill>
              </a:rPr>
              <a:t>本单元学到了什么？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2571736" y="285728"/>
            <a:ext cx="371477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 b="1" kern="10" dirty="0">
                <a:ln w="12700">
                  <a:solidFill>
                    <a:srgbClr val="CC3300"/>
                  </a:solidFill>
                  <a:round/>
                </a:ln>
                <a:solidFill>
                  <a:srgbClr val="FF0000"/>
                </a:solidFill>
              </a:rPr>
              <a:t>Summary</a:t>
            </a:r>
            <a:endParaRPr lang="zh-CN" altLang="en-US" sz="5400" b="1" kern="10" dirty="0">
              <a:ln w="12700">
                <a:solidFill>
                  <a:srgbClr val="CC3300"/>
                </a:solidFill>
                <a:rou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ldLvl="0"/>
      <p:bldP spid="256003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5867400" y="476250"/>
            <a:ext cx="2557463" cy="13763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zh-CN" altLang="en-US" sz="3600" kern="10">
              <a:ln w="12700">
                <a:solidFill>
                  <a:srgbClr val="008000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857500" y="929947"/>
            <a:ext cx="60594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33350">
              <a:buFont typeface="Arial" panose="020B0604020202020204" pitchFamily="34" charset="0"/>
              <a:buNone/>
            </a:pPr>
            <a:r>
              <a:rPr lang="zh-CN" altLang="en-US" sz="2800" b="1" dirty="0" smtClean="0"/>
              <a:t>每</a:t>
            </a:r>
            <a:r>
              <a:rPr lang="zh-CN" altLang="en-US" sz="2800" b="1" dirty="0"/>
              <a:t>人按要求制作一幅“物主代词卡”。</a:t>
            </a:r>
          </a:p>
          <a:p>
            <a:pPr indent="133350">
              <a:buFont typeface="Arial" panose="020B0604020202020204" pitchFamily="34" charset="0"/>
              <a:buNone/>
            </a:pPr>
            <a:r>
              <a:rPr lang="zh-CN" altLang="en-US" sz="2800" b="1" dirty="0"/>
              <a:t>    要求：</a:t>
            </a:r>
          </a:p>
          <a:p>
            <a:pPr indent="133350">
              <a:buFont typeface="Wingdings" panose="05000000000000000000" pitchFamily="2" charset="2"/>
              <a:buChar char="u"/>
            </a:pPr>
            <a:r>
              <a:rPr lang="zh-CN" altLang="en-US" sz="2800" b="1" dirty="0"/>
              <a:t>规格：</a:t>
            </a:r>
            <a:r>
              <a:rPr lang="en-GB" altLang="zh-CN" sz="2800" b="1" dirty="0"/>
              <a:t>10cm×5cm</a:t>
            </a:r>
          </a:p>
          <a:p>
            <a:pPr indent="133350">
              <a:buFont typeface="Wingdings" panose="05000000000000000000" pitchFamily="2" charset="2"/>
              <a:buChar char="u"/>
            </a:pPr>
            <a:r>
              <a:rPr lang="zh-CN" altLang="en-US" sz="2800" b="1" dirty="0"/>
              <a:t>正面是汉语，反面用英语写出它的两种形式：名词性物主代词和形容词性物主代词。</a:t>
            </a:r>
          </a:p>
          <a:p>
            <a:pPr indent="13335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</a:rPr>
              <a:t>两人一组互相看卡片，说出</a:t>
            </a:r>
            <a:r>
              <a:rPr lang="en-GB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或读出</a:t>
            </a:r>
            <a:r>
              <a:rPr lang="en-GB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与之相对的汉语或英语。</a:t>
            </a:r>
          </a:p>
          <a:p>
            <a:pPr indent="133350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</a:rPr>
              <a:t>三人一组，利用自己的物品，利用物主代词表演对话</a:t>
            </a:r>
            <a:r>
              <a:rPr lang="zh-CN" altLang="en-US" sz="2800" dirty="0" smtClean="0">
                <a:solidFill>
                  <a:srgbClr val="FF0000"/>
                </a:solidFill>
              </a:rPr>
              <a:t>。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7028" name="TextBox 4"/>
          <p:cNvSpPr txBox="1">
            <a:spLocks noChangeArrowheads="1"/>
          </p:cNvSpPr>
          <p:nvPr/>
        </p:nvSpPr>
        <p:spPr bwMode="auto">
          <a:xfrm>
            <a:off x="4214813" y="0"/>
            <a:ext cx="4929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Homework</a:t>
            </a:r>
          </a:p>
        </p:txBody>
      </p:sp>
      <p:pic>
        <p:nvPicPr>
          <p:cNvPr id="257029" name="图片 5" descr="作业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513"/>
            <a:ext cx="2928938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5702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" name="Group 40"/>
          <p:cNvGraphicFramePr>
            <a:graphicFrameLocks noGrp="1"/>
          </p:cNvGraphicFramePr>
          <p:nvPr>
            <p:ph idx="4294967295"/>
          </p:nvPr>
        </p:nvGraphicFramePr>
        <p:xfrm>
          <a:off x="214313" y="1643063"/>
          <a:ext cx="8929688" cy="2108200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my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his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her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it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your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yours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ours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theirs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9647" name="Rectangle 31"/>
          <p:cNvSpPr>
            <a:spLocks noChangeArrowheads="1"/>
          </p:cNvSpPr>
          <p:nvPr/>
        </p:nvSpPr>
        <p:spPr bwMode="auto">
          <a:xfrm>
            <a:off x="285750" y="357188"/>
            <a:ext cx="400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看谁填得又对又快！ </a:t>
            </a:r>
            <a:endParaRPr lang="en-GB" sz="3200" b="1" dirty="0"/>
          </a:p>
        </p:txBody>
      </p:sp>
      <p:sp>
        <p:nvSpPr>
          <p:cNvPr id="239648" name="Text Box 32"/>
          <p:cNvSpPr txBox="1">
            <a:spLocks noChangeArrowheads="1"/>
          </p:cNvSpPr>
          <p:nvPr/>
        </p:nvSpPr>
        <p:spPr bwMode="auto">
          <a:xfrm>
            <a:off x="214313" y="2928938"/>
            <a:ext cx="114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1428750" y="1928813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2714625" y="2928938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3500438" y="2928938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239652" name="Text Box 36"/>
          <p:cNvSpPr txBox="1">
            <a:spLocks noChangeArrowheads="1"/>
          </p:cNvSpPr>
          <p:nvPr/>
        </p:nvSpPr>
        <p:spPr bwMode="auto">
          <a:xfrm>
            <a:off x="4714875" y="2928938"/>
            <a:ext cx="661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239653" name="Text Box 37"/>
          <p:cNvSpPr txBox="1">
            <a:spLocks noChangeArrowheads="1"/>
          </p:cNvSpPr>
          <p:nvPr/>
        </p:nvSpPr>
        <p:spPr bwMode="auto">
          <a:xfrm>
            <a:off x="5715000" y="1857375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239654" name="Text Box 38"/>
          <p:cNvSpPr txBox="1">
            <a:spLocks noChangeArrowheads="1"/>
          </p:cNvSpPr>
          <p:nvPr/>
        </p:nvSpPr>
        <p:spPr bwMode="auto">
          <a:xfrm>
            <a:off x="6572250" y="2928938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239655" name="Text Box 39"/>
          <p:cNvSpPr txBox="1">
            <a:spLocks noChangeArrowheads="1"/>
          </p:cNvSpPr>
          <p:nvPr/>
        </p:nvSpPr>
        <p:spPr bwMode="auto">
          <a:xfrm>
            <a:off x="7858125" y="1928813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their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39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8" grpId="0" bldLvl="0"/>
      <p:bldP spid="239649" grpId="0" bldLvl="0"/>
      <p:bldP spid="239650" grpId="0" bldLvl="0"/>
      <p:bldP spid="239651" grpId="0" bldLvl="0"/>
      <p:bldP spid="239652" grpId="0" bldLvl="0"/>
      <p:bldP spid="239653" grpId="0" bldLvl="0"/>
      <p:bldP spid="239654" grpId="0" bldLvl="0"/>
      <p:bldP spid="23965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4"/>
          <p:cNvSpPr txBox="1">
            <a:spLocks noChangeArrowheads="1"/>
          </p:cNvSpPr>
          <p:nvPr/>
        </p:nvSpPr>
        <p:spPr bwMode="auto">
          <a:xfrm>
            <a:off x="428625" y="857250"/>
            <a:ext cx="377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Whose cat is this?</a:t>
            </a:r>
          </a:p>
        </p:txBody>
      </p:sp>
      <p:sp>
        <p:nvSpPr>
          <p:cNvPr id="240643" name="Text Box 5"/>
          <p:cNvSpPr txBox="1">
            <a:spLocks noChangeArrowheads="1"/>
          </p:cNvSpPr>
          <p:nvPr/>
        </p:nvSpPr>
        <p:spPr bwMode="auto">
          <a:xfrm>
            <a:off x="4929188" y="3571875"/>
            <a:ext cx="242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It’s </a:t>
            </a:r>
            <a:r>
              <a:rPr lang="en-US" altLang="zh-CN" sz="3200" b="1" dirty="0">
                <a:solidFill>
                  <a:srgbClr val="FF0000"/>
                </a:solidFill>
              </a:rPr>
              <a:t>his</a:t>
            </a:r>
            <a:r>
              <a:rPr lang="en-US" altLang="zh-CN" sz="3200" b="1" dirty="0">
                <a:solidFill>
                  <a:srgbClr val="0000FF"/>
                </a:solidFill>
              </a:rPr>
              <a:t> cat.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It’s </a:t>
            </a:r>
            <a:r>
              <a:rPr lang="en-US" altLang="zh-CN" sz="3200" b="1" dirty="0">
                <a:solidFill>
                  <a:srgbClr val="FF0000"/>
                </a:solidFill>
              </a:rPr>
              <a:t>his</a:t>
            </a:r>
            <a:r>
              <a:rPr lang="en-US" altLang="zh-CN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100" name="图片 6" descr="paojiao_afc873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8" descr="jiafeimao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8800" y="219075"/>
            <a:ext cx="4572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ldLvl="0"/>
      <p:bldP spid="24064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4"/>
          <p:cNvSpPr txBox="1">
            <a:spLocks noChangeArrowheads="1"/>
          </p:cNvSpPr>
          <p:nvPr/>
        </p:nvSpPr>
        <p:spPr bwMode="auto">
          <a:xfrm>
            <a:off x="4356100" y="1484313"/>
            <a:ext cx="410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99"/>
                </a:solidFill>
              </a:rPr>
              <a:t>Whose baby is this?</a:t>
            </a:r>
          </a:p>
        </p:txBody>
      </p:sp>
      <p:sp>
        <p:nvSpPr>
          <p:cNvPr id="241667" name="Text Box 5"/>
          <p:cNvSpPr txBox="1">
            <a:spLocks noChangeArrowheads="1"/>
          </p:cNvSpPr>
          <p:nvPr/>
        </p:nvSpPr>
        <p:spPr bwMode="auto">
          <a:xfrm>
            <a:off x="285750" y="4143375"/>
            <a:ext cx="2665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99"/>
                </a:solidFill>
              </a:rPr>
              <a:t>It’s her baby.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990099"/>
                </a:solidFill>
              </a:rPr>
              <a:t>It’s </a:t>
            </a:r>
            <a:r>
              <a:rPr lang="en-US" altLang="zh-CN" sz="3200" b="1" dirty="0">
                <a:solidFill>
                  <a:srgbClr val="FF0000"/>
                </a:solidFill>
              </a:rPr>
              <a:t>hers</a:t>
            </a:r>
            <a:r>
              <a:rPr lang="en-US" altLang="zh-CN" sz="3200" b="1" dirty="0">
                <a:solidFill>
                  <a:srgbClr val="990099"/>
                </a:solidFill>
              </a:rPr>
              <a:t>.</a:t>
            </a:r>
          </a:p>
        </p:txBody>
      </p:sp>
      <p:pic>
        <p:nvPicPr>
          <p:cNvPr id="5124" name="图片 5" descr="1P95925I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004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 descr="7940306808dbc0e716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3000375"/>
            <a:ext cx="42862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ldLvl="0"/>
      <p:bldP spid="24166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711288225068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0"/>
            <a:ext cx="27352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571500" y="714375"/>
            <a:ext cx="3506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Whose bike is this?</a:t>
            </a:r>
          </a:p>
        </p:txBody>
      </p:sp>
      <p:sp>
        <p:nvSpPr>
          <p:cNvPr id="242692" name="Text Box 5"/>
          <p:cNvSpPr txBox="1">
            <a:spLocks noChangeArrowheads="1"/>
          </p:cNvSpPr>
          <p:nvPr/>
        </p:nvSpPr>
        <p:spPr bwMode="auto">
          <a:xfrm>
            <a:off x="5286375" y="3000375"/>
            <a:ext cx="2889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It’s </a:t>
            </a:r>
            <a:r>
              <a:rPr lang="en-US" altLang="zh-CN" sz="3200" b="1">
                <a:solidFill>
                  <a:srgbClr val="FF0000"/>
                </a:solidFill>
              </a:rPr>
              <a:t>QQ’s </a:t>
            </a:r>
            <a:r>
              <a:rPr lang="en-US" altLang="zh-CN" sz="3200" b="1">
                <a:solidFill>
                  <a:srgbClr val="0000FF"/>
                </a:solidFill>
              </a:rPr>
              <a:t>bike.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FF"/>
              </a:solidFill>
            </a:endParaRPr>
          </a:p>
        </p:txBody>
      </p:sp>
      <p:pic>
        <p:nvPicPr>
          <p:cNvPr id="242693" name="图片 6" descr="qq骑自行车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57438"/>
            <a:ext cx="51435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ldLvl="0"/>
      <p:bldP spid="24269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2754312" cy="337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785926"/>
            <a:ext cx="3916362" cy="30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546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6600"/>
                </a:solidFill>
              </a:rPr>
              <a:t>Whose bananas are these?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1357313" y="5000625"/>
            <a:ext cx="475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6600"/>
                </a:solidFill>
              </a:rPr>
              <a:t>They are </a:t>
            </a:r>
            <a:r>
              <a:rPr lang="en-US" altLang="zh-CN" sz="3200" b="1" dirty="0">
                <a:solidFill>
                  <a:srgbClr val="FF0000"/>
                </a:solidFill>
              </a:rPr>
              <a:t>their</a:t>
            </a:r>
            <a:r>
              <a:rPr lang="en-US" altLang="zh-CN" sz="3200" b="1" dirty="0">
                <a:solidFill>
                  <a:srgbClr val="006600"/>
                </a:solidFill>
              </a:rPr>
              <a:t> bananas.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6600"/>
                </a:solidFill>
              </a:rPr>
              <a:t>They are </a:t>
            </a:r>
            <a:r>
              <a:rPr lang="en-US" altLang="zh-CN" sz="3200" b="1" dirty="0">
                <a:solidFill>
                  <a:srgbClr val="FF0000"/>
                </a:solidFill>
              </a:rPr>
              <a:t>theirs</a:t>
            </a:r>
            <a:r>
              <a:rPr lang="en-US" altLang="zh-CN" sz="3200" b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bldLvl="0"/>
      <p:bldP spid="24371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3"/>
          <p:cNvSpPr>
            <a:spLocks noChangeArrowheads="1"/>
          </p:cNvSpPr>
          <p:nvPr/>
        </p:nvSpPr>
        <p:spPr bwMode="auto">
          <a:xfrm>
            <a:off x="2268538" y="476250"/>
            <a:ext cx="5160962" cy="1095375"/>
          </a:xfrm>
          <a:prstGeom prst="cloudCallout">
            <a:avLst>
              <a:gd name="adj1" fmla="val -66037"/>
              <a:gd name="adj2" fmla="val 52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EC6F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2627313" y="692150"/>
            <a:ext cx="466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Whose football is this?</a:t>
            </a:r>
          </a:p>
        </p:txBody>
      </p:sp>
      <p:sp>
        <p:nvSpPr>
          <p:cNvPr id="244740" name="AutoShape 6"/>
          <p:cNvSpPr>
            <a:spLocks noChangeArrowheads="1"/>
          </p:cNvSpPr>
          <p:nvPr/>
        </p:nvSpPr>
        <p:spPr bwMode="auto">
          <a:xfrm>
            <a:off x="4643438" y="2143125"/>
            <a:ext cx="4714875" cy="1000125"/>
          </a:xfrm>
          <a:prstGeom prst="cloudCallout">
            <a:avLst>
              <a:gd name="adj1" fmla="val 21806"/>
              <a:gd name="adj2" fmla="val 1843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FF1F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1" name="Text Box 7"/>
          <p:cNvSpPr txBox="1">
            <a:spLocks noChangeArrowheads="1"/>
          </p:cNvSpPr>
          <p:nvPr/>
        </p:nvSpPr>
        <p:spPr bwMode="auto">
          <a:xfrm>
            <a:off x="4929188" y="235743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I think it’s Kangkang’s.</a:t>
            </a:r>
          </a:p>
        </p:txBody>
      </p:sp>
      <p:pic>
        <p:nvPicPr>
          <p:cNvPr id="819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714499"/>
            <a:ext cx="3286125" cy="424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ldLvl="0"/>
      <p:bldP spid="244739" grpId="0" bldLvl="0"/>
      <p:bldP spid="244740" grpId="0" bldLvl="0"/>
      <p:bldP spid="24474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0" y="928688"/>
            <a:ext cx="88233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   </a:t>
            </a:r>
            <a:r>
              <a:rPr lang="en-US" altLang="zh-CN" sz="2800" b="1" dirty="0">
                <a:solidFill>
                  <a:srgbClr val="0000CC"/>
                </a:solidFill>
              </a:rPr>
              <a:t>“</a:t>
            </a:r>
            <a:r>
              <a:rPr lang="en-US" altLang="zh-CN" sz="2800" b="1" dirty="0" err="1">
                <a:solidFill>
                  <a:srgbClr val="0000FF"/>
                </a:solidFill>
              </a:rPr>
              <a:t>Kangkang’s</a:t>
            </a:r>
            <a:r>
              <a:rPr lang="en-US" altLang="zh-CN" sz="2800" b="1" dirty="0">
                <a:solidFill>
                  <a:srgbClr val="0000FF"/>
                </a:solidFill>
              </a:rPr>
              <a:t>” </a:t>
            </a:r>
            <a:r>
              <a:rPr lang="zh-CN" altLang="en-US" sz="2800" b="1" dirty="0">
                <a:solidFill>
                  <a:srgbClr val="0000FF"/>
                </a:solidFill>
              </a:rPr>
              <a:t>意为“康康的”，是名词所有格的一种形式。其构成方式是在名词后面加“’</a:t>
            </a:r>
            <a:r>
              <a:rPr lang="en-US" altLang="zh-CN" sz="2800" b="1" dirty="0">
                <a:solidFill>
                  <a:srgbClr val="0000FF"/>
                </a:solidFill>
              </a:rPr>
              <a:t>s”</a:t>
            </a:r>
            <a:r>
              <a:rPr lang="zh-CN" altLang="en-US" sz="2800" b="1" dirty="0">
                <a:solidFill>
                  <a:srgbClr val="0000FF"/>
                </a:solidFill>
              </a:rPr>
              <a:t>；而以</a:t>
            </a:r>
            <a:r>
              <a:rPr lang="en-US" altLang="zh-CN" sz="2800" b="1" dirty="0">
                <a:solidFill>
                  <a:srgbClr val="0000FF"/>
                </a:solidFill>
              </a:rPr>
              <a:t>s</a:t>
            </a:r>
            <a:r>
              <a:rPr lang="zh-CN" altLang="en-US" sz="2800" b="1" dirty="0">
                <a:solidFill>
                  <a:srgbClr val="0000FF"/>
                </a:solidFill>
              </a:rPr>
              <a:t>结尾的复数名词，只加“ ’ ”。 如：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        </a:t>
            </a:r>
            <a:r>
              <a:rPr lang="en-US" altLang="zh-CN" sz="2800" b="1" dirty="0">
                <a:solidFill>
                  <a:srgbClr val="0000FF"/>
                </a:solidFill>
              </a:rPr>
              <a:t>Teachers’ Day </a:t>
            </a:r>
            <a:r>
              <a:rPr lang="zh-CN" altLang="en-US" sz="2800" b="1" dirty="0">
                <a:solidFill>
                  <a:srgbClr val="0000FF"/>
                </a:solidFill>
              </a:rPr>
              <a:t>教师节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/>
              <a:t>    </a:t>
            </a:r>
            <a:r>
              <a:rPr lang="zh-CN" altLang="en-US" sz="2800" b="1" dirty="0">
                <a:solidFill>
                  <a:srgbClr val="FF0000"/>
                </a:solidFill>
              </a:rPr>
              <a:t>注意：</a:t>
            </a:r>
            <a:r>
              <a:rPr lang="en-US" altLang="zh-CN" sz="2800" b="1" dirty="0">
                <a:solidFill>
                  <a:srgbClr val="FF0000"/>
                </a:solidFill>
              </a:rPr>
              <a:t>Kate and Lucy’s room </a:t>
            </a:r>
            <a:r>
              <a:rPr lang="zh-CN" altLang="en-US" sz="2800" b="1" dirty="0">
                <a:solidFill>
                  <a:srgbClr val="FF0000"/>
                </a:solidFill>
              </a:rPr>
              <a:t>凯特和露西的房间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两人共有的房间）；</a:t>
            </a:r>
            <a:r>
              <a:rPr lang="en-US" altLang="zh-CN" sz="2800" b="1" dirty="0">
                <a:solidFill>
                  <a:srgbClr val="FF0000"/>
                </a:solidFill>
              </a:rPr>
              <a:t>Kate’s and Lucy’s rooms </a:t>
            </a:r>
            <a:r>
              <a:rPr lang="zh-CN" altLang="en-US" sz="2800" b="1" dirty="0">
                <a:solidFill>
                  <a:srgbClr val="FF0000"/>
                </a:solidFill>
              </a:rPr>
              <a:t>凯特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的房间和露西的房间（两人各自的房间）</a:t>
            </a:r>
            <a:r>
              <a:rPr lang="zh-CN" altLang="en-US" sz="2800" b="1" dirty="0">
                <a:solidFill>
                  <a:srgbClr val="990099"/>
                </a:solidFill>
              </a:rPr>
              <a:t>。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990099"/>
                </a:solidFill>
              </a:rPr>
              <a:t>       </a:t>
            </a:r>
            <a:r>
              <a:rPr lang="zh-CN" altLang="en-US" sz="2800" b="1" dirty="0">
                <a:solidFill>
                  <a:srgbClr val="3333CC"/>
                </a:solidFill>
              </a:rPr>
              <a:t>另外，</a:t>
            </a:r>
            <a:r>
              <a:rPr lang="en-US" altLang="zh-CN" sz="2800" b="1" dirty="0">
                <a:solidFill>
                  <a:srgbClr val="3333CC"/>
                </a:solidFill>
              </a:rPr>
              <a:t>of </a:t>
            </a:r>
            <a:r>
              <a:rPr lang="zh-CN" altLang="en-US" sz="2800" b="1" dirty="0">
                <a:solidFill>
                  <a:srgbClr val="3333CC"/>
                </a:solidFill>
              </a:rPr>
              <a:t>短语也可以用来表示所属关系。如：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3333CC"/>
                </a:solidFill>
              </a:rPr>
              <a:t>        </a:t>
            </a:r>
            <a:r>
              <a:rPr lang="en-US" altLang="zh-CN" sz="2800" b="1" dirty="0">
                <a:solidFill>
                  <a:srgbClr val="3333CC"/>
                </a:solidFill>
              </a:rPr>
              <a:t>a map of China </a:t>
            </a:r>
            <a:r>
              <a:rPr lang="zh-CN" altLang="en-US" sz="2800" b="1" dirty="0">
                <a:solidFill>
                  <a:srgbClr val="3333CC"/>
                </a:solidFill>
              </a:rPr>
              <a:t>一幅中国地图</a:t>
            </a:r>
          </a:p>
        </p:txBody>
      </p:sp>
      <p:sp>
        <p:nvSpPr>
          <p:cNvPr id="245763" name="TextBox 3"/>
          <p:cNvSpPr txBox="1">
            <a:spLocks noChangeArrowheads="1"/>
          </p:cNvSpPr>
          <p:nvPr/>
        </p:nvSpPr>
        <p:spPr bwMode="auto">
          <a:xfrm>
            <a:off x="1714500" y="214313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名词所有格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571500" y="428625"/>
            <a:ext cx="506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1a          Look, listen and say 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57166"/>
            <a:ext cx="792163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056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68961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000125"/>
            <a:ext cx="6886575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1071563"/>
            <a:ext cx="6867525" cy="550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071546"/>
            <a:ext cx="6867525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图片 1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72125" y="214313"/>
            <a:ext cx="882650" cy="71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119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119A04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119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648</Words>
  <Application>Microsoft Office PowerPoint</Application>
  <PresentationFormat>全屏显示(4:3)</PresentationFormat>
  <Paragraphs>123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华文中宋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Webdings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2022-02-08T05:46:15Z</dcterms:created>
  <dcterms:modified xsi:type="dcterms:W3CDTF">2023-01-16T17:51:07Z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0DDC905D4F344104AB5828F1AA6E32ED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