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344" r:id="rId3"/>
    <p:sldId id="366" r:id="rId4"/>
    <p:sldId id="375" r:id="rId5"/>
    <p:sldId id="368" r:id="rId6"/>
    <p:sldId id="372" r:id="rId7"/>
    <p:sldId id="374" r:id="rId8"/>
    <p:sldId id="357" r:id="rId9"/>
    <p:sldId id="359" r:id="rId10"/>
    <p:sldId id="335" r:id="rId11"/>
    <p:sldId id="360" r:id="rId12"/>
    <p:sldId id="361" r:id="rId13"/>
    <p:sldId id="370" r:id="rId14"/>
    <p:sldId id="362" r:id="rId15"/>
    <p:sldId id="363" r:id="rId16"/>
    <p:sldId id="364" r:id="rId17"/>
    <p:sldId id="365" r:id="rId18"/>
    <p:sldId id="336" r:id="rId19"/>
    <p:sldId id="338" r:id="rId20"/>
    <p:sldId id="334" r:id="rId21"/>
    <p:sldId id="343" r:id="rId22"/>
    <p:sldId id="339" r:id="rId23"/>
    <p:sldId id="340" r:id="rId24"/>
    <p:sldId id="341" r:id="rId25"/>
    <p:sldId id="342" r:id="rId26"/>
    <p:sldId id="345" r:id="rId27"/>
    <p:sldId id="346" r:id="rId28"/>
    <p:sldId id="349" r:id="rId29"/>
    <p:sldId id="35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CC"/>
    <a:srgbClr val="DE2063"/>
    <a:srgbClr val="FF9900"/>
    <a:srgbClr val="FFFF99"/>
    <a:srgbClr val="CCFFFF"/>
    <a:srgbClr val="CCFF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853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70702AE-6385-47C6-A3C4-939689666C9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12EAF0B-59F1-499E-B7E3-546450957AF0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95BC389-BD89-4DE2-ABE2-DF42E0306E7E}" type="slidenum">
              <a:rPr lang="zh-CN" altLang="en-US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9DC9AB9-CBD7-498F-94E5-F7D3A0AD9587}" type="slidenum">
              <a:rPr lang="zh-CN" altLang="en-US" sz="1200"/>
              <a:t>22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0D31A3B-E54B-4A9E-978D-0B1C997B9F3F}" type="slidenum">
              <a:rPr lang="zh-CN" altLang="en-US" sz="1200"/>
              <a:t>23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1EFF483-329A-4A4F-AAA7-29019396DAFF}" type="slidenum">
              <a:rPr lang="zh-CN" altLang="en-US" sz="1200"/>
              <a:t>24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542214F-58FB-4D43-901D-3DDACD3F1822}" type="slidenum">
              <a:rPr lang="zh-CN" altLang="en-US" sz="1200"/>
              <a:t>25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16590C6-F9DC-4C18-B6E6-A460647738F7}" type="slidenum">
              <a:rPr lang="zh-CN" altLang="en-US" sz="1200"/>
              <a:t>26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524E7BF-2C3E-427F-BCEE-B96103597202}" type="slidenum">
              <a:rPr lang="zh-CN" altLang="en-US" sz="1200"/>
              <a:t>27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F372192-FC9F-4C6C-9C1B-581A2430148E}" type="slidenum">
              <a:rPr lang="zh-CN" altLang="en-US" sz="1200"/>
              <a:t>28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02AE-6385-47C6-A3C4-939689666C99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63D3AEA-E24F-4041-9628-B9ABDA04CA71}" type="slidenum">
              <a:rPr lang="zh-CN" altLang="en-US" sz="1200">
                <a:solidFill>
                  <a:srgbClr val="000000"/>
                </a:solidFill>
              </a:rPr>
              <a:t>6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FD69952-217D-4468-A9C6-E2CD937F39D1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117D5E3-6983-4B97-98EF-8B0B932F9301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416549F-8BB1-45A0-8EBA-7E8E008D6682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85D8BF1-7C61-495A-BA0F-701A174E8D7A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73B2E70-B4D2-4797-A928-7E5B0375B04A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07C2125-E754-4D88-BB71-8F20ECF532F3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29DE3-8318-42FC-8E2B-68765537E1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CB540-E7BD-49CB-A8A5-E41DA538723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4"/>
          <p:cNvGrpSpPr/>
          <p:nvPr userDrawn="1"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25376-B30C-484E-8AA0-7B88D55112E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97C6A-8B30-48EA-B5EB-E424F0E079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AE550-6981-46DA-814A-452468E10F8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671F-7A0A-4E0D-9FB1-DBFB0691D06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74DF0-BF6D-4973-8D6C-902502AFAC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DCA12-C32A-4EC5-9AB5-2297590BAC4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 userDrawn="1"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3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F850D-AD02-4F7E-8CD8-88A5135E3CE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E6BC-0589-44E2-8462-9FBBF9A8948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F31D-67AA-4735-B086-149C52BB35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96524016-FE1F-404B-B69E-3FF7DA27A52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2438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652120" y="3741817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第三课时</a:t>
            </a:r>
          </a:p>
        </p:txBody>
      </p:sp>
      <p:sp>
        <p:nvSpPr>
          <p:cNvPr id="5124" name="标题 1"/>
          <p:cNvSpPr>
            <a:spLocks noGrp="1"/>
          </p:cNvSpPr>
          <p:nvPr>
            <p:ph type="title"/>
          </p:nvPr>
        </p:nvSpPr>
        <p:spPr>
          <a:xfrm>
            <a:off x="2438400" y="1584329"/>
            <a:ext cx="5654218" cy="1143000"/>
          </a:xfrm>
        </p:spPr>
        <p:txBody>
          <a:bodyPr/>
          <a:lstStyle/>
          <a:p>
            <a:pPr eaLnBrk="1" hangingPunct="1"/>
            <a:r>
              <a:rPr lang="en-US" altLang="zh-CN" sz="9600" i="1" dirty="0" smtClean="0">
                <a:solidFill>
                  <a:srgbClr val="CC0066"/>
                </a:solidFill>
                <a:latin typeface="Broadway" panose="04040905080B02020502" pitchFamily="82" charset="0"/>
              </a:rPr>
              <a:t>Look and see</a:t>
            </a:r>
            <a:endParaRPr lang="zh-CN" altLang="en-US" sz="9600" i="1" dirty="0" smtClean="0">
              <a:solidFill>
                <a:srgbClr val="CC0066"/>
              </a:solidFill>
              <a:latin typeface="Broadway" panose="04040905080B02020502" pitchFamily="82" charset="0"/>
            </a:endParaRPr>
          </a:p>
        </p:txBody>
      </p:sp>
      <p:sp>
        <p:nvSpPr>
          <p:cNvPr id="5125" name="标题 1"/>
          <p:cNvSpPr txBox="1"/>
          <p:nvPr/>
        </p:nvSpPr>
        <p:spPr bwMode="auto">
          <a:xfrm>
            <a:off x="179388" y="1566838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3</a:t>
            </a:r>
            <a:endParaRPr lang="zh-CN" altLang="en-US" sz="88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45908" y="2716449"/>
            <a:ext cx="3202156" cy="316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596740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4960937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Think and answer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450" y="5345113"/>
            <a:ext cx="74168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Who</a:t>
            </a:r>
            <a:r>
              <a:rPr lang="en-US" altLang="zh-CN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is Henry’s new friend?</a:t>
            </a:r>
            <a:endParaRPr lang="zh-CN" altLang="en-US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2988" y="4195763"/>
            <a:ext cx="7705725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Where</a:t>
            </a:r>
            <a:r>
              <a:rPr lang="en-US" altLang="zh-CN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is Henry’s new friend?</a:t>
            </a:r>
            <a:endParaRPr lang="zh-CN" altLang="en-US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948780" y="1556792"/>
            <a:ext cx="3135387" cy="2496977"/>
          </a:xfrm>
          <a:prstGeom prst="ellipse">
            <a:avLst/>
          </a:prstGeom>
          <a:ln w="38100">
            <a:solidFill>
              <a:srgbClr val="0066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333375"/>
            <a:ext cx="525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00113" y="4629150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Henry the dog take</a:t>
            </a:r>
            <a:r>
              <a:rPr lang="en-US" altLang="zh-CN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zh-C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a walk in the morning.</a:t>
            </a:r>
            <a:endParaRPr lang="zh-CN" altLang="en-US" sz="4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765175"/>
            <a:ext cx="59959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9388" y="508476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He see</a:t>
            </a:r>
            <a:r>
              <a:rPr lang="en-US" altLang="zh-CN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zh-CN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a black shape behind him.</a:t>
            </a:r>
            <a:endParaRPr lang="zh-CN" altLang="en-US" sz="4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346575" y="115888"/>
            <a:ext cx="4824413" cy="1152525"/>
          </a:xfrm>
          <a:prstGeom prst="wedgeRoundRectCallout">
            <a:avLst>
              <a:gd name="adj1" fmla="val -45369"/>
              <a:gd name="adj2" fmla="val 126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dirty="0"/>
              <a:t>What’s that? Is it a big black dog?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4932363" y="3500438"/>
            <a:ext cx="3089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70C0"/>
                </a:solidFill>
                <a:cs typeface="Times New Roman" panose="02020603050405020304" pitchFamily="18" charset="0"/>
              </a:rPr>
              <a:t>shapes</a:t>
            </a:r>
            <a:endParaRPr lang="zh-CN" altLang="en-US" sz="6000" b="1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4038" name="Picture 6" descr="http://t2.baidu.com/it/u=3678136269,3075590621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73275"/>
            <a:ext cx="3600450" cy="336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468313" y="188913"/>
            <a:ext cx="4175125" cy="769937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CC0066"/>
                </a:solidFill>
                <a:latin typeface="Comic Sans MS" panose="030F0702030302020204" pitchFamily="66" charset="0"/>
              </a:rPr>
              <a:t>Look and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692150"/>
            <a:ext cx="45799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43213" y="4719638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>
                <a:solidFill>
                  <a:srgbClr val="000000"/>
                </a:solidFill>
                <a:cs typeface="Times New Roman" panose="02020603050405020304" pitchFamily="18" charset="0"/>
              </a:rPr>
              <a:t>Henry is afraid.</a:t>
            </a:r>
            <a:endParaRPr lang="zh-CN" altLang="en-US" sz="40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20713"/>
            <a:ext cx="446722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4213" y="4683125"/>
            <a:ext cx="8064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>
                <a:solidFill>
                  <a:srgbClr val="000000"/>
                </a:solidFill>
                <a:cs typeface="Times New Roman" panose="02020603050405020304" pitchFamily="18" charset="0"/>
              </a:rPr>
              <a:t>Henry run</a:t>
            </a:r>
            <a:r>
              <a:rPr lang="en-US" altLang="zh-CN" sz="4000" b="1">
                <a:solidFill>
                  <a:srgbClr val="C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zh-CN" sz="4000" b="1">
                <a:solidFill>
                  <a:srgbClr val="000000"/>
                </a:solidFill>
                <a:cs typeface="Times New Roman" panose="02020603050405020304" pitchFamily="18" charset="0"/>
              </a:rPr>
              <a:t>. The black shape run</a:t>
            </a:r>
            <a:r>
              <a:rPr lang="en-US" altLang="zh-CN" sz="4000" b="1">
                <a:solidFill>
                  <a:srgbClr val="C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zh-CN" sz="4000" b="1">
                <a:solidFill>
                  <a:srgbClr val="000000"/>
                </a:solidFill>
                <a:cs typeface="Times New Roman" panose="02020603050405020304" pitchFamily="18" charset="0"/>
              </a:rPr>
              <a:t> too.</a:t>
            </a:r>
            <a:endParaRPr lang="zh-CN" altLang="en-US" sz="40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4213" y="4683125"/>
            <a:ext cx="8064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>
                <a:solidFill>
                  <a:srgbClr val="000000"/>
                </a:solidFill>
                <a:cs typeface="Times New Roman" panose="02020603050405020304" pitchFamily="18" charset="0"/>
              </a:rPr>
              <a:t>Henry stop</a:t>
            </a:r>
            <a:r>
              <a:rPr lang="en-US" altLang="zh-CN" sz="4000" b="1">
                <a:solidFill>
                  <a:srgbClr val="C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zh-CN" sz="4000" b="1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zh-CN" sz="4000" b="1">
                <a:solidFill>
                  <a:srgbClr val="000000"/>
                </a:solidFill>
                <a:cs typeface="Times New Roman" panose="02020603050405020304" pitchFamily="18" charset="0"/>
              </a:rPr>
              <a:t>The black shape stop</a:t>
            </a:r>
            <a:r>
              <a:rPr lang="en-US" altLang="zh-CN" sz="4000" b="1">
                <a:solidFill>
                  <a:srgbClr val="C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zh-CN" sz="4000" b="1">
                <a:solidFill>
                  <a:srgbClr val="000000"/>
                </a:solidFill>
                <a:cs typeface="Times New Roman" panose="02020603050405020304" pitchFamily="18" charset="0"/>
              </a:rPr>
              <a:t> too.</a:t>
            </a:r>
            <a:endParaRPr lang="zh-CN" altLang="en-US" sz="40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76250"/>
            <a:ext cx="4519613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标注 2"/>
          <p:cNvSpPr/>
          <p:nvPr/>
        </p:nvSpPr>
        <p:spPr>
          <a:xfrm>
            <a:off x="4103688" y="260350"/>
            <a:ext cx="4321175" cy="1152525"/>
          </a:xfrm>
          <a:prstGeom prst="wedgeRectCallout">
            <a:avLst>
              <a:gd name="adj1" fmla="val -49979"/>
              <a:gd name="adj2" fmla="val 96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/>
              <a:t>Oh,you’re my shadow!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4213" y="4683125"/>
            <a:ext cx="8459787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>
                <a:solidFill>
                  <a:srgbClr val="000000"/>
                </a:solidFill>
                <a:latin typeface="+mj-lt"/>
              </a:rPr>
              <a:t>Henry like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US" altLang="zh-CN" sz="4000" b="1" dirty="0">
                <a:solidFill>
                  <a:srgbClr val="000000"/>
                </a:solidFill>
                <a:latin typeface="+mj-lt"/>
              </a:rPr>
              <a:t> his new friend.</a:t>
            </a:r>
            <a:endParaRPr lang="zh-CN" altLang="en-US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715963"/>
            <a:ext cx="4433888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标注 4"/>
          <p:cNvSpPr/>
          <p:nvPr/>
        </p:nvSpPr>
        <p:spPr>
          <a:xfrm>
            <a:off x="827088" y="139700"/>
            <a:ext cx="3454400" cy="1152525"/>
          </a:xfrm>
          <a:prstGeom prst="wedgeRectCallout">
            <a:avLst>
              <a:gd name="adj1" fmla="val 52516"/>
              <a:gd name="adj2" fmla="val 107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/>
              <a:t>Let’s play together.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4"/>
          <p:cNvSpPr txBox="1">
            <a:spLocks noChangeArrowheads="1"/>
          </p:cNvSpPr>
          <p:nvPr/>
        </p:nvSpPr>
        <p:spPr bwMode="auto">
          <a:xfrm>
            <a:off x="285750" y="220663"/>
            <a:ext cx="4143375" cy="708025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66"/>
                </a:solidFill>
                <a:latin typeface="Comic Sans MS" panose="030F0702030302020204" pitchFamily="66" charset="0"/>
              </a:rPr>
              <a:t>Read and match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26400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4922838"/>
            <a:ext cx="235743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7650" y="857250"/>
            <a:ext cx="25463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5"/>
          <p:cNvGrpSpPr/>
          <p:nvPr/>
        </p:nvGrpSpPr>
        <p:grpSpPr bwMode="auto">
          <a:xfrm>
            <a:off x="0" y="2786063"/>
            <a:ext cx="2640013" cy="1979612"/>
            <a:chOff x="0" y="2786058"/>
            <a:chExt cx="2640348" cy="1980261"/>
          </a:xfrm>
        </p:grpSpPr>
        <p:pic>
          <p:nvPicPr>
            <p:cNvPr id="27673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786058"/>
              <a:ext cx="2640348" cy="198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圆角矩形 12"/>
            <p:cNvSpPr/>
            <p:nvPr/>
          </p:nvSpPr>
          <p:spPr>
            <a:xfrm>
              <a:off x="1071699" y="2857518"/>
              <a:ext cx="1500377" cy="5002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" name="组合 16"/>
          <p:cNvGrpSpPr/>
          <p:nvPr/>
        </p:nvGrpSpPr>
        <p:grpSpPr bwMode="auto">
          <a:xfrm>
            <a:off x="6597650" y="2571750"/>
            <a:ext cx="2546350" cy="1979613"/>
            <a:chOff x="6597950" y="2571744"/>
            <a:chExt cx="2546050" cy="1980261"/>
          </a:xfrm>
        </p:grpSpPr>
        <p:pic>
          <p:nvPicPr>
            <p:cNvPr id="2767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97950" y="2571744"/>
              <a:ext cx="2546050" cy="198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圆角矩形 13"/>
            <p:cNvSpPr/>
            <p:nvPr/>
          </p:nvSpPr>
          <p:spPr>
            <a:xfrm>
              <a:off x="7358273" y="2571744"/>
              <a:ext cx="1785727" cy="2858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4" name="组合 17"/>
          <p:cNvGrpSpPr/>
          <p:nvPr/>
        </p:nvGrpSpPr>
        <p:grpSpPr bwMode="auto">
          <a:xfrm>
            <a:off x="6692900" y="4783138"/>
            <a:ext cx="2451100" cy="2074862"/>
            <a:chOff x="6692248" y="4783441"/>
            <a:chExt cx="2451752" cy="2074559"/>
          </a:xfrm>
        </p:grpSpPr>
        <p:pic>
          <p:nvPicPr>
            <p:cNvPr id="27669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92248" y="4783441"/>
              <a:ext cx="2451752" cy="207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圆角矩形 14"/>
            <p:cNvSpPr/>
            <p:nvPr/>
          </p:nvSpPr>
          <p:spPr>
            <a:xfrm>
              <a:off x="7214675" y="4858042"/>
              <a:ext cx="1643499" cy="2857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2297" name="TextBox 18"/>
          <p:cNvSpPr txBox="1">
            <a:spLocks noChangeArrowheads="1"/>
          </p:cNvSpPr>
          <p:nvPr/>
        </p:nvSpPr>
        <p:spPr bwMode="auto">
          <a:xfrm>
            <a:off x="2714625" y="2786063"/>
            <a:ext cx="3929063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n-lt"/>
              </a:rPr>
              <a:t>Henry the dog takes a walk in the morning.</a:t>
            </a:r>
            <a:endParaRPr lang="zh-CN" altLang="en-US" dirty="0">
              <a:latin typeface="+mn-lt"/>
            </a:endParaRPr>
          </a:p>
        </p:txBody>
      </p:sp>
      <p:sp>
        <p:nvSpPr>
          <p:cNvPr id="12298" name="TextBox 19"/>
          <p:cNvSpPr txBox="1">
            <a:spLocks noChangeArrowheads="1"/>
          </p:cNvSpPr>
          <p:nvPr/>
        </p:nvSpPr>
        <p:spPr bwMode="auto">
          <a:xfrm>
            <a:off x="2714625" y="5884863"/>
            <a:ext cx="4071938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j-lt"/>
              </a:rPr>
              <a:t>He sees a black shape behind him.</a:t>
            </a:r>
            <a:endParaRPr lang="zh-CN" altLang="en-US" dirty="0">
              <a:latin typeface="+mj-lt"/>
            </a:endParaRPr>
          </a:p>
        </p:txBody>
      </p:sp>
      <p:sp>
        <p:nvSpPr>
          <p:cNvPr id="12299" name="TextBox 20"/>
          <p:cNvSpPr txBox="1">
            <a:spLocks noChangeArrowheads="1"/>
          </p:cNvSpPr>
          <p:nvPr/>
        </p:nvSpPr>
        <p:spPr bwMode="auto">
          <a:xfrm>
            <a:off x="2714625" y="2109788"/>
            <a:ext cx="25717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j-lt"/>
              </a:rPr>
              <a:t>Henry is afraid.</a:t>
            </a:r>
            <a:endParaRPr lang="zh-CN" altLang="en-US" dirty="0">
              <a:latin typeface="+mj-lt"/>
            </a:endParaRPr>
          </a:p>
        </p:txBody>
      </p:sp>
      <p:sp>
        <p:nvSpPr>
          <p:cNvPr id="12300" name="TextBox 21"/>
          <p:cNvSpPr txBox="1">
            <a:spLocks noChangeArrowheads="1"/>
          </p:cNvSpPr>
          <p:nvPr/>
        </p:nvSpPr>
        <p:spPr bwMode="auto">
          <a:xfrm>
            <a:off x="2714625" y="1027113"/>
            <a:ext cx="40005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j-lt"/>
              </a:rPr>
              <a:t>Henry runs. The black shape runs too.</a:t>
            </a:r>
            <a:endParaRPr lang="zh-CN" altLang="en-US" dirty="0">
              <a:latin typeface="+mj-lt"/>
            </a:endParaRPr>
          </a:p>
        </p:txBody>
      </p:sp>
      <p:sp>
        <p:nvSpPr>
          <p:cNvPr id="12301" name="TextBox 22"/>
          <p:cNvSpPr txBox="1">
            <a:spLocks noChangeArrowheads="1"/>
          </p:cNvSpPr>
          <p:nvPr/>
        </p:nvSpPr>
        <p:spPr bwMode="auto">
          <a:xfrm>
            <a:off x="2714625" y="3956050"/>
            <a:ext cx="3786188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j-lt"/>
              </a:rPr>
              <a:t>Henry stops. The black shape stops too.</a:t>
            </a:r>
            <a:endParaRPr lang="zh-CN" altLang="en-US" dirty="0">
              <a:latin typeface="+mj-lt"/>
            </a:endParaRPr>
          </a:p>
        </p:txBody>
      </p:sp>
      <p:sp>
        <p:nvSpPr>
          <p:cNvPr id="12302" name="TextBox 23"/>
          <p:cNvSpPr txBox="1">
            <a:spLocks noChangeArrowheads="1"/>
          </p:cNvSpPr>
          <p:nvPr/>
        </p:nvSpPr>
        <p:spPr bwMode="auto">
          <a:xfrm>
            <a:off x="2714625" y="5110163"/>
            <a:ext cx="42862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n-lt"/>
              </a:rPr>
              <a:t>Henry likes his new friend.</a:t>
            </a:r>
            <a:endParaRPr lang="zh-CN" altLang="en-US" dirty="0">
              <a:latin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000750" y="1428750"/>
            <a:ext cx="714375" cy="2143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428875" y="2500313"/>
            <a:ext cx="357188" cy="33194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16200000" flipH="1">
            <a:off x="2035969" y="2464594"/>
            <a:ext cx="1285875" cy="2143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16200000" flipH="1">
            <a:off x="1464469" y="4893469"/>
            <a:ext cx="2357438" cy="2857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143625" y="5500688"/>
            <a:ext cx="857250" cy="5000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6143625" y="3643313"/>
            <a:ext cx="714375" cy="3571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  <p:bldP spid="12299" grpId="0"/>
      <p:bldP spid="12300" grpId="0"/>
      <p:bldP spid="12301" grpId="0"/>
      <p:bldP spid="123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00" y="1347092"/>
            <a:ext cx="1014420" cy="72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2976" y="5214950"/>
            <a:ext cx="981333" cy="74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1489968"/>
            <a:ext cx="857256" cy="5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5"/>
          <p:cNvGrpSpPr/>
          <p:nvPr/>
        </p:nvGrpSpPr>
        <p:grpSpPr bwMode="auto">
          <a:xfrm>
            <a:off x="0" y="2428875"/>
            <a:ext cx="2640013" cy="1979613"/>
            <a:chOff x="0" y="2786058"/>
            <a:chExt cx="2640348" cy="1980261"/>
          </a:xfrm>
        </p:grpSpPr>
        <p:pic>
          <p:nvPicPr>
            <p:cNvPr id="2971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786058"/>
              <a:ext cx="2640348" cy="198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圆角矩形 12"/>
            <p:cNvSpPr/>
            <p:nvPr/>
          </p:nvSpPr>
          <p:spPr>
            <a:xfrm>
              <a:off x="1071699" y="2857519"/>
              <a:ext cx="1500377" cy="5002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" name="组合 16"/>
          <p:cNvGrpSpPr/>
          <p:nvPr/>
        </p:nvGrpSpPr>
        <p:grpSpPr bwMode="auto">
          <a:xfrm>
            <a:off x="6357938" y="2214563"/>
            <a:ext cx="2546350" cy="1979612"/>
            <a:chOff x="6597950" y="2571744"/>
            <a:chExt cx="2546050" cy="1980261"/>
          </a:xfrm>
        </p:grpSpPr>
        <p:pic>
          <p:nvPicPr>
            <p:cNvPr id="29714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97950" y="2571744"/>
              <a:ext cx="2546050" cy="198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圆角矩形 13"/>
            <p:cNvSpPr/>
            <p:nvPr/>
          </p:nvSpPr>
          <p:spPr>
            <a:xfrm>
              <a:off x="7358272" y="2571744"/>
              <a:ext cx="1785728" cy="2858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4" name="组合 17"/>
          <p:cNvGrpSpPr/>
          <p:nvPr/>
        </p:nvGrpSpPr>
        <p:grpSpPr bwMode="auto">
          <a:xfrm>
            <a:off x="6357938" y="4357688"/>
            <a:ext cx="2786062" cy="2500312"/>
            <a:chOff x="6692248" y="4783441"/>
            <a:chExt cx="2451752" cy="2074559"/>
          </a:xfrm>
        </p:grpSpPr>
        <p:pic>
          <p:nvPicPr>
            <p:cNvPr id="29712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92248" y="4783441"/>
              <a:ext cx="2451752" cy="207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圆角矩形 14"/>
            <p:cNvSpPr/>
            <p:nvPr/>
          </p:nvSpPr>
          <p:spPr>
            <a:xfrm>
              <a:off x="7214730" y="4857203"/>
              <a:ext cx="1642884" cy="2858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14625" y="1527175"/>
            <a:ext cx="39290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Henry the dog takes a walk in the morning.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2714625" y="2500313"/>
            <a:ext cx="4071938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j-lt"/>
              </a:rPr>
              <a:t>He sees a black shape behind him.</a:t>
            </a:r>
            <a:endParaRPr lang="zh-CN" alt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4625" y="3467100"/>
            <a:ext cx="2571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Henry is afraid.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4625" y="4098925"/>
            <a:ext cx="4000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Henry runs. The black shape runs too.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4588" name="TextBox 22"/>
          <p:cNvSpPr txBox="1">
            <a:spLocks noChangeArrowheads="1"/>
          </p:cNvSpPr>
          <p:nvPr/>
        </p:nvSpPr>
        <p:spPr bwMode="auto">
          <a:xfrm>
            <a:off x="2714625" y="5099050"/>
            <a:ext cx="3929063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n-lt"/>
              </a:rPr>
              <a:t>Henry stops. The black shape stops too.</a:t>
            </a:r>
            <a:endParaRPr lang="zh-CN" altLang="en-US" dirty="0">
              <a:latin typeface="+mn-lt"/>
            </a:endParaRPr>
          </a:p>
        </p:txBody>
      </p:sp>
      <p:sp>
        <p:nvSpPr>
          <p:cNvPr id="24589" name="TextBox 23"/>
          <p:cNvSpPr txBox="1">
            <a:spLocks noChangeArrowheads="1"/>
          </p:cNvSpPr>
          <p:nvPr/>
        </p:nvSpPr>
        <p:spPr bwMode="auto">
          <a:xfrm>
            <a:off x="2714625" y="6072188"/>
            <a:ext cx="42862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n-lt"/>
              </a:rPr>
              <a:t>Henry likes his new friend.</a:t>
            </a:r>
            <a:endParaRPr lang="zh-CN" alt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6313" y="357188"/>
            <a:ext cx="3286125" cy="9540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B0F0"/>
                </a:solidFill>
                <a:latin typeface="+mn-lt"/>
              </a:rPr>
              <a:t>What does Henry say to himself?</a:t>
            </a:r>
            <a:endParaRPr lang="zh-CN" altLang="en-US" sz="2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285750" y="220663"/>
            <a:ext cx="4000500" cy="708025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66"/>
                </a:solidFill>
                <a:latin typeface="Comic Sans MS" panose="030F0702030302020204" pitchFamily="66" charset="0"/>
              </a:rPr>
              <a:t>Read and think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071563" y="3286125"/>
            <a:ext cx="285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moon</a:t>
            </a:r>
            <a:endParaRPr lang="zh-CN" altLang="en-US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5357813" y="1071563"/>
            <a:ext cx="285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high</a:t>
            </a:r>
            <a:endParaRPr lang="zh-CN" altLang="en-US" sz="6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071813" y="1643063"/>
            <a:ext cx="157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sky</a:t>
            </a:r>
            <a:endParaRPr lang="zh-CN" altLang="en-US" sz="6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6429375" y="2500313"/>
            <a:ext cx="157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rise</a:t>
            </a:r>
            <a:endParaRPr lang="zh-CN" altLang="en-US" sz="6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4071938" y="3786188"/>
            <a:ext cx="1857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noon</a:t>
            </a:r>
            <a:endParaRPr lang="zh-CN" altLang="en-US"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5500688" y="5000625"/>
            <a:ext cx="285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DE2063"/>
                </a:solidFill>
                <a:latin typeface="Comic Sans MS" panose="030F0702030302020204" pitchFamily="66" charset="0"/>
              </a:rPr>
              <a:t>evening</a:t>
            </a:r>
            <a:endParaRPr lang="zh-CN" altLang="en-US" sz="6000" b="1" dirty="0">
              <a:solidFill>
                <a:srgbClr val="DE2063"/>
              </a:solidFill>
              <a:latin typeface="Comic Sans MS" panose="030F0702030302020204" pitchFamily="66" charset="0"/>
            </a:endParaRP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928688" y="5143500"/>
            <a:ext cx="2143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night</a:t>
            </a:r>
            <a:endParaRPr lang="zh-CN" altLang="en-US" sz="6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500063" y="1698625"/>
            <a:ext cx="2143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again</a:t>
            </a:r>
            <a:endParaRPr lang="zh-CN" altLang="en-US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325438" y="301625"/>
            <a:ext cx="3817937" cy="769938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Look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6147" grpId="0"/>
      <p:bldP spid="6147" grpId="1"/>
      <p:bldP spid="6148" grpId="0"/>
      <p:bldP spid="6148" grpId="1"/>
      <p:bldP spid="6149" grpId="0"/>
      <p:bldP spid="6149" grpId="1"/>
      <p:bldP spid="6150" grpId="0"/>
      <p:bldP spid="6150" grpId="1"/>
      <p:bldP spid="6151" grpId="0"/>
      <p:bldP spid="6151" grpId="1"/>
      <p:bldP spid="6152" grpId="0"/>
      <p:bldP spid="6152" grpId="1"/>
      <p:bldP spid="6153" grpId="0"/>
      <p:bldP spid="615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15"/>
          <p:cNvGrpSpPr/>
          <p:nvPr/>
        </p:nvGrpSpPr>
        <p:grpSpPr bwMode="auto">
          <a:xfrm>
            <a:off x="381000" y="1143000"/>
            <a:ext cx="3619500" cy="2714625"/>
            <a:chOff x="-35507" y="2732525"/>
            <a:chExt cx="2675852" cy="2033784"/>
          </a:xfrm>
        </p:grpSpPr>
        <p:pic>
          <p:nvPicPr>
            <p:cNvPr id="3176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35507" y="2732525"/>
              <a:ext cx="2675852" cy="203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圆角矩形 7"/>
            <p:cNvSpPr/>
            <p:nvPr/>
          </p:nvSpPr>
          <p:spPr>
            <a:xfrm>
              <a:off x="1071216" y="2857407"/>
              <a:ext cx="1501059" cy="4995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1747" name="组合 16"/>
          <p:cNvGrpSpPr/>
          <p:nvPr/>
        </p:nvGrpSpPr>
        <p:grpSpPr bwMode="auto">
          <a:xfrm>
            <a:off x="3714750" y="2214563"/>
            <a:ext cx="3376613" cy="2500312"/>
            <a:chOff x="6479524" y="2516730"/>
            <a:chExt cx="2798194" cy="1925261"/>
          </a:xfrm>
        </p:grpSpPr>
        <p:pic>
          <p:nvPicPr>
            <p:cNvPr id="31758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9524" y="2516730"/>
              <a:ext cx="2798194" cy="192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圆角矩形 10"/>
            <p:cNvSpPr/>
            <p:nvPr/>
          </p:nvSpPr>
          <p:spPr>
            <a:xfrm>
              <a:off x="7299118" y="2571737"/>
              <a:ext cx="1903613" cy="2750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1748" name="组合 17"/>
          <p:cNvGrpSpPr/>
          <p:nvPr/>
        </p:nvGrpSpPr>
        <p:grpSpPr bwMode="auto">
          <a:xfrm>
            <a:off x="6130925" y="4286250"/>
            <a:ext cx="2941638" cy="2571750"/>
            <a:chOff x="6738674" y="4783441"/>
            <a:chExt cx="2348332" cy="2074559"/>
          </a:xfrm>
        </p:grpSpPr>
        <p:pic>
          <p:nvPicPr>
            <p:cNvPr id="31756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738674" y="4783441"/>
              <a:ext cx="2348332" cy="207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圆角矩形 13"/>
            <p:cNvSpPr/>
            <p:nvPr/>
          </p:nvSpPr>
          <p:spPr>
            <a:xfrm>
              <a:off x="7215184" y="4857715"/>
              <a:ext cx="1643706" cy="2855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5365" name="TextBox 14"/>
          <p:cNvSpPr txBox="1">
            <a:spLocks noChangeArrowheads="1"/>
          </p:cNvSpPr>
          <p:nvPr/>
        </p:nvSpPr>
        <p:spPr bwMode="auto">
          <a:xfrm>
            <a:off x="142875" y="6143625"/>
            <a:ext cx="5715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0070C0"/>
                </a:solidFill>
                <a:latin typeface="+mn-lt"/>
              </a:rPr>
              <a:t>c. What’s that? Is it a big black dog?</a:t>
            </a:r>
            <a:endParaRPr lang="zh-CN" alt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366" name="TextBox 15"/>
          <p:cNvSpPr txBox="1">
            <a:spLocks noChangeArrowheads="1"/>
          </p:cNvSpPr>
          <p:nvPr/>
        </p:nvSpPr>
        <p:spPr bwMode="auto">
          <a:xfrm>
            <a:off x="142875" y="4714875"/>
            <a:ext cx="40005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0070C0"/>
                </a:solidFill>
                <a:latin typeface="+mj-lt"/>
              </a:rPr>
              <a:t>a. Oh, you’re my shadow.</a:t>
            </a:r>
            <a:endParaRPr lang="zh-CN" alt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367" name="TextBox 16"/>
          <p:cNvSpPr txBox="1">
            <a:spLocks noChangeArrowheads="1"/>
          </p:cNvSpPr>
          <p:nvPr/>
        </p:nvSpPr>
        <p:spPr bwMode="auto">
          <a:xfrm>
            <a:off x="142875" y="5429250"/>
            <a:ext cx="350043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0070C0"/>
                </a:solidFill>
                <a:latin typeface="+mn-lt"/>
              </a:rPr>
              <a:t>b. Let’s play together.</a:t>
            </a:r>
            <a:endParaRPr lang="zh-CN" alt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5572125" y="2071688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70C0"/>
                </a:solidFill>
                <a:latin typeface="Comic Sans MS" panose="030F0702030302020204" pitchFamily="66" charset="0"/>
              </a:rPr>
              <a:t>a. </a:t>
            </a:r>
            <a:endParaRPr lang="zh-CN" altLang="en-US" sz="40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9" name="TextBox 18"/>
          <p:cNvSpPr txBox="1">
            <a:spLocks noChangeArrowheads="1"/>
          </p:cNvSpPr>
          <p:nvPr/>
        </p:nvSpPr>
        <p:spPr bwMode="auto">
          <a:xfrm>
            <a:off x="7429500" y="4214813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70C0"/>
                </a:solidFill>
                <a:latin typeface="Comic Sans MS" panose="030F0702030302020204" pitchFamily="66" charset="0"/>
              </a:rPr>
              <a:t>b. </a:t>
            </a:r>
            <a:endParaRPr lang="zh-CN" altLang="en-US" sz="40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70" name="TextBox 19"/>
          <p:cNvSpPr txBox="1">
            <a:spLocks noChangeArrowheads="1"/>
          </p:cNvSpPr>
          <p:nvPr/>
        </p:nvSpPr>
        <p:spPr bwMode="auto">
          <a:xfrm>
            <a:off x="2643188" y="1292225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70C0"/>
                </a:solidFill>
                <a:latin typeface="Comic Sans MS" panose="030F0702030302020204" pitchFamily="66" charset="0"/>
              </a:rPr>
              <a:t>c. </a:t>
            </a:r>
            <a:endParaRPr lang="zh-CN" altLang="en-US" sz="40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285750" y="220663"/>
            <a:ext cx="4071938" cy="708025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66"/>
                </a:solidFill>
                <a:latin typeface="Comic Sans MS" panose="030F0702030302020204" pitchFamily="66" charset="0"/>
              </a:rPr>
              <a:t>Look and 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69" grpId="0"/>
      <p:bldP spid="153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1983">
            <a:off x="4267200" y="701675"/>
            <a:ext cx="4344988" cy="559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71500" y="2143125"/>
            <a:ext cx="3214688" cy="203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70C0"/>
                </a:solidFill>
                <a:latin typeface="+mn-lt"/>
              </a:rPr>
              <a:t>How does Henry know the shape is his shadow?</a:t>
            </a:r>
            <a:endParaRPr lang="zh-CN" alt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3796" name="Text Box 14"/>
          <p:cNvSpPr txBox="1">
            <a:spLocks noChangeArrowheads="1"/>
          </p:cNvSpPr>
          <p:nvPr/>
        </p:nvSpPr>
        <p:spPr bwMode="auto">
          <a:xfrm>
            <a:off x="285750" y="220663"/>
            <a:ext cx="4000500" cy="708025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CC0066"/>
                </a:solidFill>
                <a:latin typeface="Comic Sans MS" panose="030F0702030302020204" pitchFamily="66" charset="0"/>
              </a:rPr>
              <a:t>Read and think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47675" y="1571625"/>
            <a:ext cx="3538538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429125" y="1528763"/>
            <a:ext cx="4033838" cy="358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500063" y="5199063"/>
            <a:ext cx="8358187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4000" dirty="0">
                <a:solidFill>
                  <a:srgbClr val="0070C0"/>
                </a:solidFill>
                <a:latin typeface="+mn-lt"/>
              </a:rPr>
              <a:t>Your shadow always follows you!</a:t>
            </a:r>
            <a:endParaRPr lang="zh-CN" altLang="en-US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5845" name="Text Box 14"/>
          <p:cNvSpPr txBox="1">
            <a:spLocks noChangeArrowheads="1"/>
          </p:cNvSpPr>
          <p:nvPr/>
        </p:nvSpPr>
        <p:spPr bwMode="auto">
          <a:xfrm>
            <a:off x="285750" y="220663"/>
            <a:ext cx="3429000" cy="708025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66"/>
                </a:solidFill>
                <a:latin typeface="Comic Sans MS" panose="030F0702030302020204" pitchFamily="66" charset="0"/>
              </a:rPr>
              <a:t>Look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738" y="1643063"/>
            <a:ext cx="33623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" y="4071938"/>
            <a:ext cx="33718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4071938" y="2143125"/>
            <a:ext cx="3929062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>
                <a:latin typeface="+mn-lt"/>
              </a:rPr>
              <a:t>Henry the dog takes a walk in the morning.</a:t>
            </a:r>
            <a:endParaRPr lang="zh-CN" altLang="en-US" sz="3200" dirty="0">
              <a:latin typeface="+mn-lt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4071938" y="5214938"/>
            <a:ext cx="4071937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>
                <a:latin typeface="+mn-lt"/>
              </a:rPr>
              <a:t>He sees a black shape behind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him</a:t>
            </a:r>
            <a:r>
              <a:rPr lang="en-US" altLang="zh-CN" sz="3200" dirty="0">
                <a:latin typeface="+mn-lt"/>
              </a:rPr>
              <a:t>.</a:t>
            </a:r>
            <a:endParaRPr lang="zh-CN" altLang="en-US" sz="3200" dirty="0">
              <a:latin typeface="+mn-lt"/>
            </a:endParaRPr>
          </a:p>
        </p:txBody>
      </p:sp>
      <p:pic>
        <p:nvPicPr>
          <p:cNvPr id="37894" name="Picture 3" descr="enjoy a story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" y="304800"/>
            <a:ext cx="3729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42844" y="2571744"/>
            <a:ext cx="8858280" cy="4071966"/>
          </a:xfrm>
          <a:prstGeom prst="roundRect">
            <a:avLst/>
          </a:prstGeom>
          <a:solidFill>
            <a:srgbClr val="FFFF99"/>
          </a:solidFill>
          <a:ln>
            <a:solidFill>
              <a:srgbClr val="CC3300"/>
            </a:solidFill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GCFrutiger" pitchFamily="50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57188" y="4262438"/>
            <a:ext cx="82153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latin typeface="+mn-lt"/>
              </a:rPr>
              <a:t>Henry is quite helpful. ____ friends all like _____.</a:t>
            </a:r>
            <a:endParaRPr lang="zh-CN" altLang="en-US" sz="2800" dirty="0">
              <a:latin typeface="+mn-lt"/>
            </a:endParaRP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57188" y="3143250"/>
            <a:ext cx="82153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latin typeface="+mn-lt"/>
              </a:rPr>
              <a:t>Henry likes to take a walk with _____ brother.</a:t>
            </a:r>
            <a:endParaRPr lang="zh-CN" altLang="en-US" sz="2800" dirty="0">
              <a:latin typeface="+mn-lt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57188" y="5332413"/>
            <a:ext cx="8358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cs typeface="Times New Roman" panose="02020603050405020304" pitchFamily="18" charset="0"/>
              </a:rPr>
              <a:t>Henry thinks the black shape wants to eat ____ , so ____ runs off. 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25" y="1487488"/>
            <a:ext cx="928688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him</a:t>
            </a:r>
            <a:endParaRPr lang="zh-CN" altLang="en-US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5" y="1487488"/>
            <a:ext cx="12192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his</a:t>
            </a:r>
            <a:endParaRPr lang="zh-CN" altLang="en-US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38" y="1487488"/>
            <a:ext cx="714375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he</a:t>
            </a:r>
            <a:endParaRPr lang="zh-CN" altLang="en-US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4894263" y="3143250"/>
            <a:ext cx="96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cs typeface="Times New Roman" panose="02020603050405020304" pitchFamily="18" charset="0"/>
              </a:rPr>
              <a:t>his</a:t>
            </a:r>
            <a:endParaRPr lang="zh-CN" alt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9" name="TextBox 15"/>
          <p:cNvSpPr txBox="1">
            <a:spLocks noChangeArrowheads="1"/>
          </p:cNvSpPr>
          <p:nvPr/>
        </p:nvSpPr>
        <p:spPr bwMode="auto">
          <a:xfrm>
            <a:off x="3683000" y="4346575"/>
            <a:ext cx="8572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His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70" name="TextBox 16"/>
          <p:cNvSpPr txBox="1">
            <a:spLocks noChangeArrowheads="1"/>
          </p:cNvSpPr>
          <p:nvPr/>
        </p:nvSpPr>
        <p:spPr bwMode="auto">
          <a:xfrm>
            <a:off x="6478588" y="5284788"/>
            <a:ext cx="8572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him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71" name="TextBox 17"/>
          <p:cNvSpPr txBox="1">
            <a:spLocks noChangeArrowheads="1"/>
          </p:cNvSpPr>
          <p:nvPr/>
        </p:nvSpPr>
        <p:spPr bwMode="auto">
          <a:xfrm>
            <a:off x="6608763" y="4262438"/>
            <a:ext cx="8572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him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72" name="TextBox 18"/>
          <p:cNvSpPr txBox="1">
            <a:spLocks noChangeArrowheads="1"/>
          </p:cNvSpPr>
          <p:nvPr/>
        </p:nvSpPr>
        <p:spPr bwMode="auto">
          <a:xfrm>
            <a:off x="7858125" y="5354638"/>
            <a:ext cx="8572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he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952" name="Text Box 14"/>
          <p:cNvSpPr txBox="1">
            <a:spLocks noChangeArrowheads="1"/>
          </p:cNvSpPr>
          <p:nvPr/>
        </p:nvSpPr>
        <p:spPr bwMode="auto">
          <a:xfrm>
            <a:off x="285750" y="220663"/>
            <a:ext cx="7215188" cy="708025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66"/>
                </a:solidFill>
                <a:latin typeface="Comic Sans MS" panose="030F0702030302020204" pitchFamily="66" charset="0"/>
              </a:rPr>
              <a:t>Read, choose and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  <p:bldP spid="12" grpId="0" animBg="1"/>
      <p:bldP spid="13" grpId="0" animBg="1"/>
      <p:bldP spid="14" grpId="0" animBg="1"/>
      <p:bldP spid="19468" grpId="0"/>
      <p:bldP spid="19469" grpId="0"/>
      <p:bldP spid="19470" grpId="0"/>
      <p:bldP spid="19471" grpId="0"/>
      <p:bldP spid="194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1571625"/>
            <a:ext cx="218281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325813"/>
            <a:ext cx="235743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810125"/>
            <a:ext cx="235743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3214688" y="2201863"/>
            <a:ext cx="392906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>
                <a:latin typeface="+mn-lt"/>
              </a:rPr>
              <a:t>Henry is afraid.</a:t>
            </a:r>
            <a:endParaRPr lang="zh-CN" altLang="en-US" sz="3200" dirty="0">
              <a:latin typeface="+mn-lt"/>
            </a:endParaRP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3214688" y="3565525"/>
            <a:ext cx="5286375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>
                <a:latin typeface="+mn-lt"/>
              </a:rPr>
              <a:t>Henry runs.</a:t>
            </a:r>
          </a:p>
          <a:p>
            <a:pPr eaLnBrk="1" hangingPunct="1">
              <a:defRPr/>
            </a:pPr>
            <a:r>
              <a:rPr lang="en-US" altLang="zh-CN" sz="3200" dirty="0">
                <a:latin typeface="+mn-lt"/>
              </a:rPr>
              <a:t>The black shape runs too.</a:t>
            </a:r>
            <a:endParaRPr lang="zh-CN" altLang="en-US" sz="3200" dirty="0">
              <a:latin typeface="+mn-lt"/>
            </a:endParaRPr>
          </a:p>
        </p:txBody>
      </p: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3214688" y="5137150"/>
            <a:ext cx="5500687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>
                <a:latin typeface="+mn-lt"/>
              </a:rPr>
              <a:t>Henry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stop</a:t>
            </a:r>
            <a:r>
              <a:rPr lang="en-US" altLang="zh-CN" sz="3200" dirty="0">
                <a:latin typeface="+mn-lt"/>
              </a:rPr>
              <a:t>s.</a:t>
            </a:r>
          </a:p>
          <a:p>
            <a:pPr eaLnBrk="1" hangingPunct="1">
              <a:defRPr/>
            </a:pPr>
            <a:r>
              <a:rPr lang="en-US" altLang="zh-CN" sz="3200" dirty="0">
                <a:latin typeface="+mn-lt"/>
              </a:rPr>
              <a:t>The black shape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stop</a:t>
            </a:r>
            <a:r>
              <a:rPr lang="en-US" altLang="zh-CN" sz="3200" dirty="0">
                <a:latin typeface="+mn-lt"/>
              </a:rPr>
              <a:t>s too.</a:t>
            </a:r>
            <a:endParaRPr lang="zh-CN" altLang="en-US" sz="3200" dirty="0">
              <a:latin typeface="+mn-lt"/>
            </a:endParaRPr>
          </a:p>
        </p:txBody>
      </p:sp>
      <p:pic>
        <p:nvPicPr>
          <p:cNvPr id="41992" name="Picture 3" descr="enjoy a stor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" y="304800"/>
            <a:ext cx="3729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643063"/>
            <a:ext cx="34559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3"/>
          <p:cNvSpPr txBox="1">
            <a:spLocks noChangeArrowheads="1"/>
          </p:cNvSpPr>
          <p:nvPr/>
        </p:nvSpPr>
        <p:spPr bwMode="auto">
          <a:xfrm>
            <a:off x="3500438" y="2714625"/>
            <a:ext cx="54292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>
                <a:latin typeface="+mj-lt"/>
              </a:rPr>
              <a:t>Henry likes his new friend.</a:t>
            </a:r>
            <a:endParaRPr lang="zh-CN" altLang="en-US" sz="3200" dirty="0">
              <a:latin typeface="+mj-lt"/>
            </a:endParaRPr>
          </a:p>
        </p:txBody>
      </p:sp>
      <p:sp>
        <p:nvSpPr>
          <p:cNvPr id="21509" name="TextBox 15"/>
          <p:cNvSpPr txBox="1">
            <a:spLocks noChangeArrowheads="1"/>
          </p:cNvSpPr>
          <p:nvPr/>
        </p:nvSpPr>
        <p:spPr bwMode="auto">
          <a:xfrm>
            <a:off x="1928813" y="5143500"/>
            <a:ext cx="5191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DE2063"/>
                </a:solidFill>
                <a:latin typeface="Comic Sans MS" panose="030F0702030302020204" pitchFamily="66" charset="0"/>
              </a:rPr>
              <a:t>Let’s … together!</a:t>
            </a:r>
            <a:endParaRPr lang="zh-CN" altLang="en-US" sz="4400" b="1">
              <a:solidFill>
                <a:srgbClr val="DE206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037" name="Picture 3" descr="enjoy a story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" y="304800"/>
            <a:ext cx="3729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357188" y="1214438"/>
            <a:ext cx="8572500" cy="4616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>
                <a:latin typeface="GCFrutiger" pitchFamily="50" charset="0"/>
              </a:rPr>
              <a:t>          </a:t>
            </a:r>
            <a:r>
              <a:rPr lang="en-US" altLang="zh-CN" sz="2800" dirty="0">
                <a:latin typeface="+mn-lt"/>
              </a:rPr>
              <a:t>Henry’s new friend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</a:rPr>
              <a:t>    Henry the dog takes a walk in the morning. He ____ a black shape behind ____. “What’s that? Is it a big black dog?” Henry says. Henry is afraid. Henry runs. The black shape ____ too. Henry ______. The black shape stops too. “Oh, you’re my ________,” Henry says. Henry likes his new ______. “Let’s play together,” Henry says. </a:t>
            </a:r>
            <a:endParaRPr lang="zh-CN" altLang="en-US" sz="2800" dirty="0">
              <a:latin typeface="+mn-lt"/>
            </a:endParaRPr>
          </a:p>
        </p:txBody>
      </p:sp>
      <p:sp>
        <p:nvSpPr>
          <p:cNvPr id="22532" name="TextBox 15"/>
          <p:cNvSpPr txBox="1">
            <a:spLocks noChangeArrowheads="1"/>
          </p:cNvSpPr>
          <p:nvPr/>
        </p:nvSpPr>
        <p:spPr bwMode="auto">
          <a:xfrm>
            <a:off x="7380288" y="1916113"/>
            <a:ext cx="9413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sees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3" name="TextBox 16"/>
          <p:cNvSpPr txBox="1">
            <a:spLocks noChangeArrowheads="1"/>
          </p:cNvSpPr>
          <p:nvPr/>
        </p:nvSpPr>
        <p:spPr bwMode="auto">
          <a:xfrm>
            <a:off x="3132138" y="2647950"/>
            <a:ext cx="12858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him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4" name="TextBox 17"/>
          <p:cNvSpPr txBox="1">
            <a:spLocks noChangeArrowheads="1"/>
          </p:cNvSpPr>
          <p:nvPr/>
        </p:nvSpPr>
        <p:spPr bwMode="auto">
          <a:xfrm>
            <a:off x="1187450" y="3965575"/>
            <a:ext cx="12858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runs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5" name="TextBox 18"/>
          <p:cNvSpPr txBox="1">
            <a:spLocks noChangeArrowheads="1"/>
          </p:cNvSpPr>
          <p:nvPr/>
        </p:nvSpPr>
        <p:spPr bwMode="auto">
          <a:xfrm>
            <a:off x="3563938" y="3984625"/>
            <a:ext cx="12858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stops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6" name="TextBox 19"/>
          <p:cNvSpPr txBox="1">
            <a:spLocks noChangeArrowheads="1"/>
          </p:cNvSpPr>
          <p:nvPr/>
        </p:nvSpPr>
        <p:spPr bwMode="auto">
          <a:xfrm>
            <a:off x="2714625" y="4543425"/>
            <a:ext cx="17145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shadow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7" name="TextBox 20"/>
          <p:cNvSpPr txBox="1">
            <a:spLocks noChangeArrowheads="1"/>
          </p:cNvSpPr>
          <p:nvPr/>
        </p:nvSpPr>
        <p:spPr bwMode="auto">
          <a:xfrm>
            <a:off x="1079500" y="5307013"/>
            <a:ext cx="15017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friend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089" name="Text Box 14"/>
          <p:cNvSpPr txBox="1">
            <a:spLocks noChangeArrowheads="1"/>
          </p:cNvSpPr>
          <p:nvPr/>
        </p:nvSpPr>
        <p:spPr bwMode="auto">
          <a:xfrm>
            <a:off x="285750" y="220663"/>
            <a:ext cx="4857750" cy="708025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66"/>
                </a:solidFill>
                <a:latin typeface="Comic Sans MS" panose="030F0702030302020204" pitchFamily="66" charset="0"/>
              </a:rPr>
              <a:t>Read and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  <p:bldP spid="22533" grpId="0"/>
      <p:bldP spid="22534" grpId="0"/>
      <p:bldP spid="22535" grpId="0"/>
      <p:bldP spid="22536" grpId="0"/>
      <p:bldP spid="225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26400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571625"/>
            <a:ext cx="23574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429125"/>
            <a:ext cx="25463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组合 15"/>
          <p:cNvGrpSpPr/>
          <p:nvPr/>
        </p:nvGrpSpPr>
        <p:grpSpPr bwMode="auto">
          <a:xfrm>
            <a:off x="3357563" y="1714500"/>
            <a:ext cx="2640012" cy="1979613"/>
            <a:chOff x="0" y="2786058"/>
            <a:chExt cx="2640348" cy="1980261"/>
          </a:xfrm>
        </p:grpSpPr>
        <p:pic>
          <p:nvPicPr>
            <p:cNvPr id="48141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786058"/>
              <a:ext cx="2640348" cy="198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圆角矩形 12"/>
            <p:cNvSpPr/>
            <p:nvPr/>
          </p:nvSpPr>
          <p:spPr>
            <a:xfrm>
              <a:off x="1071698" y="2857519"/>
              <a:ext cx="1500379" cy="5002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48134" name="组合 16"/>
          <p:cNvGrpSpPr/>
          <p:nvPr/>
        </p:nvGrpSpPr>
        <p:grpSpPr bwMode="auto">
          <a:xfrm>
            <a:off x="3286125" y="4143375"/>
            <a:ext cx="2546350" cy="1979613"/>
            <a:chOff x="6597950" y="2571744"/>
            <a:chExt cx="2546050" cy="1980261"/>
          </a:xfrm>
        </p:grpSpPr>
        <p:pic>
          <p:nvPicPr>
            <p:cNvPr id="48139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97950" y="2571744"/>
              <a:ext cx="2546050" cy="198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圆角矩形 13"/>
            <p:cNvSpPr/>
            <p:nvPr/>
          </p:nvSpPr>
          <p:spPr>
            <a:xfrm>
              <a:off x="7358273" y="2571744"/>
              <a:ext cx="1785727" cy="2858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48135" name="组合 17"/>
          <p:cNvGrpSpPr/>
          <p:nvPr/>
        </p:nvGrpSpPr>
        <p:grpSpPr bwMode="auto">
          <a:xfrm>
            <a:off x="6357938" y="4000500"/>
            <a:ext cx="2452687" cy="2074863"/>
            <a:chOff x="6692248" y="4783441"/>
            <a:chExt cx="2451752" cy="2074559"/>
          </a:xfrm>
        </p:grpSpPr>
        <p:pic>
          <p:nvPicPr>
            <p:cNvPr id="48137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92248" y="4783441"/>
              <a:ext cx="2451752" cy="207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圆角矩形 14"/>
            <p:cNvSpPr/>
            <p:nvPr/>
          </p:nvSpPr>
          <p:spPr>
            <a:xfrm>
              <a:off x="7215923" y="4858043"/>
              <a:ext cx="1642436" cy="2857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48136" name="Text Box 14"/>
          <p:cNvSpPr txBox="1">
            <a:spLocks noChangeArrowheads="1"/>
          </p:cNvSpPr>
          <p:nvPr/>
        </p:nvSpPr>
        <p:spPr bwMode="auto">
          <a:xfrm>
            <a:off x="285750" y="220663"/>
            <a:ext cx="4286250" cy="708025"/>
          </a:xfrm>
          <a:prstGeom prst="rect">
            <a:avLst/>
          </a:prstGeom>
          <a:solidFill>
            <a:schemeClr val="bg1"/>
          </a:solidFill>
          <a:ln w="76200">
            <a:solidFill>
              <a:srgbClr val="D60093"/>
            </a:solidFill>
            <a:prstDash val="sysDot"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66"/>
                </a:solidFill>
                <a:latin typeface="Comic Sans MS" panose="030F0702030302020204" pitchFamily="66" charset="0"/>
              </a:rPr>
              <a:t>Retell the </a:t>
            </a:r>
            <a:r>
              <a:rPr lang="en-US" altLang="zh-CN" sz="40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story </a:t>
            </a:r>
            <a:endParaRPr lang="en-US" altLang="zh-CN" sz="40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80" name="内容占位符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81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0182" name="Picture 2" descr="http://www.taopic.com/uploads/allimg/120724/201983-120H413310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4572000" y="1000125"/>
            <a:ext cx="3571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0070C0"/>
                </a:solidFill>
                <a:latin typeface="Snap ITC" panose="04040A07060A02020202" pitchFamily="82" charset="0"/>
              </a:rPr>
              <a:t>Homework</a:t>
            </a:r>
            <a:endParaRPr lang="zh-CN" altLang="en-US" sz="4400" dirty="0">
              <a:solidFill>
                <a:srgbClr val="0070C0"/>
              </a:solidFill>
              <a:latin typeface="Snap ITC" panose="04040A07060A02020202" pitchFamily="82" charset="0"/>
            </a:endParaRP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2214563" y="1714500"/>
            <a:ext cx="5715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n-lt"/>
              </a:rPr>
              <a:t>1. Read the story on page 12.</a:t>
            </a:r>
            <a:endParaRPr lang="zh-CN" altLang="en-US" dirty="0">
              <a:latin typeface="+mn-lt"/>
            </a:endParaRPr>
          </a:p>
        </p:txBody>
      </p:sp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2214563" y="2182813"/>
            <a:ext cx="5929312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n-lt"/>
              </a:rPr>
              <a:t>2. Tell the story “Henry’s new friend” </a:t>
            </a:r>
          </a:p>
          <a:p>
            <a:pPr eaLnBrk="1" hangingPunct="1">
              <a:defRPr/>
            </a:pPr>
            <a:r>
              <a:rPr lang="en-US" altLang="zh-CN" dirty="0">
                <a:latin typeface="GCFrutiger" pitchFamily="50" charset="0"/>
              </a:rPr>
              <a:t>  </a:t>
            </a:r>
            <a:r>
              <a:rPr lang="en-US" altLang="zh-CN" dirty="0">
                <a:latin typeface="+mn-lt"/>
              </a:rPr>
              <a:t>to your parents.</a:t>
            </a:r>
            <a:endParaRPr lang="zh-CN" altLang="en-US" dirty="0">
              <a:latin typeface="+mn-lt"/>
            </a:endParaRP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2214563" y="3000375"/>
            <a:ext cx="57150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latin typeface="+mn-lt"/>
              </a:rPr>
              <a:t>3. Complete </a:t>
            </a:r>
            <a:r>
              <a:rPr lang="en-US" altLang="zh-CN" i="1" dirty="0">
                <a:latin typeface="+mn-lt"/>
              </a:rPr>
              <a:t>Workbook 4B</a:t>
            </a:r>
            <a:r>
              <a:rPr lang="en-US" altLang="zh-CN" dirty="0">
                <a:latin typeface="+mn-lt"/>
              </a:rPr>
              <a:t> pages 15, </a:t>
            </a:r>
          </a:p>
          <a:p>
            <a:pPr eaLnBrk="1" hangingPunct="1">
              <a:defRPr/>
            </a:pPr>
            <a:r>
              <a:rPr lang="en-US" altLang="zh-CN" dirty="0">
                <a:latin typeface="+mn-lt"/>
              </a:rPr>
              <a:t>    16  and 18.</a:t>
            </a:r>
            <a:endParaRPr lang="zh-CN" altLang="en-US" dirty="0">
              <a:latin typeface="+mn-lt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403648" y="3739197"/>
            <a:ext cx="1879048" cy="2665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420462" y="3739196"/>
            <a:ext cx="1879048" cy="2653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418413" y="3739197"/>
            <a:ext cx="1879048" cy="2653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1" grpId="0"/>
      <p:bldP spid="286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5913" y="1484313"/>
            <a:ext cx="3963987" cy="5043487"/>
          </a:xfrm>
          <a:noFill/>
        </p:spPr>
      </p:pic>
      <p:pic>
        <p:nvPicPr>
          <p:cNvPr id="6451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24525" y="2636838"/>
            <a:ext cx="1976438" cy="2816225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836613"/>
            <a:ext cx="464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Humf and his father</a:t>
            </a:r>
            <a:endParaRPr lang="zh-C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463" y="1844675"/>
            <a:ext cx="8280400" cy="1143000"/>
          </a:xfrm>
        </p:spPr>
        <p:txBody>
          <a:bodyPr/>
          <a:lstStyle/>
          <a:p>
            <a:r>
              <a:rPr lang="en-US" altLang="zh-CN" b="1" dirty="0" smtClean="0"/>
              <a:t>Where is </a:t>
            </a:r>
            <a:r>
              <a:rPr lang="en-US" altLang="zh-CN" b="1" dirty="0" err="1" smtClean="0"/>
              <a:t>Humf</a:t>
            </a:r>
            <a:r>
              <a:rPr lang="en-US" altLang="zh-CN" b="1" dirty="0" smtClean="0"/>
              <a:t>?</a:t>
            </a:r>
            <a:endParaRPr lang="zh-CN" altLang="en-US" b="1" dirty="0" smtClean="0"/>
          </a:p>
        </p:txBody>
      </p:sp>
      <p:sp>
        <p:nvSpPr>
          <p:cNvPr id="5" name="标题 1"/>
          <p:cNvSpPr txBox="1"/>
          <p:nvPr/>
        </p:nvSpPr>
        <p:spPr bwMode="auto">
          <a:xfrm>
            <a:off x="539750" y="3141663"/>
            <a:ext cx="8280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 kern="0" dirty="0"/>
              <a:t>What does </a:t>
            </a:r>
            <a:r>
              <a:rPr lang="en-US" altLang="zh-CN" b="1" kern="0" dirty="0" err="1"/>
              <a:t>Humf</a:t>
            </a:r>
            <a:r>
              <a:rPr lang="en-US" altLang="zh-CN" b="1" kern="0" dirty="0"/>
              <a:t> do ?</a:t>
            </a:r>
            <a:endParaRPr lang="zh-CN" altLang="en-US" b="1" kern="0" dirty="0"/>
          </a:p>
        </p:txBody>
      </p:sp>
      <p:pic>
        <p:nvPicPr>
          <p:cNvPr id="9220" name="Picture 3" descr="enjoy a stor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82575"/>
            <a:ext cx="37290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80400" cy="1143000"/>
          </a:xfrm>
        </p:spPr>
        <p:txBody>
          <a:bodyPr/>
          <a:lstStyle/>
          <a:p>
            <a:r>
              <a:rPr lang="en-US" altLang="zh-CN" b="1" dirty="0" smtClean="0"/>
              <a:t>What does </a:t>
            </a:r>
            <a:r>
              <a:rPr lang="en-US" altLang="zh-CN" b="1" dirty="0" err="1" smtClean="0"/>
              <a:t>Humf</a:t>
            </a:r>
            <a:r>
              <a:rPr lang="en-US" altLang="zh-CN" b="1" dirty="0" smtClean="0"/>
              <a:t> do in the park?</a:t>
            </a:r>
            <a:endParaRPr lang="zh-CN" altLang="en-US" b="1" dirty="0" smtClean="0"/>
          </a:p>
        </p:txBody>
      </p:sp>
      <p:sp>
        <p:nvSpPr>
          <p:cNvPr id="6" name="标题 1"/>
          <p:cNvSpPr txBox="1"/>
          <p:nvPr/>
        </p:nvSpPr>
        <p:spPr bwMode="auto">
          <a:xfrm>
            <a:off x="179388" y="2852738"/>
            <a:ext cx="8785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rgbClr val="0070C0"/>
                </a:solidFill>
              </a:rPr>
              <a:t>He plays in the park and he finds his shadow. He thinks it’s very funny.</a:t>
            </a:r>
            <a:endParaRPr lang="zh-CN" altLang="en-US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76250"/>
            <a:ext cx="46434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476375" y="5157788"/>
            <a:ext cx="7056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0000"/>
                </a:solidFill>
              </a:rPr>
              <a:t>What can we do in the park? </a:t>
            </a:r>
            <a:endParaRPr lang="zh-CN" altLang="en-US" sz="4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2732088"/>
            <a:ext cx="145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38175"/>
            <a:ext cx="20542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2505075"/>
            <a:ext cx="190817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9788" y="4819650"/>
            <a:ext cx="11652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51250" y="549275"/>
            <a:ext cx="1457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8550" y="4837113"/>
            <a:ext cx="18415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588" y="558800"/>
            <a:ext cx="15033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59575" y="4273550"/>
            <a:ext cx="181133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3250" y="2486025"/>
            <a:ext cx="207327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48712" cy="1419225"/>
          </a:xfrm>
        </p:spPr>
        <p:txBody>
          <a:bodyPr/>
          <a:lstStyle/>
          <a:p>
            <a:pPr algn="just"/>
            <a:r>
              <a:rPr lang="en-US" altLang="zh-CN" smtClean="0"/>
              <a:t>He has a friend, he likes playing in the park, too.</a:t>
            </a:r>
            <a:endParaRPr lang="zh-CN" altLang="en-US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001838"/>
            <a:ext cx="382428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形标注 6"/>
          <p:cNvSpPr/>
          <p:nvPr/>
        </p:nvSpPr>
        <p:spPr>
          <a:xfrm>
            <a:off x="5076825" y="3429000"/>
            <a:ext cx="914400" cy="61277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4999038" y="1970088"/>
            <a:ext cx="3816350" cy="1190625"/>
          </a:xfrm>
          <a:prstGeom prst="wedgeRoundRectCallout">
            <a:avLst>
              <a:gd name="adj1" fmla="val -76133"/>
              <a:gd name="adj2" fmla="val 672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4800" b="1" dirty="0">
                <a:solidFill>
                  <a:srgbClr val="C00000"/>
                </a:solidFill>
              </a:rPr>
              <a:t>This is Henry.</a:t>
            </a:r>
            <a:endParaRPr lang="zh-CN" altLang="en-US" sz="4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9250" y="5229225"/>
            <a:ext cx="604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What does Henry do in the park?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4654550"/>
            <a:ext cx="22336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20913" y="2809875"/>
            <a:ext cx="25812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0200" y="4879975"/>
            <a:ext cx="20796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1052513"/>
            <a:ext cx="246538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7000" y="1282700"/>
            <a:ext cx="24034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86375" y="2840038"/>
            <a:ext cx="243363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-20638" y="361950"/>
            <a:ext cx="4421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C00000"/>
                </a:solidFill>
              </a:rPr>
              <a:t>Look and order.</a:t>
            </a:r>
            <a:endParaRPr lang="zh-CN" altLang="en-US" sz="4800" b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5150" y="5018088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0B0F0"/>
                </a:solidFill>
              </a:rPr>
              <a:t>1</a:t>
            </a:r>
            <a:endParaRPr lang="zh-CN" altLang="en-US" b="1" i="1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7463" y="1282700"/>
            <a:ext cx="449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0B0F0"/>
                </a:solidFill>
              </a:rPr>
              <a:t>2</a:t>
            </a:r>
            <a:endParaRPr lang="zh-CN" altLang="en-US" b="1" i="1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98913" y="3521075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0B0F0"/>
                </a:solidFill>
              </a:rPr>
              <a:t>3</a:t>
            </a:r>
            <a:endParaRPr lang="zh-CN" altLang="en-US" b="1" i="1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66150" y="5602288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0B0F0"/>
                </a:solidFill>
              </a:rPr>
              <a:t>4</a:t>
            </a:r>
            <a:endParaRPr lang="zh-CN" altLang="en-US" b="1" i="1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21650" y="9906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0B0F0"/>
                </a:solidFill>
              </a:rPr>
              <a:t>5</a:t>
            </a:r>
            <a:endParaRPr lang="zh-CN" altLang="en-US" b="1" i="1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75513" y="3690938"/>
            <a:ext cx="38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0B0F0"/>
                </a:solidFill>
              </a:rPr>
              <a:t>6</a:t>
            </a:r>
            <a:endParaRPr lang="zh-CN" altLang="en-US" b="1" i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全屏显示(4:3)</PresentationFormat>
  <Paragraphs>124</Paragraphs>
  <Slides>29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GCFrutiger</vt:lpstr>
      <vt:lpstr>宋体</vt:lpstr>
      <vt:lpstr>微软雅黑</vt:lpstr>
      <vt:lpstr>Arial</vt:lpstr>
      <vt:lpstr>Broadway</vt:lpstr>
      <vt:lpstr>Comic Sans MS</vt:lpstr>
      <vt:lpstr>Jokerman</vt:lpstr>
      <vt:lpstr>Snap ITC</vt:lpstr>
      <vt:lpstr>Times New Roman</vt:lpstr>
      <vt:lpstr>WWW.2PPT.COM
</vt:lpstr>
      <vt:lpstr>Look and see</vt:lpstr>
      <vt:lpstr>PowerPoint 演示文稿</vt:lpstr>
      <vt:lpstr>PowerPoint 演示文稿</vt:lpstr>
      <vt:lpstr>Where is Humf?</vt:lpstr>
      <vt:lpstr>What does Humf do in the park?</vt:lpstr>
      <vt:lpstr>PowerPoint 演示文稿</vt:lpstr>
      <vt:lpstr>PowerPoint 演示文稿</vt:lpstr>
      <vt:lpstr>He has a friend, he likes playing in the park, too.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2017-03-07T01:30:00Z</dcterms:created>
  <dcterms:modified xsi:type="dcterms:W3CDTF">2023-01-16T17:51:14Z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271413FD0DC746A79DFC94E56E828944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