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2" r:id="rId2"/>
    <p:sldId id="269" r:id="rId3"/>
    <p:sldId id="292" r:id="rId4"/>
    <p:sldId id="274" r:id="rId5"/>
    <p:sldId id="301" r:id="rId6"/>
    <p:sldId id="300" r:id="rId7"/>
    <p:sldId id="276" r:id="rId8"/>
    <p:sldId id="302" r:id="rId9"/>
    <p:sldId id="277" r:id="rId10"/>
    <p:sldId id="271" r:id="rId11"/>
    <p:sldId id="291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4" autoAdjust="0"/>
    <p:restoredTop sz="94660"/>
  </p:normalViewPr>
  <p:slideViewPr>
    <p:cSldViewPr snapToGrid="0">
      <p:cViewPr>
        <p:scale>
          <a:sx n="100" d="100"/>
          <a:sy n="100" d="100"/>
        </p:scale>
        <p:origin x="-27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7DB28-4A2B-4527-AEB9-101AEE52877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A1B44-5D69-4AFD-9EE2-1D245C1B14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879795" y="2258291"/>
            <a:ext cx="73914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sp>
        <p:nvSpPr>
          <p:cNvPr id="4" name="文本框 5"/>
          <p:cNvSpPr txBox="1"/>
          <p:nvPr/>
        </p:nvSpPr>
        <p:spPr>
          <a:xfrm>
            <a:off x="718468" y="175906"/>
            <a:ext cx="5737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Holiday Is Coming!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8249" y="55543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7805" y="1785296"/>
            <a:ext cx="8175421" cy="43665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720090">
              <a:lnSpc>
                <a:spcPct val="13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假如你是李华，暑假就要来了。为了过一个有意义的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(meaningful)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暑假，你给自己制订了一个假期计划。请根据下面的要点提示，谈谈你将如何度过这个暑假。</a:t>
            </a:r>
          </a:p>
          <a:p>
            <a:pPr indent="720090">
              <a:lnSpc>
                <a:spcPct val="13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要点：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每天早起，读英语，做作业；</a:t>
            </a:r>
          </a:p>
          <a:p>
            <a:pPr indent="720090"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．下午和朋友一起去练习游泳；</a:t>
            </a:r>
          </a:p>
          <a:p>
            <a:pPr indent="720090"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．去乡下，和爷爷奶奶住一周。</a:t>
            </a:r>
          </a:p>
          <a:p>
            <a:pPr indent="720090">
              <a:lnSpc>
                <a:spcPct val="13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要求：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必须包含上述要点，可适当发挥；</a:t>
            </a:r>
          </a:p>
          <a:p>
            <a:pPr indent="720090"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．语句连贯、通顺，没有明显的语法错误；</a:t>
            </a:r>
          </a:p>
          <a:p>
            <a:pPr indent="720090"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．词数：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左右。</a:t>
            </a:r>
          </a:p>
        </p:txBody>
      </p:sp>
      <p:grpSp>
        <p:nvGrpSpPr>
          <p:cNvPr id="6" name="组合 2"/>
          <p:cNvGrpSpPr/>
          <p:nvPr/>
        </p:nvGrpSpPr>
        <p:grpSpPr>
          <a:xfrm>
            <a:off x="369283" y="864701"/>
            <a:ext cx="2013977" cy="675005"/>
            <a:chOff x="183" y="1646"/>
            <a:chExt cx="4372" cy="1063"/>
          </a:xfrm>
        </p:grpSpPr>
        <p:pic>
          <p:nvPicPr>
            <p:cNvPr id="10" name="图片 9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1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小试身手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7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442095" y="979974"/>
            <a:ext cx="8236744" cy="5078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One possible version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The summer holiday is coming. To have a meaningful holiday, I make a plan for it.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In the holiday, I will get up early and read English. After that, I will do my homework. In the afternoon, I will go to practice swimming with my friends. I think swimming is fun and good exercise. I will also go to the countryside to stay with my grandparents for a week.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I think I will have a fun holiday this summer. </a:t>
            </a:r>
          </a:p>
        </p:txBody>
      </p:sp>
      <p:sp>
        <p:nvSpPr>
          <p:cNvPr id="3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2227" y="2218357"/>
            <a:ext cx="8099694" cy="33508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72009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本单元以“暑假活动安排”为话题。围绕此话题展开的命题多为“制订计划”， 此类命题常使用一般将来时， 可使用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going 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结构。描述计划时， 要先构思好活动内容， 然后按活动安排的顺序列出各项活动及注意事项， 并利用学过的表示次序的词如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first, next, then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等将语篇顺畅地衔接起来。</a:t>
            </a:r>
          </a:p>
        </p:txBody>
      </p:sp>
      <p:grpSp>
        <p:nvGrpSpPr>
          <p:cNvPr id="10" name="组合 2"/>
          <p:cNvGrpSpPr/>
          <p:nvPr/>
        </p:nvGrpSpPr>
        <p:grpSpPr>
          <a:xfrm>
            <a:off x="333810" y="1085422"/>
            <a:ext cx="2013977" cy="675005"/>
            <a:chOff x="183" y="1646"/>
            <a:chExt cx="4372" cy="1063"/>
          </a:xfrm>
        </p:grpSpPr>
        <p:pic>
          <p:nvPicPr>
            <p:cNvPr id="11" name="图片 10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2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话题分析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43106" y="2214953"/>
            <a:ext cx="8099694" cy="26012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720090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暑假快要到了，你的班主任向全班同学发出了“过一个有意义的暑假”的倡议。请你以“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Plan for the Summer Holiday”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为题，写一篇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词左右的英语短文，描述自己的假期计划。</a:t>
            </a:r>
          </a:p>
        </p:txBody>
      </p:sp>
      <p:grpSp>
        <p:nvGrpSpPr>
          <p:cNvPr id="6" name="组合 2"/>
          <p:cNvGrpSpPr/>
          <p:nvPr/>
        </p:nvGrpSpPr>
        <p:grpSpPr>
          <a:xfrm>
            <a:off x="369283" y="1085425"/>
            <a:ext cx="2013977" cy="675005"/>
            <a:chOff x="183" y="1646"/>
            <a:chExt cx="4372" cy="1063"/>
          </a:xfrm>
        </p:grpSpPr>
        <p:pic>
          <p:nvPicPr>
            <p:cNvPr id="11" name="图片 10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2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典型例题</a:t>
              </a:r>
            </a:p>
          </p:txBody>
        </p:sp>
      </p:grpSp>
      <p:sp>
        <p:nvSpPr>
          <p:cNvPr id="7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1477" y="1659517"/>
            <a:ext cx="6931853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常用单词：</a:t>
            </a: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．假期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endParaRPr lang="zh-CN" alt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．计划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endParaRPr lang="zh-CN" alt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．兴奋的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endParaRPr lang="zh-CN" alt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．放松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endParaRPr lang="zh-CN" alt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．度过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endParaRPr lang="zh-CN" alt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．旅行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2063807" y="2548763"/>
            <a:ext cx="23551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holiday/vacation</a:t>
            </a:r>
          </a:p>
        </p:txBody>
      </p:sp>
      <p:grpSp>
        <p:nvGrpSpPr>
          <p:cNvPr id="9" name="组合 2"/>
          <p:cNvGrpSpPr/>
          <p:nvPr/>
        </p:nvGrpSpPr>
        <p:grpSpPr>
          <a:xfrm>
            <a:off x="369283" y="975063"/>
            <a:ext cx="2013977" cy="675005"/>
            <a:chOff x="183" y="1646"/>
            <a:chExt cx="4372" cy="1063"/>
          </a:xfrm>
        </p:grpSpPr>
        <p:pic>
          <p:nvPicPr>
            <p:cNvPr id="10" name="图片 9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3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素材积累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7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2607717" y="3258211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plan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725959" y="3936128"/>
            <a:ext cx="11063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excited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2465827" y="4614047"/>
            <a:ext cx="8443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relax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2489476" y="5276198"/>
            <a:ext cx="9557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spend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2051984" y="5985645"/>
            <a:ext cx="21820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trip/travel/tour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8" grpId="0"/>
      <p:bldP spid="11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54700" y="1265379"/>
            <a:ext cx="8119265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常用短语：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．期盼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</a:t>
            </a:r>
            <a:endParaRPr lang="zh-CN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．迫不及待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endParaRPr lang="zh-CN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．对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感到兴奋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endParaRPr lang="zh-CN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．玩得开心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</a:t>
            </a:r>
            <a:endParaRPr lang="zh-CN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．某人花费时间做某事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</a:p>
        </p:txBody>
      </p:sp>
      <p:sp>
        <p:nvSpPr>
          <p:cNvPr id="7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1883670" y="2052809"/>
            <a:ext cx="22365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forward to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425100" y="2680872"/>
            <a:ext cx="31542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can't wait to do/for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527465" y="3326925"/>
            <a:ext cx="23214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excited about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2425100" y="3989075"/>
            <a:ext cx="54841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fun/have a good time/ enjoy oneself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630250" y="5182403"/>
            <a:ext cx="62680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sb.spend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some time doing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./It takes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sb.some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891016" y="5607277"/>
            <a:ext cx="20489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time to do sth.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67558" y="1478727"/>
            <a:ext cx="8158656" cy="4458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C000"/>
                </a:solidFill>
              </a:rPr>
              <a:t>常用句型：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 holiday/vacation is coming.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暑假快到了。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plan to have a very interesting summer holiday.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我打算过一个非常有趣的暑假。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sure that everyone can enjoy himself during the vacation.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我确信每个人在假期期间都会过得愉快。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going to go on a trip to Tibet.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我们打算去西藏旅行。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2966" y="1655414"/>
            <a:ext cx="8171054" cy="44579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①</a:t>
            </a:r>
            <a:r>
              <a:rPr lang="en-US" altLang="zh-CN" sz="2400" b="1" u="sng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am so excited about the coming summer holiday.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②</a:t>
            </a:r>
            <a:r>
              <a:rPr lang="en-US" altLang="zh-CN" sz="2400" b="1" u="sng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plan to do many things in the summer holiday.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During the holiday, ③</a:t>
            </a:r>
            <a:r>
              <a:rPr lang="en-US" altLang="zh-CN" sz="2400" b="1" u="sng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am going to have a good rest and relax myself.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plan to have a trip to Hainan with my family. I will walk on the beach and swim in the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sea.④</a:t>
            </a:r>
            <a:r>
              <a:rPr lang="en-US" altLang="zh-CN" sz="2400" b="1" u="sng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b="1" u="sng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have much time in the holiday, so I will read some good books, especially history books.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like history very much. I will also try to spend more time chatting</a:t>
            </a:r>
            <a:endParaRPr lang="en-US" altLang="zh-CN" sz="2400" b="1" u="sng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8" name="组合 2"/>
          <p:cNvGrpSpPr/>
          <p:nvPr/>
        </p:nvGrpSpPr>
        <p:grpSpPr>
          <a:xfrm>
            <a:off x="369283" y="1038127"/>
            <a:ext cx="2013977" cy="675005"/>
            <a:chOff x="183" y="1646"/>
            <a:chExt cx="4372" cy="1063"/>
          </a:xfrm>
        </p:grpSpPr>
        <p:pic>
          <p:nvPicPr>
            <p:cNvPr id="10" name="图片 9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1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高分模板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2966" y="1655414"/>
            <a:ext cx="8171054" cy="26001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with my parents. So we can understand each other better. They can also help me with my trouble.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⑤</a:t>
            </a:r>
            <a:r>
              <a:rPr lang="en-US" altLang="zh-CN" sz="2800" b="1" u="sng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I'm sure I will have a good time in the summer holiday.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can't wait for it.</a:t>
            </a:r>
            <a:endParaRPr lang="en-US" altLang="zh-CN" sz="2800" b="1" u="sng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0499" y="2093906"/>
            <a:ext cx="8388304" cy="2796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excited about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表达对即将到来的假期的兴奋之情。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to do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表达计划要做的事情。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going to do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描述假期打算做的事。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④用连词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增强文章的逻辑性。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⑤用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sure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来表达作者的愿望。</a:t>
            </a:r>
          </a:p>
        </p:txBody>
      </p:sp>
      <p:grpSp>
        <p:nvGrpSpPr>
          <p:cNvPr id="6" name="组合 2"/>
          <p:cNvGrpSpPr/>
          <p:nvPr/>
        </p:nvGrpSpPr>
        <p:grpSpPr>
          <a:xfrm>
            <a:off x="369283" y="1069659"/>
            <a:ext cx="2013977" cy="675005"/>
            <a:chOff x="183" y="1646"/>
            <a:chExt cx="4372" cy="1063"/>
          </a:xfrm>
        </p:grpSpPr>
        <p:pic>
          <p:nvPicPr>
            <p:cNvPr id="10" name="图片 9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1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名师点评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7" name="Rectangle 5"/>
          <p:cNvSpPr/>
          <p:nvPr/>
        </p:nvSpPr>
        <p:spPr>
          <a:xfrm>
            <a:off x="880587" y="142023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单元主题写作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784</Words>
  <Application>Microsoft Office PowerPoint</Application>
  <PresentationFormat>全屏显示(4:3)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9BDA24BF2F78421A8E8BB454E17A0150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