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11" r:id="rId4"/>
    <p:sldId id="312" r:id="rId5"/>
    <p:sldId id="313" r:id="rId6"/>
    <p:sldId id="314" r:id="rId7"/>
    <p:sldId id="316" r:id="rId8"/>
    <p:sldId id="317" r:id="rId9"/>
    <p:sldId id="266" r:id="rId10"/>
    <p:sldId id="259" r:id="rId11"/>
    <p:sldId id="326" r:id="rId12"/>
    <p:sldId id="327" r:id="rId13"/>
    <p:sldId id="328" r:id="rId14"/>
    <p:sldId id="329" r:id="rId15"/>
    <p:sldId id="260" r:id="rId16"/>
    <p:sldId id="267" r:id="rId17"/>
    <p:sldId id="319" r:id="rId18"/>
    <p:sldId id="321" r:id="rId19"/>
    <p:sldId id="268" r:id="rId20"/>
    <p:sldId id="270" r:id="rId21"/>
    <p:sldId id="271" r:id="rId22"/>
    <p:sldId id="322" r:id="rId23"/>
    <p:sldId id="323" r:id="rId24"/>
    <p:sldId id="272" r:id="rId25"/>
    <p:sldId id="309" r:id="rId26"/>
    <p:sldId id="273" r:id="rId27"/>
    <p:sldId id="318" r:id="rId28"/>
    <p:sldId id="261" r:id="rId29"/>
    <p:sldId id="330" r:id="rId30"/>
    <p:sldId id="331" r:id="rId31"/>
    <p:sldId id="332" r:id="rId32"/>
    <p:sldId id="333" r:id="rId33"/>
    <p:sldId id="262" r:id="rId34"/>
    <p:sldId id="334" r:id="rId35"/>
    <p:sldId id="335" r:id="rId36"/>
    <p:sldId id="336" r:id="rId37"/>
    <p:sldId id="287" r:id="rId38"/>
    <p:sldId id="324" r:id="rId39"/>
    <p:sldId id="337" r:id="rId40"/>
    <p:sldId id="325" r:id="rId4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6F3"/>
    <a:srgbClr val="0000FF"/>
    <a:srgbClr val="F78DDB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Grid="0">
      <p:cViewPr>
        <p:scale>
          <a:sx n="140" d="100"/>
          <a:sy n="140" d="100"/>
        </p:scale>
        <p:origin x="-80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E9AA39-7D12-4E60-B037-29CBE510CE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E8F279-3FA2-413F-BB93-69753BB49BE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2E2A3-0780-46E7-B5DE-5C546C3516E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47ABD-59FE-4646-9B56-31A94E53413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A9DB1-2EFB-4F18-B764-E37A84CD58A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4E9B-7C2C-4896-9272-65A6E4583BF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70801-490F-4FB3-AF1D-87E0E10BFD0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8ED8A-582B-46B1-B8DA-C97D0EB9CB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4BCB9-ACBB-4D5B-8B0F-AC702B4FE93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37DC-0F46-416E-AA4E-776CFF03566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D27DE-762B-4E4B-A23D-739FFACBCA9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BCC96-5318-4AC7-BFB4-C0347FB4C6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053DF-392F-4E00-91F6-187ABACC98D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813F-300B-4483-8EE9-3601909AB2F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D338F-DF1E-4B59-8D8D-1EB17D3FA71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70BEE-D294-4E00-8BB6-A517A7E0E3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B4F36-A6F5-43B7-984E-3D6D2EAAD31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E0314-13F2-4F6E-8DC8-37D417A8E89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2F454-7FC3-4566-A13F-938F9D25916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4CF7F-84CF-408B-A56C-DF70770A6F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6F3245-2A23-4DAA-9929-8E0CCF1822F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8FE0-44E4-4ABF-B88F-57632134849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8A333F93-422E-45D6-B701-7695922CA07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D285B47A-65D4-40A9-9C92-92C1AE7CBC9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12&#65288;&#23398;&#21333;&#35789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50888" y="2320184"/>
            <a:ext cx="78755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副标题 2"/>
          <p:cNvSpPr>
            <a:spLocks noGrp="1"/>
          </p:cNvSpPr>
          <p:nvPr>
            <p:ph type="subTitle" idx="4294967295"/>
          </p:nvPr>
        </p:nvSpPr>
        <p:spPr>
          <a:xfrm>
            <a:off x="1194593" y="2398301"/>
            <a:ext cx="6754813" cy="665163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3" name="矩形 2"/>
          <p:cNvSpPr/>
          <p:nvPr/>
        </p:nvSpPr>
        <p:spPr>
          <a:xfrm>
            <a:off x="750888" y="768963"/>
            <a:ext cx="7875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12</a:t>
            </a:r>
          </a:p>
          <a:p>
            <a:pPr algn="ctr">
              <a:defRPr/>
            </a:pP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What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did you do last weekend?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97587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9298" y="314001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 bwMode="auto">
          <a:xfrm>
            <a:off x="466725" y="5715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25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06500" y="625475"/>
            <a:ext cx="7478713" cy="531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Match the activities with the pictures [a-f].                    </a:t>
            </a: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6650" y="1300163"/>
            <a:ext cx="3552825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33425" y="1266825"/>
            <a:ext cx="44799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did my homework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went to the cinema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went boating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camped by the lake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went to the beach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6. played badminton ____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956050" y="1344613"/>
            <a:ext cx="381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014788" y="1874838"/>
            <a:ext cx="381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184525" y="2530475"/>
            <a:ext cx="381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46550" y="3114675"/>
            <a:ext cx="381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798888" y="3708400"/>
            <a:ext cx="4333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960813" y="4314825"/>
            <a:ext cx="381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175" y="3048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87"/>
          <p:cNvSpPr>
            <a:spLocks noChangeArrowheads="1"/>
          </p:cNvSpPr>
          <p:nvPr/>
        </p:nvSpPr>
        <p:spPr bwMode="auto">
          <a:xfrm>
            <a:off x="846138" y="509588"/>
            <a:ext cx="3182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3" name="矩形 2"/>
          <p:cNvSpPr/>
          <p:nvPr/>
        </p:nvSpPr>
        <p:spPr>
          <a:xfrm>
            <a:off x="547688" y="1265238"/>
            <a:ext cx="8596312" cy="973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600" b="1" dirty="0">
                <a:latin typeface="+mj-lt"/>
              </a:rPr>
              <a:t>1. </a:t>
            </a:r>
            <a:r>
              <a:rPr lang="zh-CN" altLang="zh-CN" sz="2600" b="1" dirty="0">
                <a:latin typeface="+mj-lt"/>
              </a:rPr>
              <a:t>—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What did you do last weekend</a:t>
            </a:r>
            <a:r>
              <a:rPr lang="en-US" altLang="zh-CN" sz="2600" b="1" dirty="0">
                <a:latin typeface="+mj-lt"/>
              </a:rPr>
              <a:t>, Lucy?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2600" b="1" dirty="0">
                <a:latin typeface="+mj-lt"/>
              </a:rPr>
              <a:t>    </a:t>
            </a:r>
            <a:r>
              <a:rPr lang="zh-CN" altLang="zh-CN" sz="2600" b="1" dirty="0">
                <a:latin typeface="+mj-lt"/>
              </a:rPr>
              <a:t>—</a:t>
            </a:r>
            <a:r>
              <a:rPr lang="en-US" altLang="zh-CN" sz="2600" b="1" dirty="0">
                <a:latin typeface="+mj-lt"/>
              </a:rPr>
              <a:t>Well,  on Saturday morning,  I played badminton.</a:t>
            </a:r>
            <a:endParaRPr lang="zh-CN" altLang="en-US" sz="2600" b="1" dirty="0">
              <a:latin typeface="+mj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65200" y="2265363"/>
            <a:ext cx="7773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问句是一个含有一般过去时态的特殊疑问句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其中的助动词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did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do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的过去式。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65200" y="3678238"/>
            <a:ext cx="7978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注意：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句子中用了助动词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did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时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后面的动词要用原形。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09650" y="1279525"/>
            <a:ext cx="7677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weekend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为名词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意为“周末”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通常指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星期六和星期天两天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对应词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weekday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工作日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即上课或上班的日子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通常指星期一至星期五的时间。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5638" y="785813"/>
            <a:ext cx="40195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  last weekend   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上周末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52513" y="3616325"/>
            <a:ext cx="50466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weekends     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在周末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weekdays     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在工作日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025" y="1273175"/>
            <a:ext cx="8212138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与球类和棋类名词连用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表示“打</a:t>
            </a:r>
            <a:r>
              <a:rPr lang="en-US" altLang="zh-CN" sz="2600" b="1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r>
              <a:rPr lang="zh-CN" altLang="zh-CN" sz="2600" b="1" dirty="0">
                <a:solidFill>
                  <a:prstClr val="black"/>
                </a:solidFill>
                <a:latin typeface="+mj-ea"/>
                <a:ea typeface="+mj-ea"/>
              </a:rPr>
              <a:t>球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踢</a:t>
            </a:r>
            <a:r>
              <a:rPr lang="en-US" altLang="zh-CN" sz="2600" b="1" dirty="0">
                <a:solidFill>
                  <a:prstClr val="black"/>
                </a:solidFill>
                <a:latin typeface="+mj-ea"/>
              </a:rPr>
              <a:t>……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球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下</a:t>
            </a:r>
            <a:r>
              <a:rPr lang="en-US" altLang="zh-CN" sz="2600" b="1" dirty="0">
                <a:solidFill>
                  <a:prstClr val="black"/>
                </a:solidFill>
                <a:latin typeface="+mj-ea"/>
              </a:rPr>
              <a:t>……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棋”时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棋类和球类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名词前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不加任何冠词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endParaRPr lang="zh-CN" altLang="zh-CN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8800" y="781050"/>
            <a:ext cx="1214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  play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2300" y="2746375"/>
            <a:ext cx="82978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例如：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chess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下象棋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play volleyball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打排球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play football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踢足球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play basketball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打篮球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65163" y="1133475"/>
            <a:ext cx="7978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而当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乐器名词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连用时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乐器前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必须加定冠词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38263" y="1892300"/>
            <a:ext cx="5511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piano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弹钢琴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violin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拉小提琴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419100" y="6985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5374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31900" y="577850"/>
            <a:ext cx="7032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</a:t>
            </a:r>
            <a:r>
              <a:rPr lang="zh-CN" altLang="en-US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and write the day, 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morning,  afternoon or night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below each picture.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3963" y="1819275"/>
            <a:ext cx="3230562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95338" y="1514475"/>
            <a:ext cx="4479925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Sunday    ____________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Saturday ____________</a:t>
            </a:r>
          </a:p>
          <a:p>
            <a:pPr marL="0" indent="0"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 ____________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altLang="zh-CN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night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CN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  ____________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zh-CN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morning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35300" y="1489075"/>
            <a:ext cx="927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27338" y="2030413"/>
            <a:ext cx="15732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76550" y="2590800"/>
            <a:ext cx="14081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35113" y="3241675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620963" y="3724275"/>
            <a:ext cx="15732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47800" y="4338638"/>
            <a:ext cx="1428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7" grpId="0"/>
      <p:bldP spid="16" grpId="0"/>
      <p:bldP spid="15" grpId="0"/>
      <p:bldP spid="18" grpId="0"/>
      <p:bldP spid="2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4"/>
          <p:cNvGrpSpPr/>
          <p:nvPr/>
        </p:nvGrpSpPr>
        <p:grpSpPr bwMode="auto">
          <a:xfrm>
            <a:off x="409575" y="977900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639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98563" y="793750"/>
            <a:ext cx="748823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Role-play. Student A is Lucy. Student B asks Lucy about her weekend.   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119313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6088" y="2111375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487363" y="2084388"/>
            <a:ext cx="2384425" cy="1246187"/>
          </a:xfrm>
          <a:prstGeom prst="wedgeRoundRectCallout">
            <a:avLst>
              <a:gd name="adj1" fmla="val 64747"/>
              <a:gd name="adj2" fmla="val 51492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What did you do last weekend,  Lucy?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922963" y="1846263"/>
            <a:ext cx="2768600" cy="1179512"/>
          </a:xfrm>
          <a:prstGeom prst="wedgeRoundRectCallout">
            <a:avLst>
              <a:gd name="adj1" fmla="val -55321"/>
              <a:gd name="adj2" fmla="val 72715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Well,  on Saturday morning,  I played   </a:t>
            </a:r>
          </a:p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badminton.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8550" y="1760538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2638" y="1752600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823913" y="1725613"/>
            <a:ext cx="2384425" cy="1246187"/>
          </a:xfrm>
          <a:prstGeom prst="wedgeRoundRectCallout">
            <a:avLst>
              <a:gd name="adj1" fmla="val 64747"/>
              <a:gd name="adj2" fmla="val 51492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What did you do on Saturday afternoon?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219825" y="1570038"/>
            <a:ext cx="1816100" cy="941387"/>
          </a:xfrm>
          <a:prstGeom prst="wedgeRoundRectCallout">
            <a:avLst>
              <a:gd name="adj1" fmla="val -55321"/>
              <a:gd name="adj2" fmla="val 72715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 went to the beach. 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8550" y="1760538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2638" y="1752600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823913" y="1966913"/>
            <a:ext cx="2384425" cy="1004887"/>
          </a:xfrm>
          <a:prstGeom prst="wedgeRoundRectCallout">
            <a:avLst>
              <a:gd name="adj1" fmla="val 64747"/>
              <a:gd name="adj2" fmla="val 51492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What did you do on Sunday?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219825" y="1328738"/>
            <a:ext cx="2527300" cy="1439862"/>
          </a:xfrm>
          <a:prstGeom prst="wedgeRoundRectCallout">
            <a:avLst>
              <a:gd name="adj1" fmla="val -55321"/>
              <a:gd name="adj2" fmla="val 72715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well,  on Sunday morning,  I camped by the lake. 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471488" y="8350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9467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11263" y="827088"/>
            <a:ext cx="7134225" cy="563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zh-CN" sz="2800" b="1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underline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the words you hear.                                </a:t>
            </a:r>
            <a:endParaRPr lang="zh-CN" altLang="en-US" sz="28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211263" y="1438275"/>
            <a:ext cx="6983412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I visited my (aunt / </a:t>
            </a:r>
            <a:r>
              <a:rPr lang="en-US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grandma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I did my (homework / sports).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I studied for the (English / math) test. 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I went to a (farm / beach).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I fed some (sheep / cows).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2588" y="2338388"/>
            <a:ext cx="1881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_________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6375" y="3006725"/>
            <a:ext cx="18796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_______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0088" y="3695700"/>
            <a:ext cx="18796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_____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9888" y="4348163"/>
            <a:ext cx="18796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_____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60363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62025" y="563563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62025" y="2390775"/>
            <a:ext cx="78882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did you/she/he/they do last weekend?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4238" y="1281113"/>
            <a:ext cx="4546600" cy="83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Guessing  time</a:t>
            </a:r>
            <a:endParaRPr lang="zh-CN" altLang="en-US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"/>
          <p:cNvGrpSpPr/>
          <p:nvPr/>
        </p:nvGrpSpPr>
        <p:grpSpPr bwMode="auto">
          <a:xfrm>
            <a:off x="433388" y="7874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0493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79525" y="666750"/>
            <a:ext cx="7752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again. Write C for Carol,  J for Jack or B for Becky next to the statements in 2a.                              </a:t>
            </a:r>
            <a:endParaRPr lang="zh-CN" altLang="en-US" sz="28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74825" y="1755775"/>
            <a:ext cx="60642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755775" y="2346325"/>
            <a:ext cx="4730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44663" y="2940050"/>
            <a:ext cx="541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92288" y="3559175"/>
            <a:ext cx="5397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90700" y="4125913"/>
            <a:ext cx="539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pic>
        <p:nvPicPr>
          <p:cNvPr id="20490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3013" y="2200275"/>
            <a:ext cx="263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271588" y="1700213"/>
            <a:ext cx="5845175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___ I visited my grandma.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___ I did my homework.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___ I studied for the English test.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___ I went to a farm.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___ I fed some cows.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4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4"/>
          <p:cNvGrpSpPr/>
          <p:nvPr/>
        </p:nvGrpSpPr>
        <p:grpSpPr bwMode="auto">
          <a:xfrm>
            <a:off x="425450" y="85407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1512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1" name="圆角矩形标注 10"/>
          <p:cNvSpPr/>
          <p:nvPr/>
        </p:nvSpPr>
        <p:spPr>
          <a:xfrm>
            <a:off x="6188075" y="2284413"/>
            <a:ext cx="1762125" cy="723900"/>
          </a:xfrm>
          <a:prstGeom prst="wedgeRoundRectCallout">
            <a:avLst>
              <a:gd name="adj1" fmla="val -65069"/>
              <a:gd name="adj2" fmla="val 4319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Becky did.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787400" y="2168525"/>
            <a:ext cx="2365375" cy="1050925"/>
          </a:xfrm>
          <a:prstGeom prst="wedgeRoundRectCallout">
            <a:avLst>
              <a:gd name="adj1" fmla="val 62085"/>
              <a:gd name="adj2" fmla="val 38523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Who visited her grandma?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5225" y="655638"/>
            <a:ext cx="6792913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Student A asks questions with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who,  what or where</a:t>
            </a:r>
            <a:r>
              <a:rPr lang="zh-CN" altLang="en-US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and Student B answers. Then change roles.           </a:t>
            </a:r>
            <a:endParaRPr lang="zh-CN" altLang="en-US" sz="28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2775" y="2646363"/>
            <a:ext cx="299243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5911850" y="1454150"/>
            <a:ext cx="2636838" cy="935038"/>
          </a:xfrm>
          <a:prstGeom prst="wedgeRoundRectCallout">
            <a:avLst>
              <a:gd name="adj1" fmla="val -55571"/>
              <a:gd name="adj2" fmla="val 81805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What did Carol do?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735013" y="1397000"/>
            <a:ext cx="2568575" cy="1050925"/>
          </a:xfrm>
          <a:prstGeom prst="wedgeRoundRectCallout">
            <a:avLst>
              <a:gd name="adj1" fmla="val 48815"/>
              <a:gd name="adj2" fmla="val 77923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She studied for the English test.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5138" y="2284413"/>
            <a:ext cx="29940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5911850" y="1454150"/>
            <a:ext cx="2360613" cy="935038"/>
          </a:xfrm>
          <a:prstGeom prst="wedgeRoundRectCallout">
            <a:avLst>
              <a:gd name="adj1" fmla="val -55571"/>
              <a:gd name="adj2" fmla="val 81805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Jack went to a farm.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493838" y="1397000"/>
            <a:ext cx="1836737" cy="1050925"/>
          </a:xfrm>
          <a:prstGeom prst="wedgeRoundRectCallout">
            <a:avLst>
              <a:gd name="adj1" fmla="val 48815"/>
              <a:gd name="adj2" fmla="val 77923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Where did Jack go?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5138" y="2284413"/>
            <a:ext cx="29940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4"/>
          <p:cNvGrpSpPr/>
          <p:nvPr/>
        </p:nvGrpSpPr>
        <p:grpSpPr bwMode="auto">
          <a:xfrm>
            <a:off x="398463" y="733425"/>
            <a:ext cx="838200" cy="584200"/>
            <a:chOff x="449580" y="517058"/>
            <a:chExt cx="838200" cy="584775"/>
          </a:xfrm>
        </p:grpSpPr>
        <p:sp>
          <p:nvSpPr>
            <p:cNvPr id="5" name="椭圆 4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4586" name="TextBox 5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96988" y="1395413"/>
            <a:ext cx="5178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and answer the questions.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6444" y="764381"/>
            <a:ext cx="43116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Role-play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conversation.</a:t>
            </a:r>
            <a:endParaRPr lang="zh-CN" altLang="en-US" sz="28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36663" y="2051050"/>
            <a:ext cx="727233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en-US" altLang="zh-CN" sz="2600" b="1" dirty="0">
                <a:latin typeface="Times New Roman" panose="02020603050405020304" pitchFamily="18" charset="0"/>
                <a:ea typeface="华文琥珀" panose="02010800040101010101" pitchFamily="2" charset="-122"/>
              </a:rPr>
              <a:t>How was Lisa’s weekend?</a:t>
            </a:r>
          </a:p>
          <a:p>
            <a:pPr eaLnBrk="1" hangingPunct="1">
              <a:lnSpc>
                <a:spcPct val="140000"/>
              </a:lnSpc>
            </a:pPr>
            <a:endParaRPr lang="en-US" altLang="zh-CN" sz="2600" b="1" dirty="0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华文琥珀" panose="02010800040101010101" pitchFamily="2" charset="-122"/>
              </a:rPr>
              <a:t>2. Where did Lisa work as a guide?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63700" y="2630488"/>
            <a:ext cx="34575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It was great.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63700" y="3751263"/>
            <a:ext cx="524668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At the Natural History Museum.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utoUpdateAnimBg="0"/>
      <p:bldP spid="1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87413" y="809625"/>
            <a:ext cx="7921625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270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华文琥珀" panose="02010800040101010101" pitchFamily="2" charset="-122"/>
              </a:rPr>
              <a:t> 3. What did she do there?</a:t>
            </a:r>
          </a:p>
          <a:p>
            <a:pPr eaLnBrk="1" hangingPunct="1">
              <a:lnSpc>
                <a:spcPct val="130000"/>
              </a:lnSpc>
            </a:pPr>
            <a:endParaRPr lang="en-US" altLang="zh-CN" sz="2600" b="1" dirty="0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600" b="1" dirty="0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altLang="zh-CN" sz="2600" b="1" dirty="0">
                <a:latin typeface="Times New Roman" panose="02020603050405020304" pitchFamily="18" charset="0"/>
                <a:ea typeface="华文琥珀" panose="02010800040101010101" pitchFamily="2" charset="-122"/>
              </a:rPr>
              <a:t>4. Why is Paul tired now?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16038" y="1311275"/>
            <a:ext cx="679291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She told the visitors about the butterflies and their living habits.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25563" y="3071813"/>
            <a:ext cx="686911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Because he stayed up late to watch the soccer game.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8188" y="817563"/>
            <a:ext cx="73533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latin typeface="+mj-lt"/>
              </a:rPr>
              <a:t>Paul</a:t>
            </a:r>
            <a:r>
              <a:rPr lang="zh-CN" altLang="zh-CN" sz="2600" b="1" dirty="0">
                <a:latin typeface="+mj-lt"/>
              </a:rPr>
              <a:t>：</a:t>
            </a:r>
            <a:r>
              <a:rPr lang="en-US" altLang="zh-CN" sz="2600" b="1" dirty="0">
                <a:latin typeface="+mj-lt"/>
              </a:rPr>
              <a:t>Hi, Lisa. How was your weekend?</a:t>
            </a:r>
            <a:endParaRPr lang="zh-CN" altLang="zh-CN" sz="2600" b="1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latin typeface="+mj-lt"/>
              </a:rPr>
              <a:t>Lisa</a:t>
            </a:r>
            <a:r>
              <a:rPr lang="zh-CN" altLang="zh-CN" sz="2600" b="1" dirty="0">
                <a:latin typeface="+mj-lt"/>
              </a:rPr>
              <a:t>：</a:t>
            </a:r>
            <a:r>
              <a:rPr lang="en-US" altLang="zh-CN" sz="2600" b="1" dirty="0">
                <a:latin typeface="+mj-lt"/>
              </a:rPr>
              <a:t>Great, thanks.</a:t>
            </a:r>
            <a:endParaRPr lang="zh-CN" altLang="zh-CN" sz="2600" b="1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latin typeface="+mj-lt"/>
              </a:rPr>
              <a:t>Paul</a:t>
            </a:r>
            <a:r>
              <a:rPr lang="zh-CN" altLang="zh-CN" sz="2600" b="1" dirty="0">
                <a:latin typeface="+mj-lt"/>
              </a:rPr>
              <a:t>：</a:t>
            </a:r>
            <a:r>
              <a:rPr lang="en-US" altLang="zh-CN" sz="2600" b="1" dirty="0">
                <a:latin typeface="+mj-lt"/>
              </a:rPr>
              <a:t>What did you do?</a:t>
            </a:r>
            <a:endParaRPr lang="zh-CN" altLang="zh-CN" sz="2600" b="1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latin typeface="+mj-lt"/>
              </a:rPr>
              <a:t>Lisa:    I worked as a guide at the Natural History </a:t>
            </a:r>
            <a:r>
              <a:rPr lang="en-US" altLang="zh-CN" sz="2600" b="1" dirty="0" smtClean="0">
                <a:latin typeface="+mj-lt"/>
              </a:rPr>
              <a:t>Museum</a:t>
            </a:r>
            <a:r>
              <a:rPr lang="en-US" altLang="zh-CN" sz="2600" b="1" dirty="0">
                <a:latin typeface="+mj-lt"/>
              </a:rPr>
              <a:t>.</a:t>
            </a:r>
            <a:endParaRPr lang="zh-CN" altLang="zh-CN" sz="2600" b="1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latin typeface="+mj-lt"/>
              </a:rPr>
              <a:t>Paul</a:t>
            </a:r>
            <a:r>
              <a:rPr lang="zh-CN" altLang="zh-CN" sz="2600" b="1" dirty="0">
                <a:latin typeface="+mj-lt"/>
              </a:rPr>
              <a:t>：</a:t>
            </a:r>
            <a:r>
              <a:rPr lang="en-US" altLang="zh-CN" sz="2600" b="1" dirty="0">
                <a:latin typeface="+mj-lt"/>
              </a:rPr>
              <a:t>Really?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How interesting</a:t>
            </a:r>
            <a:r>
              <a:rPr lang="en-US" altLang="zh-CN" sz="2600" b="1" dirty="0">
                <a:latin typeface="+mj-lt"/>
              </a:rPr>
              <a:t>!</a:t>
            </a:r>
            <a:endParaRPr lang="zh-CN" altLang="zh-CN" sz="2600" b="1" dirty="0">
              <a:latin typeface="+mj-lt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5288" y="1011238"/>
            <a:ext cx="22685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715963" y="922338"/>
            <a:ext cx="807402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Lisa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Yeah,  it was fun. They have a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butterfly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house </a:t>
            </a:r>
          </a:p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with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over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200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kinds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of butterflies! I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told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the   </a:t>
            </a:r>
          </a:p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visitors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about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them and their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living habits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. Did </a:t>
            </a:r>
          </a:p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you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have a good weekend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Paul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Yeah, it was good,  but I’m kind of tired now. I </a:t>
            </a:r>
          </a:p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stayed up late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to watch the soccer game.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848350" y="1474788"/>
            <a:ext cx="140652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21263" y="544513"/>
            <a:ext cx="1052512" cy="463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蝴蝶</a:t>
            </a:r>
            <a:endParaRPr lang="zh-CN" altLang="en-US" sz="2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6189663" y="871538"/>
            <a:ext cx="555625" cy="233362"/>
          </a:xfrm>
          <a:prstGeom prst="straightConnector1">
            <a:avLst/>
          </a:prstGeom>
          <a:ln w="38100">
            <a:solidFill>
              <a:srgbClr val="5BD6F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7325" y="2328863"/>
            <a:ext cx="1968500" cy="879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介词</a:t>
            </a:r>
            <a:r>
              <a:rPr lang="en-US" altLang="zh-CN" sz="2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, </a:t>
            </a:r>
          </a:p>
          <a:p>
            <a:pPr algn="ctr">
              <a:defRPr/>
            </a:pPr>
            <a:r>
              <a:rPr lang="zh-CN" altLang="zh-CN" sz="2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超过</a:t>
            </a:r>
            <a:r>
              <a:rPr lang="en-US" altLang="zh-CN" sz="2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, </a:t>
            </a:r>
            <a:r>
              <a:rPr lang="zh-CN" altLang="zh-CN" sz="2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多余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044700" y="1979613"/>
            <a:ext cx="555625" cy="280987"/>
          </a:xfrm>
          <a:prstGeom prst="straightConnector1">
            <a:avLst/>
          </a:prstGeom>
          <a:ln w="38100">
            <a:solidFill>
              <a:srgbClr val="5BD6F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175" y="3048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87"/>
          <p:cNvSpPr>
            <a:spLocks noChangeArrowheads="1"/>
          </p:cNvSpPr>
          <p:nvPr/>
        </p:nvSpPr>
        <p:spPr bwMode="auto">
          <a:xfrm>
            <a:off x="846138" y="509588"/>
            <a:ext cx="3182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7688" y="1257300"/>
            <a:ext cx="5233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interesting!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多么有趣啊！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73113" y="2352675"/>
            <a:ext cx="807243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句型结构：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 +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adj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./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adv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.(+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主语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谓语）！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感叹句表示喜、怒、哀、乐等强烈情感。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06450" y="1730375"/>
            <a:ext cx="65135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本句为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引导的感叹句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后面省略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it was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14463" y="3576638"/>
            <a:ext cx="70643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她唱得多好呀！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How well she sings!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55638" y="1066800"/>
            <a:ext cx="76946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拓展：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感叹句还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可以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使用“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+ a(an)+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形容词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名词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主语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谓语！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”对名词进行感叹。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5638" y="2500313"/>
            <a:ext cx="79279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哇！多动听的音乐啊！我很喜欢。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Wow! What beautiful music! I like it very much. 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3795628_182906002062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0425" y="1404938"/>
            <a:ext cx="4641850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87488" y="706438"/>
            <a:ext cx="67040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did they do last weekend?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0425" y="1404938"/>
            <a:ext cx="2320925" cy="2874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51350" y="1404938"/>
            <a:ext cx="2320925" cy="2874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68588" y="4333875"/>
            <a:ext cx="35655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went fishing.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33425" y="947738"/>
            <a:ext cx="74358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 They have a butterfly house with over 200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kinds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of butterflies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！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04900" y="1954213"/>
            <a:ext cx="72024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kind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在此作名词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意为“种类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同类”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04900" y="2646363"/>
            <a:ext cx="76676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常用短语：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a different kind of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一种不同的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all kinds of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各种各样的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55638" y="893763"/>
            <a:ext cx="7988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 I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told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 visitors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about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them and their living habits.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74725" y="1485900"/>
            <a:ext cx="76692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tell sb. about sth.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告诉某人关于某事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told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tell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的过去式。意为“告诉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说；辨别；吩咐；讲述”。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92188" y="3316288"/>
            <a:ext cx="67024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马玲告诉我关于她的假期的事情。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Ma Ling told me about her holiday.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14588" y="2711450"/>
            <a:ext cx="63674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invite sb. to do sth.     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邀请某人去做某事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...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14588" y="3300413"/>
            <a:ext cx="57197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ask sb. to do sth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叫某人去做某事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teach sb. to do sth.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教某人做某事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7700" y="744538"/>
            <a:ext cx="5511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tell sb.to do sth.  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叫某人做某事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8025" y="1439863"/>
            <a:ext cx="6813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妈妈让我打扫自己的房间。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Mother tells me to clean my room.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700" y="2757488"/>
            <a:ext cx="1595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类似句型：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87438" y="1541463"/>
            <a:ext cx="59007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living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此处为动词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live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的动名词形式。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38175" y="990600"/>
            <a:ext cx="48752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  living habits   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生活习惯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习性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2188" y="2943225"/>
            <a:ext cx="78247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他们在月球上没有发现任何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活着的东西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They didn’t find any living things on the moon.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87438" y="2185988"/>
            <a:ext cx="5856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living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作形容词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意为“活着的”。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5138" y="906463"/>
            <a:ext cx="81613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 Did you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a good weekend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?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你周末过得愉快吗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?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31863" y="1636713"/>
            <a:ext cx="74612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a good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weekend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周末过得愉快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a good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rest  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好好休息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a good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time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/have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fun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玩得高兴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a good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trip    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旅途愉快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0363" y="763588"/>
            <a:ext cx="648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6.  I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stayed up late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 watch the soccer game.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46138" y="1462088"/>
            <a:ext cx="79009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stay up late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深夜不睡；熬夜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stay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作不及物动词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意为“停留；待”。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46138" y="2862263"/>
            <a:ext cx="8039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我熬夜一直到凌晨两点。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I stayed up late until two o’clock in the morning.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11275" y="839788"/>
            <a:ext cx="685006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拓展：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stay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相关的常见短语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stay in  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待在室内；不外出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stay at home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待在家里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stay out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待在户外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stay away from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离开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不接近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stay up  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熬夜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23812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87"/>
          <p:cNvSpPr>
            <a:spLocks noChangeArrowheads="1"/>
          </p:cNvSpPr>
          <p:nvPr/>
        </p:nvSpPr>
        <p:spPr bwMode="auto">
          <a:xfrm>
            <a:off x="950913" y="422275"/>
            <a:ext cx="19192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125" y="936625"/>
            <a:ext cx="170815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+mj-ea"/>
                <a:ea typeface="+mj-ea"/>
              </a:rPr>
              <a:t>单项选择。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4838" y="1320800"/>
            <a:ext cx="815097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600" b="1" dirty="0" smtClean="0">
                <a:latin typeface="+mj-lt"/>
              </a:rPr>
              <a:t>1. </a:t>
            </a:r>
            <a:r>
              <a:rPr lang="en-US" altLang="zh-CN" sz="2600" b="1" dirty="0" smtClean="0">
                <a:latin typeface="+mj-lt"/>
              </a:rPr>
              <a:t>— ________?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— He did some reading at home.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A. What does your father do yesterday evening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B. What does your brother do in the school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C. What did your brother do last weekend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D. Where did your brother go last Sunday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9763" y="1430338"/>
            <a:ext cx="479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2"/>
          <p:cNvSpPr>
            <a:spLocks noChangeArrowheads="1"/>
          </p:cNvSpPr>
          <p:nvPr/>
        </p:nvSpPr>
        <p:spPr bwMode="auto">
          <a:xfrm>
            <a:off x="957263" y="852488"/>
            <a:ext cx="70215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My mum _______ sports yesterday morning.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didn’t                             B. no did        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C. doesn’t                           D. didn’t do    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48013" y="954088"/>
            <a:ext cx="479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6788" y="2613025"/>
            <a:ext cx="7823200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</a:rPr>
              <a:t>3. ______ exciting the movie is! It’s worth watching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j-ea"/>
              </a:rPr>
              <a:t> </a:t>
            </a:r>
            <a:r>
              <a:rPr lang="zh-CN" altLang="zh-CN" sz="2600" b="1" dirty="0">
                <a:solidFill>
                  <a:prstClr val="black"/>
                </a:solidFill>
                <a:latin typeface="+mj-ea"/>
                <a:ea typeface="+mj-ea"/>
              </a:rPr>
              <a:t>（值得观看）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</a:rPr>
              <a:t>again. </a:t>
            </a:r>
            <a:endParaRPr lang="zh-CN" altLang="zh-CN" sz="2600" b="1" dirty="0">
              <a:solidFill>
                <a:prstClr val="black"/>
              </a:solidFill>
              <a:latin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</a:rPr>
              <a:t>    A. How an               B. What an            C. How</a:t>
            </a:r>
            <a:endParaRPr lang="zh-CN" altLang="zh-CN" sz="2600" b="1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6725" y="2709863"/>
            <a:ext cx="423863" cy="4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39800" y="749300"/>
            <a:ext cx="8057551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4. —Who spent the weekend with you?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    — Mary _______.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    A. do           B. did        C. does      D. doing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5. I didn’t get up on time this morning,  because I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    _______ too late last night.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    A. stayed at              B. stay up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600" b="1" dirty="0" smtClean="0">
                <a:latin typeface="+mj-lt"/>
              </a:rPr>
              <a:t>    C. stayed up            D. wake up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36888" y="1336675"/>
            <a:ext cx="42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65300" y="3022600"/>
            <a:ext cx="496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2.tooopen.com/images/20131225/sy_532324575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0400" y="904875"/>
            <a:ext cx="488791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54200" y="809625"/>
            <a:ext cx="4964113" cy="2008188"/>
          </a:xfrm>
          <a:prstGeom prst="rect">
            <a:avLst/>
          </a:prstGeom>
          <a:solidFill>
            <a:srgbClr val="F78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3725" y="2817813"/>
            <a:ext cx="4964113" cy="1341437"/>
          </a:xfrm>
          <a:prstGeom prst="rect">
            <a:avLst/>
          </a:prstGeom>
          <a:solidFill>
            <a:srgbClr val="F78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68588" y="4319588"/>
            <a:ext cx="35655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milked a cow.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9163" y="993775"/>
            <a:ext cx="8104067" cy="121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latin typeface="+mj-lt"/>
              </a:rPr>
              <a:t>6. She </a:t>
            </a:r>
            <a:r>
              <a:rPr lang="en-US" altLang="zh-CN" sz="2600" b="1" u="sng" dirty="0">
                <a:latin typeface="+mj-lt"/>
              </a:rPr>
              <a:t>flew a kite</a:t>
            </a:r>
            <a:r>
              <a:rPr lang="en-US" altLang="zh-CN" sz="2600" b="1" dirty="0">
                <a:latin typeface="+mj-lt"/>
              </a:rPr>
              <a:t> last Saturday. (</a:t>
            </a:r>
            <a:r>
              <a:rPr lang="zh-CN" altLang="zh-CN" sz="2600" b="1" dirty="0">
                <a:latin typeface="+mj-ea"/>
                <a:ea typeface="+mj-ea"/>
              </a:rPr>
              <a:t>对画线部分提问</a:t>
            </a:r>
            <a:r>
              <a:rPr lang="zh-CN" altLang="zh-CN" sz="2600" b="1" dirty="0">
                <a:latin typeface="+mj-lt"/>
              </a:rPr>
              <a:t>）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latin typeface="+mj-lt"/>
              </a:rPr>
              <a:t>    ______ _______ ______ _______   last Saturday?</a:t>
            </a:r>
            <a:endParaRPr lang="zh-CN" altLang="zh-CN" sz="2600" b="1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9063" y="1635125"/>
            <a:ext cx="4692560" cy="49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What       did        she        do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8575" y="2952750"/>
            <a:ext cx="77246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600" b="1" dirty="0">
                <a:latin typeface="+mj-lt"/>
              </a:rPr>
              <a:t>My schoolbag has </a:t>
            </a:r>
            <a:r>
              <a:rPr lang="en-US" altLang="zh-CN" sz="2600" b="1" dirty="0" smtClean="0">
                <a:latin typeface="+mj-lt"/>
              </a:rPr>
              <a:t>_______ _______ _______  </a:t>
            </a:r>
            <a:r>
              <a:rPr lang="en-US" altLang="zh-CN" sz="2600" b="1" dirty="0">
                <a:latin typeface="+mj-lt"/>
              </a:rPr>
              <a:t>books.</a:t>
            </a:r>
            <a:endParaRPr lang="zh-CN" altLang="zh-CN" sz="2600" b="1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75150" y="3070225"/>
            <a:ext cx="3603625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all     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kinds        of</a:t>
            </a:r>
            <a:endParaRPr lang="zh-CN" alt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966" name="矩形 5"/>
          <p:cNvSpPr>
            <a:spLocks noChangeArrowheads="1"/>
          </p:cNvSpPr>
          <p:nvPr/>
        </p:nvSpPr>
        <p:spPr bwMode="auto">
          <a:xfrm>
            <a:off x="927100" y="2465388"/>
            <a:ext cx="48736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7.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我的书包里有各种各样的书。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50.nipic.com/file/20141009/3134947_11151545250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0200" y="1222375"/>
            <a:ext cx="30718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54150" y="627063"/>
            <a:ext cx="67024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did she do last weekend?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09775" y="1866900"/>
            <a:ext cx="4079875" cy="265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09775" y="1212850"/>
            <a:ext cx="4079875" cy="654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336800" y="4521200"/>
            <a:ext cx="35655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She rode a horse.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78113" y="717550"/>
            <a:ext cx="3506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How was the trip?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2" descr="http://pic44.nipic.com/20140729/19309078_092944967174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7"/>
          <a:stretch>
            <a:fillRect/>
          </a:stretch>
        </p:blipFill>
        <p:spPr bwMode="auto">
          <a:xfrm>
            <a:off x="2760663" y="1395413"/>
            <a:ext cx="34242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2552700" y="2854325"/>
            <a:ext cx="4003675" cy="1863725"/>
          </a:xfrm>
          <a:prstGeom prst="cloud">
            <a:avLst/>
          </a:prstGeom>
          <a:solidFill>
            <a:srgbClr val="5B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184900" y="2220913"/>
            <a:ext cx="26749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 was great.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463" y="936625"/>
            <a:ext cx="310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2354263" y="2286000"/>
            <a:ext cx="4003675" cy="1862138"/>
          </a:xfrm>
          <a:prstGeom prst="cloud">
            <a:avLst/>
          </a:prstGeom>
          <a:solidFill>
            <a:srgbClr val="5B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14400" y="3992563"/>
            <a:ext cx="3441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It was terrible.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ic44.nipic.com/20140729/19309078_092944967174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7650" y="774700"/>
            <a:ext cx="319722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2384425" y="2482850"/>
            <a:ext cx="4003675" cy="1863725"/>
          </a:xfrm>
          <a:prstGeom prst="cloud">
            <a:avLst/>
          </a:prstGeom>
          <a:solidFill>
            <a:srgbClr val="5B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23013" y="2000250"/>
            <a:ext cx="25114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It was OK.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46087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1036638"/>
            <a:ext cx="3965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88" y="522288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Microsoft Office PowerPoint</Application>
  <PresentationFormat>全屏显示(16:9)</PresentationFormat>
  <Paragraphs>211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黑体</vt:lpstr>
      <vt:lpstr>华文琥珀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2023-01-16T17:51:26Z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55DDE41374FD4C57A868CD1CA4CE00F6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